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7"/>
  </p:notesMasterIdLst>
  <p:sldIdLst>
    <p:sldId id="256" r:id="rId2"/>
    <p:sldId id="280" r:id="rId3"/>
    <p:sldId id="278" r:id="rId4"/>
    <p:sldId id="281" r:id="rId5"/>
    <p:sldId id="284" r:id="rId6"/>
    <p:sldId id="282" r:id="rId7"/>
    <p:sldId id="283" r:id="rId8"/>
    <p:sldId id="285" r:id="rId9"/>
    <p:sldId id="286" r:id="rId10"/>
    <p:sldId id="287" r:id="rId11"/>
    <p:sldId id="288" r:id="rId12"/>
    <p:sldId id="290" r:id="rId13"/>
    <p:sldId id="289" r:id="rId14"/>
    <p:sldId id="291"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17E6E-A770-4C0E-96EF-3504D8D71200}"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963BD-885D-4C2A-8786-916CD71292FE}" type="slidenum">
              <a:rPr lang="en-US" smtClean="0"/>
              <a:t>‹#›</a:t>
            </a:fld>
            <a:endParaRPr lang="en-US"/>
          </a:p>
        </p:txBody>
      </p:sp>
    </p:spTree>
    <p:extLst>
      <p:ext uri="{BB962C8B-B14F-4D97-AF65-F5344CB8AC3E}">
        <p14:creationId xmlns:p14="http://schemas.microsoft.com/office/powerpoint/2010/main" val="1274312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122B796-53D5-4F9B-BEDF-D0A03EC4B50F}" type="datetime1">
              <a:rPr lang="en-US" smtClean="0"/>
              <a:t>1/20/2021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COMputer EDucation EXplaineD - Comedxd</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2A31C9B-8BEF-4557-B87D-694AE693A189}" type="slidenum">
              <a:rPr lang="en-US" smtClean="0"/>
              <a:t>‹#›</a:t>
            </a:fld>
            <a:endParaRPr lang="en-US"/>
          </a:p>
        </p:txBody>
      </p:sp>
    </p:spTree>
    <p:extLst>
      <p:ext uri="{BB962C8B-B14F-4D97-AF65-F5344CB8AC3E}">
        <p14:creationId xmlns:p14="http://schemas.microsoft.com/office/powerpoint/2010/main" val="368331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3428B-0188-454D-91B1-56B462571AF2}" type="datetime1">
              <a:rPr lang="en-US" smtClean="0"/>
              <a:t>1/20/2021</a:t>
            </a:fld>
            <a:endParaRPr lang="en-US"/>
          </a:p>
        </p:txBody>
      </p:sp>
      <p:sp>
        <p:nvSpPr>
          <p:cNvPr id="5" name="Footer Placeholder 4"/>
          <p:cNvSpPr>
            <a:spLocks noGrp="1"/>
          </p:cNvSpPr>
          <p:nvPr>
            <p:ph type="ftr" sz="quarter" idx="11"/>
          </p:nvPr>
        </p:nvSpPr>
        <p:spPr/>
        <p:txBody>
          <a:bodyPr/>
          <a:lstStyle/>
          <a:p>
            <a:r>
              <a:rPr lang="en-US"/>
              <a:t>COMputer EDucation EXplaineD - Comedxd</a:t>
            </a:r>
          </a:p>
        </p:txBody>
      </p:sp>
      <p:sp>
        <p:nvSpPr>
          <p:cNvPr id="6" name="Slide Number Placeholder 5"/>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355915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7350FA-1B61-402A-A9E4-6F27B65516DE}" type="datetime1">
              <a:rPr lang="en-US" smtClean="0"/>
              <a:t>1/20/2021</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COMputer EDucation EXplaineD - Comedxd</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2A31C9B-8BEF-4557-B87D-694AE693A189}" type="slidenum">
              <a:rPr lang="en-US" smtClean="0"/>
              <a:t>‹#›</a:t>
            </a:fld>
            <a:endParaRPr lang="en-US"/>
          </a:p>
        </p:txBody>
      </p:sp>
    </p:spTree>
    <p:extLst>
      <p:ext uri="{BB962C8B-B14F-4D97-AF65-F5344CB8AC3E}">
        <p14:creationId xmlns:p14="http://schemas.microsoft.com/office/powerpoint/2010/main" val="118734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492874"/>
            <a:ext cx="2844799" cy="365125"/>
          </a:xfrm>
        </p:spPr>
        <p:txBody>
          <a:bodyPr/>
          <a:lstStyle/>
          <a:p>
            <a:fld id="{52AC0544-E590-4D25-A4F9-05FD7339CA74}" type="datetime1">
              <a:rPr lang="en-US" smtClean="0"/>
              <a:t>1/20/2021</a:t>
            </a:fld>
            <a:endParaRPr lang="en-US"/>
          </a:p>
        </p:txBody>
      </p:sp>
      <p:sp>
        <p:nvSpPr>
          <p:cNvPr id="5" name="Footer Placeholder 4"/>
          <p:cNvSpPr>
            <a:spLocks noGrp="1"/>
          </p:cNvSpPr>
          <p:nvPr>
            <p:ph type="ftr" sz="quarter" idx="11"/>
          </p:nvPr>
        </p:nvSpPr>
        <p:spPr>
          <a:xfrm>
            <a:off x="581192" y="6492875"/>
            <a:ext cx="6917210" cy="365125"/>
          </a:xfrm>
        </p:spPr>
        <p:txBody>
          <a:bodyPr/>
          <a:lstStyle/>
          <a:p>
            <a:r>
              <a:rPr lang="en-US"/>
              <a:t>COMputer EDucation EXplaineD - Comedxd</a:t>
            </a:r>
          </a:p>
        </p:txBody>
      </p:sp>
      <p:sp>
        <p:nvSpPr>
          <p:cNvPr id="6" name="Slide Number Placeholder 5"/>
          <p:cNvSpPr>
            <a:spLocks noGrp="1"/>
          </p:cNvSpPr>
          <p:nvPr>
            <p:ph type="sldNum" sz="quarter" idx="12"/>
          </p:nvPr>
        </p:nvSpPr>
        <p:spPr>
          <a:xfrm>
            <a:off x="10697116" y="986771"/>
            <a:ext cx="1052508" cy="365125"/>
          </a:xfrm>
        </p:spPr>
        <p:txBody>
          <a:bodyPr/>
          <a:lstStyle>
            <a:lvl1pPr>
              <a:defRPr sz="3200"/>
            </a:lvl1pPr>
          </a:lstStyle>
          <a:p>
            <a:fld id="{02A31C9B-8BEF-4557-B87D-694AE693A189}" type="slidenum">
              <a:rPr lang="en-US" smtClean="0"/>
              <a:pPr/>
              <a:t>‹#›</a:t>
            </a:fld>
            <a:endParaRPr lang="en-US" sz="3200" dirty="0"/>
          </a:p>
        </p:txBody>
      </p:sp>
    </p:spTree>
    <p:extLst>
      <p:ext uri="{BB962C8B-B14F-4D97-AF65-F5344CB8AC3E}">
        <p14:creationId xmlns:p14="http://schemas.microsoft.com/office/powerpoint/2010/main" val="101648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0DEA1EA-0041-41A9-885C-4F6118DA00F6}" type="datetime1">
              <a:rPr lang="en-US" smtClean="0"/>
              <a:t>1/20/2021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COMputer EDucation EXplaineD - Comedxd</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2A31C9B-8BEF-4557-B87D-694AE693A189}" type="slidenum">
              <a:rPr lang="en-US" smtClean="0"/>
              <a:t>‹#›</a:t>
            </a:fld>
            <a:endParaRPr lang="en-US"/>
          </a:p>
        </p:txBody>
      </p:sp>
    </p:spTree>
    <p:extLst>
      <p:ext uri="{BB962C8B-B14F-4D97-AF65-F5344CB8AC3E}">
        <p14:creationId xmlns:p14="http://schemas.microsoft.com/office/powerpoint/2010/main" val="374342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EE812C-8DAA-4793-A8C8-53DBB976AD72}" type="datetime1">
              <a:rPr lang="en-US" smtClean="0"/>
              <a:t>1/20/2021</a:t>
            </a:fld>
            <a:endParaRPr lang="en-US"/>
          </a:p>
        </p:txBody>
      </p:sp>
      <p:sp>
        <p:nvSpPr>
          <p:cNvPr id="6" name="Footer Placeholder 5"/>
          <p:cNvSpPr>
            <a:spLocks noGrp="1"/>
          </p:cNvSpPr>
          <p:nvPr>
            <p:ph type="ftr" sz="quarter" idx="11"/>
          </p:nvPr>
        </p:nvSpPr>
        <p:spPr/>
        <p:txBody>
          <a:bodyPr/>
          <a:lstStyle/>
          <a:p>
            <a:r>
              <a:rPr lang="en-US"/>
              <a:t>COMputer EDucation EXplaineD - Comedxd</a:t>
            </a:r>
          </a:p>
        </p:txBody>
      </p:sp>
      <p:sp>
        <p:nvSpPr>
          <p:cNvPr id="7" name="Slide Number Placeholder 6"/>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3639714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7A9E58-9392-4BF7-B265-1E19786788EE}" type="datetime1">
              <a:rPr lang="en-US" smtClean="0"/>
              <a:t>1/20/2021</a:t>
            </a:fld>
            <a:endParaRPr lang="en-US"/>
          </a:p>
        </p:txBody>
      </p:sp>
      <p:sp>
        <p:nvSpPr>
          <p:cNvPr id="8" name="Footer Placeholder 7"/>
          <p:cNvSpPr>
            <a:spLocks noGrp="1"/>
          </p:cNvSpPr>
          <p:nvPr>
            <p:ph type="ftr" sz="quarter" idx="11"/>
          </p:nvPr>
        </p:nvSpPr>
        <p:spPr/>
        <p:txBody>
          <a:bodyPr/>
          <a:lstStyle/>
          <a:p>
            <a:r>
              <a:rPr lang="en-US"/>
              <a:t>COMputer EDucation EXplaineD - Comedxd</a:t>
            </a:r>
          </a:p>
        </p:txBody>
      </p:sp>
      <p:sp>
        <p:nvSpPr>
          <p:cNvPr id="9" name="Slide Number Placeholder 8"/>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169366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F981F5-049C-4925-8B15-44F50FBA2E8D}" type="datetime1">
              <a:rPr lang="en-US" smtClean="0"/>
              <a:t>1/20/2021</a:t>
            </a:fld>
            <a:endParaRPr lang="en-US"/>
          </a:p>
        </p:txBody>
      </p:sp>
      <p:sp>
        <p:nvSpPr>
          <p:cNvPr id="4" name="Footer Placeholder 3"/>
          <p:cNvSpPr>
            <a:spLocks noGrp="1"/>
          </p:cNvSpPr>
          <p:nvPr>
            <p:ph type="ftr" sz="quarter" idx="11"/>
          </p:nvPr>
        </p:nvSpPr>
        <p:spPr/>
        <p:txBody>
          <a:bodyPr/>
          <a:lstStyle/>
          <a:p>
            <a:r>
              <a:rPr lang="en-US"/>
              <a:t>COMputer EDucation EXplaineD - Comedxd</a:t>
            </a:r>
          </a:p>
        </p:txBody>
      </p:sp>
      <p:sp>
        <p:nvSpPr>
          <p:cNvPr id="5" name="Slide Number Placeholder 4"/>
          <p:cNvSpPr>
            <a:spLocks noGrp="1"/>
          </p:cNvSpPr>
          <p:nvPr>
            <p:ph type="sldNum" sz="quarter" idx="12"/>
          </p:nvPr>
        </p:nvSpPr>
        <p:spPr/>
        <p:txBody>
          <a:bodyPr/>
          <a:lstStyle/>
          <a:p>
            <a:fld id="{02A31C9B-8BEF-4557-B87D-694AE693A189}"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10469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949A-56D6-4D45-9947-FECF16E09312}" type="datetime1">
              <a:rPr lang="en-US" smtClean="0"/>
              <a:t>1/20/2021</a:t>
            </a:fld>
            <a:endParaRPr lang="en-US"/>
          </a:p>
        </p:txBody>
      </p:sp>
      <p:sp>
        <p:nvSpPr>
          <p:cNvPr id="3" name="Footer Placeholder 2"/>
          <p:cNvSpPr>
            <a:spLocks noGrp="1"/>
          </p:cNvSpPr>
          <p:nvPr>
            <p:ph type="ftr" sz="quarter" idx="11"/>
          </p:nvPr>
        </p:nvSpPr>
        <p:spPr/>
        <p:txBody>
          <a:bodyPr/>
          <a:lstStyle/>
          <a:p>
            <a:r>
              <a:rPr lang="en-US"/>
              <a:t>COMputer EDucation EXplaineD - Comedxd</a:t>
            </a:r>
          </a:p>
        </p:txBody>
      </p:sp>
      <p:sp>
        <p:nvSpPr>
          <p:cNvPr id="4" name="Slide Number Placeholder 3"/>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4264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019FBF8-C06C-467F-B58C-8D7CE398E11C}" type="datetime1">
              <a:rPr lang="en-US" smtClean="0"/>
              <a:t>1/20/2021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COMputer EDucation EXplaineD - Comedxd</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2A31C9B-8BEF-4557-B87D-694AE693A189}" type="slidenum">
              <a:rPr lang="en-US" smtClean="0"/>
              <a:t>‹#›</a:t>
            </a:fld>
            <a:endParaRPr lang="en-US"/>
          </a:p>
        </p:txBody>
      </p:sp>
    </p:spTree>
    <p:extLst>
      <p:ext uri="{BB962C8B-B14F-4D97-AF65-F5344CB8AC3E}">
        <p14:creationId xmlns:p14="http://schemas.microsoft.com/office/powerpoint/2010/main" val="53925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A1798-DB4D-492C-B74D-72289BC41BEA}" type="datetime1">
              <a:rPr lang="en-US" smtClean="0"/>
              <a:t>1/20/2021</a:t>
            </a:fld>
            <a:endParaRPr lang="en-US"/>
          </a:p>
        </p:txBody>
      </p:sp>
      <p:sp>
        <p:nvSpPr>
          <p:cNvPr id="6" name="Footer Placeholder 5"/>
          <p:cNvSpPr>
            <a:spLocks noGrp="1"/>
          </p:cNvSpPr>
          <p:nvPr>
            <p:ph type="ftr" sz="quarter" idx="11"/>
          </p:nvPr>
        </p:nvSpPr>
        <p:spPr/>
        <p:txBody>
          <a:bodyPr/>
          <a:lstStyle/>
          <a:p>
            <a:r>
              <a:rPr lang="en-US"/>
              <a:t>COMputer EDucation EXplaineD - Comedxd</a:t>
            </a:r>
          </a:p>
        </p:txBody>
      </p:sp>
      <p:sp>
        <p:nvSpPr>
          <p:cNvPr id="7" name="Slide Number Placeholder 6"/>
          <p:cNvSpPr>
            <a:spLocks noGrp="1"/>
          </p:cNvSpPr>
          <p:nvPr>
            <p:ph type="sldNum" sz="quarter" idx="12"/>
          </p:nvPr>
        </p:nvSpPr>
        <p:spPr/>
        <p:txBody>
          <a:bodyPr/>
          <a:lstStyle/>
          <a:p>
            <a:fld id="{02A31C9B-8BEF-4557-B87D-694AE693A189}" type="slidenum">
              <a:rPr lang="en-US" smtClean="0"/>
              <a:t>‹#›</a:t>
            </a:fld>
            <a:endParaRPr lang="en-US"/>
          </a:p>
        </p:txBody>
      </p:sp>
    </p:spTree>
    <p:extLst>
      <p:ext uri="{BB962C8B-B14F-4D97-AF65-F5344CB8AC3E}">
        <p14:creationId xmlns:p14="http://schemas.microsoft.com/office/powerpoint/2010/main" val="597525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70181B3-49DE-48E8-96B3-B708251CA70D}" type="datetime1">
              <a:rPr lang="en-US" smtClean="0"/>
              <a:t>1/20/2021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COMputer EDucation EXplaineD - Comedxd</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2A31C9B-8BEF-4557-B87D-694AE693A189}"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00812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hyperlink" Target="mailto:sajidiqbal.pk@gmail.com" TargetMode="Externa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1AC6-25A7-4A10-B2AB-3507E27187A2}"/>
              </a:ext>
            </a:extLst>
          </p:cNvPr>
          <p:cNvSpPr>
            <a:spLocks noGrp="1"/>
          </p:cNvSpPr>
          <p:nvPr>
            <p:ph type="ctrTitle"/>
          </p:nvPr>
        </p:nvSpPr>
        <p:spPr/>
        <p:txBody>
          <a:bodyPr/>
          <a:lstStyle/>
          <a:p>
            <a:r>
              <a:rPr lang="en-US" dirty="0"/>
              <a:t>Discrete structures</a:t>
            </a:r>
          </a:p>
        </p:txBody>
      </p:sp>
      <p:sp>
        <p:nvSpPr>
          <p:cNvPr id="3" name="Subtitle 2">
            <a:extLst>
              <a:ext uri="{FF2B5EF4-FFF2-40B4-BE49-F238E27FC236}">
                <a16:creationId xmlns:a16="http://schemas.microsoft.com/office/drawing/2014/main" id="{CFA301AE-FEFE-466C-99F9-995AF3F8F082}"/>
              </a:ext>
            </a:extLst>
          </p:cNvPr>
          <p:cNvSpPr>
            <a:spLocks noGrp="1"/>
          </p:cNvSpPr>
          <p:nvPr>
            <p:ph type="subTitle" idx="1"/>
          </p:nvPr>
        </p:nvSpPr>
        <p:spPr/>
        <p:txBody>
          <a:bodyPr/>
          <a:lstStyle/>
          <a:p>
            <a:r>
              <a:rPr lang="en-US" dirty="0"/>
              <a:t>By Dr. sajid iqbal</a:t>
            </a:r>
          </a:p>
        </p:txBody>
      </p:sp>
      <p:pic>
        <p:nvPicPr>
          <p:cNvPr id="7" name="Picture 6">
            <a:extLst>
              <a:ext uri="{FF2B5EF4-FFF2-40B4-BE49-F238E27FC236}">
                <a16:creationId xmlns:a16="http://schemas.microsoft.com/office/drawing/2014/main" id="{5458A79F-49D3-45D2-B8FE-F076E6FC6E72}"/>
              </a:ext>
            </a:extLst>
          </p:cNvPr>
          <p:cNvPicPr>
            <a:picLocks noChangeAspect="1"/>
          </p:cNvPicPr>
          <p:nvPr/>
        </p:nvPicPr>
        <p:blipFill rotWithShape="1">
          <a:blip r:embed="rId2"/>
          <a:srcRect l="36522" t="24142" r="34565" b="12832"/>
          <a:stretch/>
        </p:blipFill>
        <p:spPr>
          <a:xfrm>
            <a:off x="7195932" y="643030"/>
            <a:ext cx="4863548" cy="5960587"/>
          </a:xfrm>
          <a:prstGeom prst="rect">
            <a:avLst/>
          </a:prstGeom>
        </p:spPr>
      </p:pic>
      <p:pic>
        <p:nvPicPr>
          <p:cNvPr id="9" name="Picture 8">
            <a:extLst>
              <a:ext uri="{FF2B5EF4-FFF2-40B4-BE49-F238E27FC236}">
                <a16:creationId xmlns:a16="http://schemas.microsoft.com/office/drawing/2014/main" id="{903716E5-CC2A-4A7F-8867-1B83284BB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60" y="2872845"/>
            <a:ext cx="2724150" cy="3152775"/>
          </a:xfrm>
          <a:prstGeom prst="rect">
            <a:avLst/>
          </a:prstGeom>
        </p:spPr>
      </p:pic>
      <p:sp>
        <p:nvSpPr>
          <p:cNvPr id="10" name="Arrow: Right 9">
            <a:extLst>
              <a:ext uri="{FF2B5EF4-FFF2-40B4-BE49-F238E27FC236}">
                <a16:creationId xmlns:a16="http://schemas.microsoft.com/office/drawing/2014/main" id="{6E930354-1036-42C2-93F1-E773F5B139D5}"/>
              </a:ext>
            </a:extLst>
          </p:cNvPr>
          <p:cNvSpPr/>
          <p:nvPr/>
        </p:nvSpPr>
        <p:spPr>
          <a:xfrm>
            <a:off x="4996068" y="4631335"/>
            <a:ext cx="2199863" cy="1646583"/>
          </a:xfrm>
          <a:prstGeom prst="rightArrow">
            <a:avLst>
              <a:gd name="adj1" fmla="val 50000"/>
              <a:gd name="adj2" fmla="val 1941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Course Reference Book</a:t>
            </a:r>
          </a:p>
        </p:txBody>
      </p:sp>
    </p:spTree>
    <p:extLst>
      <p:ext uri="{BB962C8B-B14F-4D97-AF65-F5344CB8AC3E}">
        <p14:creationId xmlns:p14="http://schemas.microsoft.com/office/powerpoint/2010/main" val="4096809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E4EC-D638-41D3-968A-E25B1B71DDC1}"/>
              </a:ext>
            </a:extLst>
          </p:cNvPr>
          <p:cNvSpPr>
            <a:spLocks noGrp="1"/>
          </p:cNvSpPr>
          <p:nvPr>
            <p:ph type="title"/>
          </p:nvPr>
        </p:nvSpPr>
        <p:spPr/>
        <p:txBody>
          <a:bodyPr/>
          <a:lstStyle/>
          <a:p>
            <a:r>
              <a:rPr lang="en-US" dirty="0"/>
              <a:t>Resolution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F8FBEC-7C00-4ADC-AF29-9DB948DE8FC6}"/>
                  </a:ext>
                </a:extLst>
              </p:cNvPr>
              <p:cNvSpPr>
                <a:spLocks noGrp="1"/>
              </p:cNvSpPr>
              <p:nvPr>
                <p:ph idx="1"/>
              </p:nvPr>
            </p:nvSpPr>
            <p:spPr>
              <a:xfrm>
                <a:off x="581192" y="2000571"/>
                <a:ext cx="11029615" cy="4492303"/>
              </a:xfrm>
            </p:spPr>
            <p:txBody>
              <a:bodyPr>
                <a:normAutofit fontScale="92500" lnSpcReduction="20000"/>
              </a:bodyPr>
              <a:lstStyle/>
              <a:p>
                <a:r>
                  <a:rPr lang="en-US" sz="2400" dirty="0"/>
                  <a:t>Computer programs have been developed to automate the task of reasoning and proving theorems. </a:t>
                </a:r>
              </a:p>
              <a:p>
                <a:r>
                  <a:rPr lang="en-US" sz="2400" dirty="0"/>
                  <a:t>Many of these programs make use of a rule of inference known as resolution. </a:t>
                </a:r>
              </a:p>
              <a:p>
                <a:r>
                  <a:rPr lang="en-US" sz="2400" dirty="0"/>
                  <a:t>This rule of inference is based on the tautology </a:t>
                </a:r>
              </a:p>
              <a:p>
                <a:r>
                  <a:rPr lang="en-US" sz="2400" dirty="0"/>
                  <a:t>Example</a:t>
                </a:r>
              </a:p>
              <a:p>
                <a:pPr lvl="1"/>
                <a:r>
                  <a:rPr lang="en-US" sz="2400" dirty="0"/>
                  <a:t>Use resolution to show that the hypotheses “Jasmine is skiing or it is not snowing” and “It is snowing or Bart is playing hockey” imply that “Jasmine is skiing or Bart is playing hockey.” </a:t>
                </a:r>
              </a:p>
              <a:p>
                <a:r>
                  <a:rPr lang="en-US" sz="2400" dirty="0"/>
                  <a:t>Solution</a:t>
                </a:r>
              </a:p>
              <a:p>
                <a:pPr lvl="1"/>
                <a:r>
                  <a:rPr lang="en-US" sz="2400" dirty="0"/>
                  <a:t>Let p =“It is snowing,” q=“Jasmine is skiing,”,  r= “Bart is playing hockey.”</a:t>
                </a:r>
              </a:p>
              <a:p>
                <a:pPr lvl="1"/>
                <a:r>
                  <a:rPr lang="en-US" sz="2400" dirty="0"/>
                  <a:t>We can represent the hypotheses as </a:t>
                </a:r>
                <a14:m>
                  <m:oMath xmlns:m="http://schemas.openxmlformats.org/officeDocument/2006/math">
                    <m:r>
                      <a:rPr lang="en-US" sz="2400" b="1" i="1" dirty="0" smtClean="0">
                        <a:latin typeface="Cambria Math" panose="02040503050406030204" pitchFamily="18" charset="0"/>
                      </a:rPr>
                      <m:t>¬</m:t>
                    </m:r>
                    <m:r>
                      <a:rPr lang="en-US" sz="2400" b="1" i="1" dirty="0" smtClean="0">
                        <a:latin typeface="Cambria Math" panose="02040503050406030204" pitchFamily="18" charset="0"/>
                      </a:rPr>
                      <m:t>𝒑</m:t>
                    </m:r>
                    <m:r>
                      <a:rPr lang="en-US" sz="2400" b="1" i="1" dirty="0" smtClean="0">
                        <a:latin typeface="Cambria Math" panose="02040503050406030204" pitchFamily="18" charset="0"/>
                      </a:rPr>
                      <m:t>∨</m:t>
                    </m:r>
                    <m:r>
                      <a:rPr lang="en-US" sz="2400" b="1" i="1" dirty="0" smtClean="0">
                        <a:latin typeface="Cambria Math" panose="02040503050406030204" pitchFamily="18" charset="0"/>
                      </a:rPr>
                      <m:t>𝒒</m:t>
                    </m:r>
                    <m:r>
                      <a:rPr lang="en-US" sz="2400" b="1" i="1" dirty="0" smtClean="0">
                        <a:latin typeface="Cambria Math" panose="02040503050406030204" pitchFamily="18" charset="0"/>
                      </a:rPr>
                      <m:t> </m:t>
                    </m:r>
                  </m:oMath>
                </a14:m>
                <a:r>
                  <a:rPr lang="en-US" sz="2400" dirty="0"/>
                  <a:t>and </a:t>
                </a:r>
                <a14:m>
                  <m:oMath xmlns:m="http://schemas.openxmlformats.org/officeDocument/2006/math">
                    <m:r>
                      <a:rPr lang="en-US" sz="2400" b="1" i="1" dirty="0" smtClean="0">
                        <a:latin typeface="Cambria Math" panose="02040503050406030204" pitchFamily="18" charset="0"/>
                      </a:rPr>
                      <m:t>𝒑</m:t>
                    </m:r>
                    <m:r>
                      <a:rPr lang="en-US" sz="2400" b="1" i="1" dirty="0" smtClean="0">
                        <a:latin typeface="Cambria Math" panose="02040503050406030204" pitchFamily="18" charset="0"/>
                      </a:rPr>
                      <m:t>∨</m:t>
                    </m:r>
                    <m:r>
                      <a:rPr lang="en-US" sz="2400" b="1" i="1" dirty="0" smtClean="0">
                        <a:latin typeface="Cambria Math" panose="02040503050406030204" pitchFamily="18" charset="0"/>
                      </a:rPr>
                      <m:t>𝒓</m:t>
                    </m:r>
                  </m:oMath>
                </a14:m>
                <a:r>
                  <a:rPr lang="en-US" sz="2400" dirty="0"/>
                  <a:t>, respectively. Using resolution, the proposition </a:t>
                </a:r>
                <a14:m>
                  <m:oMath xmlns:m="http://schemas.openxmlformats.org/officeDocument/2006/math">
                    <m:r>
                      <a:rPr lang="en-US" sz="2400" b="1" i="1" dirty="0" smtClean="0">
                        <a:latin typeface="Cambria Math" panose="02040503050406030204" pitchFamily="18" charset="0"/>
                      </a:rPr>
                      <m:t>𝒒</m:t>
                    </m:r>
                    <m:r>
                      <a:rPr lang="en-US" sz="2400" b="1" i="1" dirty="0" smtClean="0">
                        <a:latin typeface="Cambria Math" panose="02040503050406030204" pitchFamily="18" charset="0"/>
                      </a:rPr>
                      <m:t>∨</m:t>
                    </m:r>
                    <m:r>
                      <a:rPr lang="en-US" sz="2400" b="1" i="1" dirty="0" smtClean="0">
                        <a:latin typeface="Cambria Math" panose="02040503050406030204" pitchFamily="18" charset="0"/>
                      </a:rPr>
                      <m:t>𝒓</m:t>
                    </m:r>
                  </m:oMath>
                </a14:m>
                <a:r>
                  <a:rPr lang="en-US" sz="2400" dirty="0"/>
                  <a:t>, “Jasmine is skiing or Bart is playing hockey,”</a:t>
                </a:r>
                <a:endParaRPr lang="en-US" sz="2000" dirty="0"/>
              </a:p>
            </p:txBody>
          </p:sp>
        </mc:Choice>
        <mc:Fallback>
          <p:sp>
            <p:nvSpPr>
              <p:cNvPr id="3" name="Content Placeholder 2">
                <a:extLst>
                  <a:ext uri="{FF2B5EF4-FFF2-40B4-BE49-F238E27FC236}">
                    <a16:creationId xmlns:a16="http://schemas.microsoft.com/office/drawing/2014/main" id="{90F8FBEC-7C00-4ADC-AF29-9DB948DE8FC6}"/>
                  </a:ext>
                </a:extLst>
              </p:cNvPr>
              <p:cNvSpPr>
                <a:spLocks noGrp="1" noRot="1" noChangeAspect="1" noMove="1" noResize="1" noEditPoints="1" noAdjustHandles="1" noChangeArrowheads="1" noChangeShapeType="1" noTextEdit="1"/>
              </p:cNvSpPr>
              <p:nvPr>
                <p:ph idx="1"/>
              </p:nvPr>
            </p:nvSpPr>
            <p:spPr>
              <a:xfrm>
                <a:off x="581192" y="2000571"/>
                <a:ext cx="11029615" cy="4492303"/>
              </a:xfrm>
              <a:blipFill>
                <a:blip r:embed="rId2"/>
                <a:stretch>
                  <a:fillRect l="-387" t="-407" r="-884" b="-81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6E5B2FB-8E69-4383-A7BC-75A1CEA7000F}"/>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4759F8D0-651F-444E-9381-03999E8B78D6}"/>
              </a:ext>
            </a:extLst>
          </p:cNvPr>
          <p:cNvSpPr>
            <a:spLocks noGrp="1"/>
          </p:cNvSpPr>
          <p:nvPr>
            <p:ph type="sldNum" sz="quarter" idx="12"/>
          </p:nvPr>
        </p:nvSpPr>
        <p:spPr/>
        <p:txBody>
          <a:bodyPr/>
          <a:lstStyle/>
          <a:p>
            <a:fld id="{02A31C9B-8BEF-4557-B87D-694AE693A189}" type="slidenum">
              <a:rPr lang="en-US" smtClean="0"/>
              <a:pPr/>
              <a:t>10</a:t>
            </a:fld>
            <a:endParaRPr lang="en-US" sz="320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43A446D-26AC-4B87-B1DC-0A6112C09480}"/>
                  </a:ext>
                </a:extLst>
              </p:cNvPr>
              <p:cNvSpPr txBox="1"/>
              <p:nvPr/>
            </p:nvSpPr>
            <p:spPr>
              <a:xfrm>
                <a:off x="6215269" y="3178041"/>
                <a:ext cx="4092593" cy="36939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pt-BR" sz="1800" b="1" i="1" dirty="0" smtClean="0">
                          <a:solidFill>
                            <a:schemeClr val="accent1">
                              <a:lumMod val="50000"/>
                            </a:schemeClr>
                          </a:solidFill>
                          <a:effectLst/>
                          <a:latin typeface="Cambria Math" panose="02040503050406030204" pitchFamily="18" charset="0"/>
                        </a:rPr>
                        <m:t>((</m:t>
                      </m:r>
                      <m:r>
                        <a:rPr lang="pt-BR" sz="1800" b="1" i="1" dirty="0" smtClean="0">
                          <a:solidFill>
                            <a:schemeClr val="accent1">
                              <a:lumMod val="50000"/>
                            </a:schemeClr>
                          </a:solidFill>
                          <a:effectLst/>
                          <a:latin typeface="Cambria Math" panose="02040503050406030204" pitchFamily="18" charset="0"/>
                        </a:rPr>
                        <m:t>𝒑</m:t>
                      </m:r>
                      <m:r>
                        <a:rPr lang="pt-BR" sz="1800" b="1" i="1" dirty="0" smtClean="0">
                          <a:solidFill>
                            <a:schemeClr val="accent1">
                              <a:lumMod val="50000"/>
                            </a:schemeClr>
                          </a:solidFill>
                          <a:effectLst/>
                          <a:latin typeface="Cambria Math" panose="02040503050406030204" pitchFamily="18" charset="0"/>
                        </a:rPr>
                        <m:t> ∨ </m:t>
                      </m:r>
                      <m:r>
                        <a:rPr lang="pt-BR" sz="1800" b="1" i="1" dirty="0" smtClean="0">
                          <a:solidFill>
                            <a:schemeClr val="accent1">
                              <a:lumMod val="50000"/>
                            </a:schemeClr>
                          </a:solidFill>
                          <a:effectLst/>
                          <a:latin typeface="Cambria Math" panose="02040503050406030204" pitchFamily="18" charset="0"/>
                        </a:rPr>
                        <m:t>𝒒</m:t>
                      </m:r>
                      <m:r>
                        <a:rPr lang="pt-BR" sz="1800" b="1" i="1" dirty="0" smtClean="0">
                          <a:solidFill>
                            <a:schemeClr val="accent1">
                              <a:lumMod val="50000"/>
                            </a:schemeClr>
                          </a:solidFill>
                          <a:effectLst/>
                          <a:latin typeface="Cambria Math" panose="02040503050406030204" pitchFamily="18" charset="0"/>
                        </a:rPr>
                        <m:t>) ∧ (¬</m:t>
                      </m:r>
                      <m:r>
                        <a:rPr lang="pt-BR" sz="1800" b="1" i="1" dirty="0" smtClean="0">
                          <a:solidFill>
                            <a:schemeClr val="accent1">
                              <a:lumMod val="50000"/>
                            </a:schemeClr>
                          </a:solidFill>
                          <a:effectLst/>
                          <a:latin typeface="Cambria Math" panose="02040503050406030204" pitchFamily="18" charset="0"/>
                        </a:rPr>
                        <m:t>𝒑</m:t>
                      </m:r>
                      <m:r>
                        <a:rPr lang="pt-BR" sz="1800" b="1" i="1" dirty="0" smtClean="0">
                          <a:solidFill>
                            <a:schemeClr val="accent1">
                              <a:lumMod val="50000"/>
                            </a:schemeClr>
                          </a:solidFill>
                          <a:effectLst/>
                          <a:latin typeface="Cambria Math" panose="02040503050406030204" pitchFamily="18" charset="0"/>
                        </a:rPr>
                        <m:t> ∨ </m:t>
                      </m:r>
                      <m:r>
                        <a:rPr lang="pt-BR" sz="1800" b="1" i="1" dirty="0" smtClean="0">
                          <a:solidFill>
                            <a:schemeClr val="accent1">
                              <a:lumMod val="50000"/>
                            </a:schemeClr>
                          </a:solidFill>
                          <a:effectLst/>
                          <a:latin typeface="Cambria Math" panose="02040503050406030204" pitchFamily="18" charset="0"/>
                        </a:rPr>
                        <m:t>𝒓</m:t>
                      </m:r>
                      <m:r>
                        <a:rPr lang="pt-BR" sz="1800" b="1" i="1" dirty="0" smtClean="0">
                          <a:solidFill>
                            <a:schemeClr val="accent1">
                              <a:lumMod val="50000"/>
                            </a:schemeClr>
                          </a:solidFill>
                          <a:effectLst/>
                          <a:latin typeface="Cambria Math" panose="02040503050406030204" pitchFamily="18" charset="0"/>
                        </a:rPr>
                        <m:t>)) → (</m:t>
                      </m:r>
                      <m:r>
                        <a:rPr lang="pt-BR" sz="1800" b="1" i="1" dirty="0" smtClean="0">
                          <a:solidFill>
                            <a:schemeClr val="accent1">
                              <a:lumMod val="50000"/>
                            </a:schemeClr>
                          </a:solidFill>
                          <a:effectLst/>
                          <a:latin typeface="Cambria Math" panose="02040503050406030204" pitchFamily="18" charset="0"/>
                        </a:rPr>
                        <m:t>𝒒</m:t>
                      </m:r>
                      <m:r>
                        <a:rPr lang="pt-BR" sz="1800" b="1" i="1" dirty="0" smtClean="0">
                          <a:solidFill>
                            <a:schemeClr val="accent1">
                              <a:lumMod val="50000"/>
                            </a:schemeClr>
                          </a:solidFill>
                          <a:effectLst/>
                          <a:latin typeface="Cambria Math" panose="02040503050406030204" pitchFamily="18" charset="0"/>
                        </a:rPr>
                        <m:t> ∨ </m:t>
                      </m:r>
                      <m:r>
                        <a:rPr lang="pt-BR" sz="1800" b="1" i="1" dirty="0" smtClean="0">
                          <a:solidFill>
                            <a:schemeClr val="accent1">
                              <a:lumMod val="50000"/>
                            </a:schemeClr>
                          </a:solidFill>
                          <a:effectLst/>
                          <a:latin typeface="Cambria Math" panose="02040503050406030204" pitchFamily="18" charset="0"/>
                        </a:rPr>
                        <m:t>𝒓</m:t>
                      </m:r>
                      <m:r>
                        <a:rPr lang="pt-BR" sz="1800" b="1" i="1" dirty="0" smtClean="0">
                          <a:solidFill>
                            <a:schemeClr val="accent1">
                              <a:lumMod val="50000"/>
                            </a:schemeClr>
                          </a:solidFill>
                          <a:effectLst/>
                          <a:latin typeface="Cambria Math" panose="02040503050406030204" pitchFamily="18" charset="0"/>
                        </a:rPr>
                        <m:t>) </m:t>
                      </m:r>
                    </m:oMath>
                  </m:oMathPara>
                </a14:m>
                <a:br>
                  <a:rPr lang="pt-BR" b="1" dirty="0">
                    <a:solidFill>
                      <a:schemeClr val="accent1">
                        <a:lumMod val="50000"/>
                      </a:schemeClr>
                    </a:solidFill>
                  </a:rPr>
                </a:br>
                <a:endParaRPr lang="en-US" b="1" dirty="0">
                  <a:solidFill>
                    <a:schemeClr val="accent1">
                      <a:lumMod val="50000"/>
                    </a:schemeClr>
                  </a:solidFill>
                </a:endParaRPr>
              </a:p>
            </p:txBody>
          </p:sp>
        </mc:Choice>
        <mc:Fallback>
          <p:sp>
            <p:nvSpPr>
              <p:cNvPr id="7" name="TextBox 6">
                <a:extLst>
                  <a:ext uri="{FF2B5EF4-FFF2-40B4-BE49-F238E27FC236}">
                    <a16:creationId xmlns:a16="http://schemas.microsoft.com/office/drawing/2014/main" id="{443A446D-26AC-4B87-B1DC-0A6112C09480}"/>
                  </a:ext>
                </a:extLst>
              </p:cNvPr>
              <p:cNvSpPr txBox="1">
                <a:spLocks noRot="1" noChangeAspect="1" noMove="1" noResize="1" noEditPoints="1" noAdjustHandles="1" noChangeArrowheads="1" noChangeShapeType="1" noTextEdit="1"/>
              </p:cNvSpPr>
              <p:nvPr/>
            </p:nvSpPr>
            <p:spPr>
              <a:xfrm>
                <a:off x="6215269" y="3178041"/>
                <a:ext cx="4092593" cy="369397"/>
              </a:xfrm>
              <a:prstGeom prst="rect">
                <a:avLst/>
              </a:prstGeom>
              <a:blipFill>
                <a:blip r:embed="rId3"/>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25648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4E4B-C78C-4A58-A24D-B21CB87291F1}"/>
              </a:ext>
            </a:extLst>
          </p:cNvPr>
          <p:cNvSpPr>
            <a:spLocks noGrp="1"/>
          </p:cNvSpPr>
          <p:nvPr>
            <p:ph type="title"/>
          </p:nvPr>
        </p:nvSpPr>
        <p:spPr/>
        <p:txBody>
          <a:bodyPr/>
          <a:lstStyle/>
          <a:p>
            <a:r>
              <a:rPr lang="en-US" dirty="0"/>
              <a:t>Fallacies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16B1F9-A4AD-4033-9002-EB10E389C58F}"/>
                  </a:ext>
                </a:extLst>
              </p:cNvPr>
              <p:cNvSpPr>
                <a:spLocks noGrp="1"/>
              </p:cNvSpPr>
              <p:nvPr>
                <p:ph idx="1"/>
              </p:nvPr>
            </p:nvSpPr>
            <p:spPr>
              <a:xfrm>
                <a:off x="581192" y="1881809"/>
                <a:ext cx="10550633" cy="4704521"/>
              </a:xfrm>
            </p:spPr>
            <p:txBody>
              <a:bodyPr>
                <a:normAutofit/>
              </a:bodyPr>
              <a:lstStyle/>
              <a:p>
                <a:r>
                  <a:rPr lang="en-US" sz="2200" dirty="0"/>
                  <a:t>Tautology is a formula or assertion that is true in every possible interpretation</a:t>
                </a:r>
              </a:p>
              <a:p>
                <a:r>
                  <a:rPr lang="en-US" sz="2200" dirty="0"/>
                  <a:t>Fallacies are common errors in reasoning that will undermine the logic of your argument.</a:t>
                </a:r>
              </a:p>
              <a:p>
                <a:r>
                  <a:rPr lang="en-US" sz="2200" dirty="0"/>
                  <a:t>Several common fallacies arise in incorrect arguments </a:t>
                </a:r>
              </a:p>
              <a:p>
                <a:r>
                  <a:rPr lang="en-US" sz="2200" dirty="0"/>
                  <a:t>These fallacies resemble rules of inference, but are based on contingencies rather than tautologies </a:t>
                </a:r>
              </a:p>
              <a:p>
                <a:r>
                  <a:rPr lang="en-US" sz="2200" dirty="0"/>
                  <a:t>The proposition </a:t>
                </a:r>
                <a14:m>
                  <m:oMath xmlns:m="http://schemas.openxmlformats.org/officeDocument/2006/math">
                    <m:r>
                      <a:rPr lang="en-US" sz="2200" dirty="0"/>
                      <m:t>((</m:t>
                    </m:r>
                    <m:r>
                      <a:rPr lang="en-US" sz="2200" dirty="0"/>
                      <m:t>𝒑</m:t>
                    </m:r>
                    <m:r>
                      <a:rPr lang="en-US" sz="2200" dirty="0"/>
                      <m:t> → </m:t>
                    </m:r>
                    <m:r>
                      <a:rPr lang="en-US" sz="2200" dirty="0"/>
                      <m:t>𝒒</m:t>
                    </m:r>
                    <m:r>
                      <a:rPr lang="en-US" sz="2200" dirty="0"/>
                      <m:t>) ∧ </m:t>
                    </m:r>
                    <m:r>
                      <a:rPr lang="en-US" sz="2200" dirty="0"/>
                      <m:t>𝒒</m:t>
                    </m:r>
                    <m:r>
                      <a:rPr lang="en-US" sz="2200" dirty="0"/>
                      <m:t>) → </m:t>
                    </m:r>
                    <m:r>
                      <a:rPr lang="en-US" sz="2200" dirty="0"/>
                      <m:t>𝒑</m:t>
                    </m:r>
                    <m:r>
                      <a:rPr lang="en-US" sz="2200" dirty="0"/>
                      <m:t> </m:t>
                    </m:r>
                  </m:oMath>
                </a14:m>
                <a:r>
                  <a:rPr lang="en-US" sz="2200" dirty="0"/>
                  <a:t>is not a tautology, because it is false when p is false and q is true. </a:t>
                </a:r>
              </a:p>
              <a:p>
                <a:r>
                  <a:rPr lang="en-US" sz="2200" dirty="0"/>
                  <a:t>This type of incorrect reasoning is called the fallacy of affirming the conclusion </a:t>
                </a:r>
              </a:p>
            </p:txBody>
          </p:sp>
        </mc:Choice>
        <mc:Fallback>
          <p:sp>
            <p:nvSpPr>
              <p:cNvPr id="3" name="Content Placeholder 2">
                <a:extLst>
                  <a:ext uri="{FF2B5EF4-FFF2-40B4-BE49-F238E27FC236}">
                    <a16:creationId xmlns:a16="http://schemas.microsoft.com/office/drawing/2014/main" id="{AB16B1F9-A4AD-4033-9002-EB10E389C58F}"/>
                  </a:ext>
                </a:extLst>
              </p:cNvPr>
              <p:cNvSpPr>
                <a:spLocks noGrp="1" noRot="1" noChangeAspect="1" noMove="1" noResize="1" noEditPoints="1" noAdjustHandles="1" noChangeArrowheads="1" noChangeShapeType="1" noTextEdit="1"/>
              </p:cNvSpPr>
              <p:nvPr>
                <p:ph idx="1"/>
              </p:nvPr>
            </p:nvSpPr>
            <p:spPr>
              <a:xfrm>
                <a:off x="581192" y="1881809"/>
                <a:ext cx="10550633" cy="4704521"/>
              </a:xfrm>
              <a:blipFill>
                <a:blip r:embed="rId2"/>
                <a:stretch>
                  <a:fillRect l="-40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AD8ECDE-0448-43C9-86D0-6F1021A5A2C3}"/>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F0664C9A-1C71-4FC0-A6FE-9C828466F300}"/>
              </a:ext>
            </a:extLst>
          </p:cNvPr>
          <p:cNvSpPr>
            <a:spLocks noGrp="1"/>
          </p:cNvSpPr>
          <p:nvPr>
            <p:ph type="sldNum" sz="quarter" idx="12"/>
          </p:nvPr>
        </p:nvSpPr>
        <p:spPr/>
        <p:txBody>
          <a:bodyPr/>
          <a:lstStyle/>
          <a:p>
            <a:fld id="{02A31C9B-8BEF-4557-B87D-694AE693A189}" type="slidenum">
              <a:rPr lang="en-US" smtClean="0"/>
              <a:pPr/>
              <a:t>11</a:t>
            </a:fld>
            <a:endParaRPr lang="en-US" sz="3200" dirty="0"/>
          </a:p>
        </p:txBody>
      </p:sp>
    </p:spTree>
    <p:extLst>
      <p:ext uri="{BB962C8B-B14F-4D97-AF65-F5344CB8AC3E}">
        <p14:creationId xmlns:p14="http://schemas.microsoft.com/office/powerpoint/2010/main" val="220560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CA07-CC00-4F4A-9A1C-C87759613CA4}"/>
              </a:ext>
            </a:extLst>
          </p:cNvPr>
          <p:cNvSpPr>
            <a:spLocks noGrp="1"/>
          </p:cNvSpPr>
          <p:nvPr>
            <p:ph type="title"/>
          </p:nvPr>
        </p:nvSpPr>
        <p:spPr/>
        <p:txBody>
          <a:bodyPr/>
          <a:lstStyle/>
          <a:p>
            <a:r>
              <a:rPr lang="en-US" dirty="0"/>
              <a:t>Tautology example</a:t>
            </a:r>
          </a:p>
        </p:txBody>
      </p:sp>
      <p:sp>
        <p:nvSpPr>
          <p:cNvPr id="4" name="Footer Placeholder 3">
            <a:extLst>
              <a:ext uri="{FF2B5EF4-FFF2-40B4-BE49-F238E27FC236}">
                <a16:creationId xmlns:a16="http://schemas.microsoft.com/office/drawing/2014/main" id="{025BDDA0-3D8B-43A8-9D36-19FDC0D03444}"/>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3693685B-D952-45AA-885C-189E8FD11C13}"/>
              </a:ext>
            </a:extLst>
          </p:cNvPr>
          <p:cNvSpPr>
            <a:spLocks noGrp="1"/>
          </p:cNvSpPr>
          <p:nvPr>
            <p:ph type="sldNum" sz="quarter" idx="12"/>
          </p:nvPr>
        </p:nvSpPr>
        <p:spPr/>
        <p:txBody>
          <a:bodyPr/>
          <a:lstStyle/>
          <a:p>
            <a:fld id="{02A31C9B-8BEF-4557-B87D-694AE693A189}" type="slidenum">
              <a:rPr lang="en-US" smtClean="0"/>
              <a:pPr/>
              <a:t>12</a:t>
            </a:fld>
            <a:endParaRPr lang="en-US" sz="3200" dirty="0"/>
          </a:p>
        </p:txBody>
      </p:sp>
      <p:pic>
        <p:nvPicPr>
          <p:cNvPr id="1038" name="Picture 14">
            <a:extLst>
              <a:ext uri="{FF2B5EF4-FFF2-40B4-BE49-F238E27FC236}">
                <a16:creationId xmlns:a16="http://schemas.microsoft.com/office/drawing/2014/main" id="{B62D32B6-001F-4CDA-AB92-F30A389E2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2241592"/>
            <a:ext cx="10821756" cy="391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34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2430-1217-4328-B0F7-FFB3C59E1564}"/>
              </a:ext>
            </a:extLst>
          </p:cNvPr>
          <p:cNvSpPr>
            <a:spLocks noGrp="1"/>
          </p:cNvSpPr>
          <p:nvPr>
            <p:ph type="title"/>
          </p:nvPr>
        </p:nvSpPr>
        <p:spPr/>
        <p:txBody>
          <a:bodyPr/>
          <a:lstStyle/>
          <a:p>
            <a:r>
              <a:rPr lang="en-US" dirty="0"/>
              <a:t>Fallacy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915CF9-1E9A-4BE8-A054-B3F36A26373B}"/>
                  </a:ext>
                </a:extLst>
              </p:cNvPr>
              <p:cNvSpPr>
                <a:spLocks noGrp="1"/>
              </p:cNvSpPr>
              <p:nvPr>
                <p:ph idx="1"/>
              </p:nvPr>
            </p:nvSpPr>
            <p:spPr>
              <a:xfrm>
                <a:off x="581192" y="1815548"/>
                <a:ext cx="7860443" cy="4677327"/>
              </a:xfrm>
            </p:spPr>
            <p:txBody>
              <a:bodyPr>
                <a:normAutofit fontScale="92500" lnSpcReduction="10000"/>
              </a:bodyPr>
              <a:lstStyle/>
              <a:p>
                <a:r>
                  <a:rPr lang="en-US" sz="2200" dirty="0"/>
                  <a:t>Example: </a:t>
                </a:r>
              </a:p>
              <a:p>
                <a:pPr lvl="1"/>
                <a:r>
                  <a:rPr lang="en-US" sz="2000" dirty="0"/>
                  <a:t>Is the following argument valid?</a:t>
                </a:r>
              </a:p>
              <a:p>
                <a:pPr marL="324000" lvl="1" indent="0">
                  <a:buNone/>
                </a:pPr>
                <a:r>
                  <a:rPr lang="en-US" sz="2000" dirty="0"/>
                  <a:t>		</a:t>
                </a:r>
                <a:r>
                  <a:rPr lang="en-US" sz="2000" dirty="0">
                    <a:solidFill>
                      <a:schemeClr val="accent1">
                        <a:lumMod val="50000"/>
                      </a:schemeClr>
                    </a:solidFill>
                  </a:rPr>
                  <a:t>If you do every problem in this book, then you will learn discrete mathematics. You learned discrete mathematics. Therefore, you did every problem in this book</a:t>
                </a:r>
                <a:r>
                  <a:rPr lang="en-US" sz="2000" dirty="0"/>
                  <a:t>. </a:t>
                </a:r>
              </a:p>
              <a:p>
                <a:pPr marL="306000" lvl="1"/>
                <a:r>
                  <a:rPr lang="en-US" sz="2200" dirty="0"/>
                  <a:t>Solution</a:t>
                </a:r>
              </a:p>
              <a:p>
                <a:pPr marL="576000" lvl="2"/>
                <a:r>
                  <a:rPr lang="en-US" sz="2100" dirty="0"/>
                  <a:t>Let p= “You did every problem in this book.” </a:t>
                </a:r>
              </a:p>
              <a:p>
                <a:pPr marL="576000" lvl="2"/>
                <a:r>
                  <a:rPr lang="en-US" sz="2100" dirty="0"/>
                  <a:t>q =“You learned discrete mathematics.” </a:t>
                </a:r>
              </a:p>
              <a:p>
                <a:pPr marL="576000" lvl="2"/>
                <a:r>
                  <a:rPr lang="en-US" sz="2100" dirty="0"/>
                  <a:t>Then this argument is of the form: if </a:t>
                </a:r>
                <a14:m>
                  <m:oMath xmlns:m="http://schemas.openxmlformats.org/officeDocument/2006/math">
                    <m:r>
                      <a:rPr lang="en-US" sz="2100" b="1" i="1" dirty="0" smtClean="0">
                        <a:latin typeface="Cambria Math" panose="02040503050406030204" pitchFamily="18" charset="0"/>
                      </a:rPr>
                      <m:t>𝒑</m:t>
                    </m:r>
                    <m:r>
                      <a:rPr lang="en-US" sz="2100" b="1" i="1" dirty="0" smtClean="0">
                        <a:latin typeface="Cambria Math" panose="02040503050406030204" pitchFamily="18" charset="0"/>
                      </a:rPr>
                      <m:t> → </m:t>
                    </m:r>
                    <m:r>
                      <a:rPr lang="en-US" sz="2100" b="1" i="1" dirty="0" smtClean="0">
                        <a:latin typeface="Cambria Math" panose="02040503050406030204" pitchFamily="18" charset="0"/>
                      </a:rPr>
                      <m:t>𝒒</m:t>
                    </m:r>
                    <m:r>
                      <a:rPr lang="en-US" sz="2100" b="1" i="1" dirty="0" smtClean="0">
                        <a:latin typeface="Cambria Math" panose="02040503050406030204" pitchFamily="18" charset="0"/>
                      </a:rPr>
                      <m:t> </m:t>
                    </m:r>
                  </m:oMath>
                </a14:m>
                <a:r>
                  <a:rPr lang="en-US" sz="2100" dirty="0"/>
                  <a:t>and </a:t>
                </a:r>
                <a14:m>
                  <m:oMath xmlns:m="http://schemas.openxmlformats.org/officeDocument/2006/math">
                    <m:r>
                      <a:rPr lang="en-US" sz="2100" b="1" i="1" dirty="0" smtClean="0">
                        <a:latin typeface="Cambria Math" panose="02040503050406030204" pitchFamily="18" charset="0"/>
                      </a:rPr>
                      <m:t>𝒒</m:t>
                    </m:r>
                  </m:oMath>
                </a14:m>
                <a:r>
                  <a:rPr lang="en-US" sz="2100" dirty="0"/>
                  <a:t>, then </a:t>
                </a:r>
                <a14:m>
                  <m:oMath xmlns:m="http://schemas.openxmlformats.org/officeDocument/2006/math">
                    <m:r>
                      <a:rPr lang="en-US" sz="2100" b="1" i="1" dirty="0" smtClean="0">
                        <a:latin typeface="Cambria Math" panose="02040503050406030204" pitchFamily="18" charset="0"/>
                      </a:rPr>
                      <m:t>𝒑</m:t>
                    </m:r>
                  </m:oMath>
                </a14:m>
                <a:r>
                  <a:rPr lang="en-US" sz="2100" dirty="0"/>
                  <a:t>. </a:t>
                </a:r>
              </a:p>
              <a:p>
                <a:pPr marL="576000" lvl="2"/>
                <a:r>
                  <a:rPr lang="en-US" sz="2100" dirty="0"/>
                  <a:t>This is an example of an incorrect argument using the fallacy of affirming the conclusion.</a:t>
                </a:r>
              </a:p>
              <a:p>
                <a:pPr marL="918000" lvl="3"/>
                <a:r>
                  <a:rPr lang="en-US" sz="1900" dirty="0"/>
                  <a:t>It is possible for you to learn discrete mathematics in some way other than by doing every problem in this book. </a:t>
                </a:r>
              </a:p>
            </p:txBody>
          </p:sp>
        </mc:Choice>
        <mc:Fallback>
          <p:sp>
            <p:nvSpPr>
              <p:cNvPr id="3" name="Content Placeholder 2">
                <a:extLst>
                  <a:ext uri="{FF2B5EF4-FFF2-40B4-BE49-F238E27FC236}">
                    <a16:creationId xmlns:a16="http://schemas.microsoft.com/office/drawing/2014/main" id="{34915CF9-1E9A-4BE8-A054-B3F36A26373B}"/>
                  </a:ext>
                </a:extLst>
              </p:cNvPr>
              <p:cNvSpPr>
                <a:spLocks noGrp="1" noRot="1" noChangeAspect="1" noMove="1" noResize="1" noEditPoints="1" noAdjustHandles="1" noChangeArrowheads="1" noChangeShapeType="1" noTextEdit="1"/>
              </p:cNvSpPr>
              <p:nvPr>
                <p:ph idx="1"/>
              </p:nvPr>
            </p:nvSpPr>
            <p:spPr>
              <a:xfrm>
                <a:off x="581192" y="1815548"/>
                <a:ext cx="7860443" cy="4677327"/>
              </a:xfrm>
              <a:blipFill>
                <a:blip r:embed="rId2"/>
                <a:stretch>
                  <a:fillRect l="-388" r="-930" b="-78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62E387B-B733-413E-90F0-32972C36FEAC}"/>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26A813C6-84D7-465E-BB76-8C51207C9B31}"/>
              </a:ext>
            </a:extLst>
          </p:cNvPr>
          <p:cNvSpPr>
            <a:spLocks noGrp="1"/>
          </p:cNvSpPr>
          <p:nvPr>
            <p:ph type="sldNum" sz="quarter" idx="12"/>
          </p:nvPr>
        </p:nvSpPr>
        <p:spPr/>
        <p:txBody>
          <a:bodyPr/>
          <a:lstStyle/>
          <a:p>
            <a:fld id="{02A31C9B-8BEF-4557-B87D-694AE693A189}" type="slidenum">
              <a:rPr lang="en-US" smtClean="0"/>
              <a:pPr/>
              <a:t>13</a:t>
            </a:fld>
            <a:endParaRPr lang="en-US" sz="3200" dirty="0"/>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AD47DC44-0AE9-44A0-BCD3-309FAD23C0B4}"/>
                  </a:ext>
                </a:extLst>
              </p:cNvPr>
              <p:cNvGraphicFramePr>
                <a:graphicFrameLocks noGrp="1"/>
              </p:cNvGraphicFramePr>
              <p:nvPr>
                <p:extLst>
                  <p:ext uri="{D42A27DB-BD31-4B8C-83A1-F6EECF244321}">
                    <p14:modId xmlns:p14="http://schemas.microsoft.com/office/powerpoint/2010/main" val="1386253264"/>
                  </p:ext>
                </p:extLst>
              </p:nvPr>
            </p:nvGraphicFramePr>
            <p:xfrm>
              <a:off x="8097079" y="3092459"/>
              <a:ext cx="3652545" cy="2123504"/>
            </p:xfrm>
            <a:graphic>
              <a:graphicData uri="http://schemas.openxmlformats.org/drawingml/2006/table">
                <a:tbl>
                  <a:tblPr firstRow="1" bandRow="1">
                    <a:tableStyleId>{5C22544A-7EE6-4342-B048-85BDC9FD1C3A}</a:tableStyleId>
                  </a:tblPr>
                  <a:tblGrid>
                    <a:gridCol w="492576">
                      <a:extLst>
                        <a:ext uri="{9D8B030D-6E8A-4147-A177-3AD203B41FA5}">
                          <a16:colId xmlns:a16="http://schemas.microsoft.com/office/drawing/2014/main" val="4068946866"/>
                        </a:ext>
                      </a:extLst>
                    </a:gridCol>
                    <a:gridCol w="553485">
                      <a:extLst>
                        <a:ext uri="{9D8B030D-6E8A-4147-A177-3AD203B41FA5}">
                          <a16:colId xmlns:a16="http://schemas.microsoft.com/office/drawing/2014/main" val="1319958671"/>
                        </a:ext>
                      </a:extLst>
                    </a:gridCol>
                    <a:gridCol w="978858">
                      <a:extLst>
                        <a:ext uri="{9D8B030D-6E8A-4147-A177-3AD203B41FA5}">
                          <a16:colId xmlns:a16="http://schemas.microsoft.com/office/drawing/2014/main" val="3108658642"/>
                        </a:ext>
                      </a:extLst>
                    </a:gridCol>
                    <a:gridCol w="582595">
                      <a:extLst>
                        <a:ext uri="{9D8B030D-6E8A-4147-A177-3AD203B41FA5}">
                          <a16:colId xmlns:a16="http://schemas.microsoft.com/office/drawing/2014/main" val="3134592043"/>
                        </a:ext>
                      </a:extLst>
                    </a:gridCol>
                    <a:gridCol w="1045031">
                      <a:extLst>
                        <a:ext uri="{9D8B030D-6E8A-4147-A177-3AD203B41FA5}">
                          <a16:colId xmlns:a16="http://schemas.microsoft.com/office/drawing/2014/main" val="408344974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𝒒</m:t>
                                </m:r>
                              </m:oMath>
                            </m:oMathPara>
                          </a14:m>
                          <a:endParaRPr lang="en-US" dirty="0"/>
                        </a:p>
                      </a:txBody>
                      <a:tcPr/>
                    </a:tc>
                    <a:tc>
                      <a:txBody>
                        <a:bodyPr/>
                        <a:lstStyle/>
                        <a:p>
                          <a:pPr algn="ctr"/>
                          <a:r>
                            <a:rPr lang="en-US" b="1" i="1" dirty="0">
                              <a:solidFill>
                                <a:srgbClr val="FFFF00"/>
                              </a:solidFill>
                              <a:latin typeface="Cambria Math" panose="02040503050406030204" pitchFamily="18" charset="0"/>
                            </a:rPr>
                            <a:t>A</a:t>
                          </a:r>
                        </a:p>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𝒒</m:t>
                                </m:r>
                              </m:oMath>
                            </m:oMathPara>
                          </a14:m>
                          <a:endParaRPr lang="en-US" dirty="0"/>
                        </a:p>
                      </a:txBody>
                      <a:tcPr/>
                    </a:tc>
                    <a:tc>
                      <a:txBody>
                        <a:bodyPr/>
                        <a:lstStyle/>
                        <a:p>
                          <a:pPr algn="ctr"/>
                          <a:r>
                            <a:rPr lang="en-US" sz="1800" b="0" i="1" kern="1200" dirty="0">
                              <a:solidFill>
                                <a:srgbClr val="FFFF00"/>
                              </a:solidFill>
                              <a:effectLst/>
                              <a:latin typeface="Cambria Math" panose="02040503050406030204" pitchFamily="18" charset="0"/>
                              <a:ea typeface="+mn-ea"/>
                              <a:cs typeface="+mn-cs"/>
                            </a:rPr>
                            <a:t>B</a:t>
                          </a:r>
                        </a:p>
                        <a:p>
                          <a:pPr algn="ctr"/>
                          <a14:m>
                            <m:oMathPara xmlns:m="http://schemas.openxmlformats.org/officeDocument/2006/math">
                              <m:oMathParaPr>
                                <m:jc m:val="centerGroup"/>
                              </m:oMathParaPr>
                              <m:oMath xmlns:m="http://schemas.openxmlformats.org/officeDocument/2006/math">
                                <m:r>
                                  <a:rPr lang="en-US" sz="1800" b="0" i="1" kern="1200" dirty="0" smtClean="0">
                                    <a:solidFill>
                                      <a:schemeClr val="lt1"/>
                                    </a:solidFill>
                                    <a:effectLst/>
                                    <a:latin typeface="Cambria Math" panose="02040503050406030204" pitchFamily="18" charset="0"/>
                                    <a:ea typeface="+mn-ea"/>
                                    <a:cs typeface="+mn-cs"/>
                                  </a:rPr>
                                  <m:t>¬</m:t>
                                </m:r>
                                <m:r>
                                  <a:rPr lang="en-US" sz="1800" b="0" i="1" kern="1200" dirty="0" smtClean="0">
                                    <a:solidFill>
                                      <a:schemeClr val="lt1"/>
                                    </a:solidFill>
                                    <a:effectLst/>
                                    <a:latin typeface="Cambria Math" panose="02040503050406030204" pitchFamily="18" charset="0"/>
                                    <a:ea typeface="+mn-ea"/>
                                    <a:cs typeface="+mn-cs"/>
                                  </a:rPr>
                                  <m:t>𝑝</m:t>
                                </m:r>
                                <m:r>
                                  <a:rPr lang="en-US" i="1" dirty="0" smtClean="0">
                                    <a:latin typeface="Cambria Math" panose="02040503050406030204" pitchFamily="18" charset="0"/>
                                  </a:rPr>
                                  <m:t> </m:t>
                                </m:r>
                              </m:oMath>
                            </m:oMathPara>
                          </a14:m>
                          <a:br>
                            <a:rPr lang="en-US" dirty="0"/>
                          </a:b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r>
                                  <a:rPr lang="en-US" sz="1800" b="0" i="1" kern="1200" dirty="0" smtClean="0">
                                    <a:solidFill>
                                      <a:schemeClr val="lt1"/>
                                    </a:solidFill>
                                    <a:effectLst/>
                                    <a:latin typeface="Cambria Math" panose="02040503050406030204" pitchFamily="18" charset="0"/>
                                    <a:ea typeface="+mn-ea"/>
                                    <a:cs typeface="+mn-cs"/>
                                  </a:rPr>
                                  <m:t>∧</m:t>
                                </m:r>
                                <m:r>
                                  <a:rPr lang="en-US" i="1" dirty="0" smtClean="0">
                                    <a:latin typeface="Cambria Math" panose="02040503050406030204" pitchFamily="18" charset="0"/>
                                  </a:rPr>
                                  <m:t>𝐵</m:t>
                                </m:r>
                              </m:oMath>
                            </m:oMathPara>
                          </a14:m>
                          <a:endParaRPr lang="en-US" dirty="0"/>
                        </a:p>
                      </a:txBody>
                      <a:tcPr/>
                    </a:tc>
                    <a:extLst>
                      <a:ext uri="{0D108BD9-81ED-4DB2-BD59-A6C34878D82A}">
                        <a16:rowId xmlns:a16="http://schemas.microsoft.com/office/drawing/2014/main" val="197826829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m:t>
                                </m:r>
                              </m:oMath>
                            </m:oMathPara>
                          </a14:m>
                          <a:endParaRPr lang="en-US" dirty="0"/>
                        </a:p>
                      </a:txBody>
                      <a:tcPr/>
                    </a:tc>
                    <a:extLst>
                      <a:ext uri="{0D108BD9-81ED-4DB2-BD59-A6C34878D82A}">
                        <a16:rowId xmlns:a16="http://schemas.microsoft.com/office/drawing/2014/main" val="176224114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m:t>
                                </m:r>
                              </m:oMath>
                            </m:oMathPara>
                          </a14:m>
                          <a:endParaRPr lang="en-US" dirty="0"/>
                        </a:p>
                      </a:txBody>
                      <a:tcPr/>
                    </a:tc>
                    <a:extLst>
                      <a:ext uri="{0D108BD9-81ED-4DB2-BD59-A6C34878D82A}">
                        <a16:rowId xmlns:a16="http://schemas.microsoft.com/office/drawing/2014/main" val="3631559657"/>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oMath>
                            </m:oMathPara>
                          </a14:m>
                          <a:endParaRPr lang="en-US" dirty="0"/>
                        </a:p>
                      </a:txBody>
                      <a:tcPr/>
                    </a:tc>
                    <a:extLst>
                      <a:ext uri="{0D108BD9-81ED-4DB2-BD59-A6C34878D82A}">
                        <a16:rowId xmlns:a16="http://schemas.microsoft.com/office/drawing/2014/main" val="258990840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oMath>
                            </m:oMathPara>
                          </a14:m>
                          <a:endParaRPr lang="en-US" dirty="0"/>
                        </a:p>
                      </a:txBody>
                      <a:tcPr/>
                    </a:tc>
                    <a:extLst>
                      <a:ext uri="{0D108BD9-81ED-4DB2-BD59-A6C34878D82A}">
                        <a16:rowId xmlns:a16="http://schemas.microsoft.com/office/drawing/2014/main" val="3358616979"/>
                      </a:ext>
                    </a:extLst>
                  </a:tr>
                </a:tbl>
              </a:graphicData>
            </a:graphic>
          </p:graphicFrame>
        </mc:Choice>
        <mc:Fallback>
          <p:graphicFrame>
            <p:nvGraphicFramePr>
              <p:cNvPr id="6" name="Table 5">
                <a:extLst>
                  <a:ext uri="{FF2B5EF4-FFF2-40B4-BE49-F238E27FC236}">
                    <a16:creationId xmlns:a16="http://schemas.microsoft.com/office/drawing/2014/main" id="{AD47DC44-0AE9-44A0-BCD3-309FAD23C0B4}"/>
                  </a:ext>
                </a:extLst>
              </p:cNvPr>
              <p:cNvGraphicFramePr>
                <a:graphicFrameLocks noGrp="1"/>
              </p:cNvGraphicFramePr>
              <p:nvPr>
                <p:extLst>
                  <p:ext uri="{D42A27DB-BD31-4B8C-83A1-F6EECF244321}">
                    <p14:modId xmlns:p14="http://schemas.microsoft.com/office/powerpoint/2010/main" val="1386253264"/>
                  </p:ext>
                </p:extLst>
              </p:nvPr>
            </p:nvGraphicFramePr>
            <p:xfrm>
              <a:off x="8097079" y="3092459"/>
              <a:ext cx="3652545" cy="2123504"/>
            </p:xfrm>
            <a:graphic>
              <a:graphicData uri="http://schemas.openxmlformats.org/drawingml/2006/table">
                <a:tbl>
                  <a:tblPr firstRow="1" bandRow="1">
                    <a:tableStyleId>{5C22544A-7EE6-4342-B048-85BDC9FD1C3A}</a:tableStyleId>
                  </a:tblPr>
                  <a:tblGrid>
                    <a:gridCol w="492576">
                      <a:extLst>
                        <a:ext uri="{9D8B030D-6E8A-4147-A177-3AD203B41FA5}">
                          <a16:colId xmlns:a16="http://schemas.microsoft.com/office/drawing/2014/main" val="4068946866"/>
                        </a:ext>
                      </a:extLst>
                    </a:gridCol>
                    <a:gridCol w="553485">
                      <a:extLst>
                        <a:ext uri="{9D8B030D-6E8A-4147-A177-3AD203B41FA5}">
                          <a16:colId xmlns:a16="http://schemas.microsoft.com/office/drawing/2014/main" val="1319958671"/>
                        </a:ext>
                      </a:extLst>
                    </a:gridCol>
                    <a:gridCol w="978858">
                      <a:extLst>
                        <a:ext uri="{9D8B030D-6E8A-4147-A177-3AD203B41FA5}">
                          <a16:colId xmlns:a16="http://schemas.microsoft.com/office/drawing/2014/main" val="3108658642"/>
                        </a:ext>
                      </a:extLst>
                    </a:gridCol>
                    <a:gridCol w="582595">
                      <a:extLst>
                        <a:ext uri="{9D8B030D-6E8A-4147-A177-3AD203B41FA5}">
                          <a16:colId xmlns:a16="http://schemas.microsoft.com/office/drawing/2014/main" val="3134592043"/>
                        </a:ext>
                      </a:extLst>
                    </a:gridCol>
                    <a:gridCol w="1045031">
                      <a:extLst>
                        <a:ext uri="{9D8B030D-6E8A-4147-A177-3AD203B41FA5}">
                          <a16:colId xmlns:a16="http://schemas.microsoft.com/office/drawing/2014/main" val="4083449747"/>
                        </a:ext>
                      </a:extLst>
                    </a:gridCol>
                  </a:tblGrid>
                  <a:tr h="640144">
                    <a:tc>
                      <a:txBody>
                        <a:bodyPr/>
                        <a:lstStyle/>
                        <a:p>
                          <a:endParaRPr lang="en-US"/>
                        </a:p>
                      </a:txBody>
                      <a:tcPr>
                        <a:blipFill>
                          <a:blip r:embed="rId3"/>
                          <a:stretch>
                            <a:fillRect l="-1235" t="-5714" r="-645679" b="-234286"/>
                          </a:stretch>
                        </a:blipFill>
                      </a:tcPr>
                    </a:tc>
                    <a:tc>
                      <a:txBody>
                        <a:bodyPr/>
                        <a:lstStyle/>
                        <a:p>
                          <a:endParaRPr lang="en-US"/>
                        </a:p>
                      </a:txBody>
                      <a:tcPr>
                        <a:blipFill>
                          <a:blip r:embed="rId3"/>
                          <a:stretch>
                            <a:fillRect l="-90110" t="-5714" r="-474725" b="-234286"/>
                          </a:stretch>
                        </a:blipFill>
                      </a:tcPr>
                    </a:tc>
                    <a:tc>
                      <a:txBody>
                        <a:bodyPr/>
                        <a:lstStyle/>
                        <a:p>
                          <a:endParaRPr lang="en-US"/>
                        </a:p>
                      </a:txBody>
                      <a:tcPr>
                        <a:blipFill>
                          <a:blip r:embed="rId3"/>
                          <a:stretch>
                            <a:fillRect l="-107453" t="-5714" r="-168323" b="-234286"/>
                          </a:stretch>
                        </a:blipFill>
                      </a:tcPr>
                    </a:tc>
                    <a:tc>
                      <a:txBody>
                        <a:bodyPr/>
                        <a:lstStyle/>
                        <a:p>
                          <a:endParaRPr lang="en-US"/>
                        </a:p>
                      </a:txBody>
                      <a:tcPr>
                        <a:blipFill>
                          <a:blip r:embed="rId3"/>
                          <a:stretch>
                            <a:fillRect l="-351579" t="-5714" r="-185263" b="-234286"/>
                          </a:stretch>
                        </a:blipFill>
                      </a:tcPr>
                    </a:tc>
                    <a:tc>
                      <a:txBody>
                        <a:bodyPr/>
                        <a:lstStyle/>
                        <a:p>
                          <a:endParaRPr lang="en-US"/>
                        </a:p>
                      </a:txBody>
                      <a:tcPr>
                        <a:blipFill>
                          <a:blip r:embed="rId3"/>
                          <a:stretch>
                            <a:fillRect l="-249419" t="-5714" r="-2326" b="-234286"/>
                          </a:stretch>
                        </a:blipFill>
                      </a:tcPr>
                    </a:tc>
                    <a:extLst>
                      <a:ext uri="{0D108BD9-81ED-4DB2-BD59-A6C34878D82A}">
                        <a16:rowId xmlns:a16="http://schemas.microsoft.com/office/drawing/2014/main" val="1978268296"/>
                      </a:ext>
                    </a:extLst>
                  </a:tr>
                  <a:tr h="370840">
                    <a:tc>
                      <a:txBody>
                        <a:bodyPr/>
                        <a:lstStyle/>
                        <a:p>
                          <a:endParaRPr lang="en-US"/>
                        </a:p>
                      </a:txBody>
                      <a:tcPr>
                        <a:blipFill>
                          <a:blip r:embed="rId3"/>
                          <a:stretch>
                            <a:fillRect l="-1235" t="-181967" r="-645679" b="-303279"/>
                          </a:stretch>
                        </a:blipFill>
                      </a:tcPr>
                    </a:tc>
                    <a:tc>
                      <a:txBody>
                        <a:bodyPr/>
                        <a:lstStyle/>
                        <a:p>
                          <a:endParaRPr lang="en-US"/>
                        </a:p>
                      </a:txBody>
                      <a:tcPr>
                        <a:blipFill>
                          <a:blip r:embed="rId3"/>
                          <a:stretch>
                            <a:fillRect l="-90110" t="-181967" r="-474725" b="-303279"/>
                          </a:stretch>
                        </a:blipFill>
                      </a:tcPr>
                    </a:tc>
                    <a:tc>
                      <a:txBody>
                        <a:bodyPr/>
                        <a:lstStyle/>
                        <a:p>
                          <a:endParaRPr lang="en-US"/>
                        </a:p>
                      </a:txBody>
                      <a:tcPr>
                        <a:blipFill>
                          <a:blip r:embed="rId3"/>
                          <a:stretch>
                            <a:fillRect l="-107453" t="-181967" r="-168323" b="-303279"/>
                          </a:stretch>
                        </a:blipFill>
                      </a:tcPr>
                    </a:tc>
                    <a:tc>
                      <a:txBody>
                        <a:bodyPr/>
                        <a:lstStyle/>
                        <a:p>
                          <a:endParaRPr lang="en-US"/>
                        </a:p>
                      </a:txBody>
                      <a:tcPr>
                        <a:blipFill>
                          <a:blip r:embed="rId3"/>
                          <a:stretch>
                            <a:fillRect l="-351579" t="-181967" r="-185263" b="-303279"/>
                          </a:stretch>
                        </a:blipFill>
                      </a:tcPr>
                    </a:tc>
                    <a:tc>
                      <a:txBody>
                        <a:bodyPr/>
                        <a:lstStyle/>
                        <a:p>
                          <a:endParaRPr lang="en-US"/>
                        </a:p>
                      </a:txBody>
                      <a:tcPr>
                        <a:blipFill>
                          <a:blip r:embed="rId3"/>
                          <a:stretch>
                            <a:fillRect l="-249419" t="-181967" r="-2326" b="-303279"/>
                          </a:stretch>
                        </a:blipFill>
                      </a:tcPr>
                    </a:tc>
                    <a:extLst>
                      <a:ext uri="{0D108BD9-81ED-4DB2-BD59-A6C34878D82A}">
                        <a16:rowId xmlns:a16="http://schemas.microsoft.com/office/drawing/2014/main" val="1762241146"/>
                      </a:ext>
                    </a:extLst>
                  </a:tr>
                  <a:tr h="370840">
                    <a:tc>
                      <a:txBody>
                        <a:bodyPr/>
                        <a:lstStyle/>
                        <a:p>
                          <a:endParaRPr lang="en-US"/>
                        </a:p>
                      </a:txBody>
                      <a:tcPr>
                        <a:blipFill>
                          <a:blip r:embed="rId3"/>
                          <a:stretch>
                            <a:fillRect l="-1235" t="-281967" r="-645679" b="-203279"/>
                          </a:stretch>
                        </a:blipFill>
                      </a:tcPr>
                    </a:tc>
                    <a:tc>
                      <a:txBody>
                        <a:bodyPr/>
                        <a:lstStyle/>
                        <a:p>
                          <a:endParaRPr lang="en-US"/>
                        </a:p>
                      </a:txBody>
                      <a:tcPr>
                        <a:blipFill>
                          <a:blip r:embed="rId3"/>
                          <a:stretch>
                            <a:fillRect l="-90110" t="-281967" r="-474725" b="-203279"/>
                          </a:stretch>
                        </a:blipFill>
                      </a:tcPr>
                    </a:tc>
                    <a:tc>
                      <a:txBody>
                        <a:bodyPr/>
                        <a:lstStyle/>
                        <a:p>
                          <a:endParaRPr lang="en-US"/>
                        </a:p>
                      </a:txBody>
                      <a:tcPr>
                        <a:blipFill>
                          <a:blip r:embed="rId3"/>
                          <a:stretch>
                            <a:fillRect l="-107453" t="-281967" r="-168323" b="-203279"/>
                          </a:stretch>
                        </a:blipFill>
                      </a:tcPr>
                    </a:tc>
                    <a:tc>
                      <a:txBody>
                        <a:bodyPr/>
                        <a:lstStyle/>
                        <a:p>
                          <a:endParaRPr lang="en-US"/>
                        </a:p>
                      </a:txBody>
                      <a:tcPr>
                        <a:blipFill>
                          <a:blip r:embed="rId3"/>
                          <a:stretch>
                            <a:fillRect l="-351579" t="-281967" r="-185263" b="-203279"/>
                          </a:stretch>
                        </a:blipFill>
                      </a:tcPr>
                    </a:tc>
                    <a:tc>
                      <a:txBody>
                        <a:bodyPr/>
                        <a:lstStyle/>
                        <a:p>
                          <a:endParaRPr lang="en-US"/>
                        </a:p>
                      </a:txBody>
                      <a:tcPr>
                        <a:blipFill>
                          <a:blip r:embed="rId3"/>
                          <a:stretch>
                            <a:fillRect l="-249419" t="-281967" r="-2326" b="-203279"/>
                          </a:stretch>
                        </a:blipFill>
                      </a:tcPr>
                    </a:tc>
                    <a:extLst>
                      <a:ext uri="{0D108BD9-81ED-4DB2-BD59-A6C34878D82A}">
                        <a16:rowId xmlns:a16="http://schemas.microsoft.com/office/drawing/2014/main" val="3631559657"/>
                      </a:ext>
                    </a:extLst>
                  </a:tr>
                  <a:tr h="370840">
                    <a:tc>
                      <a:txBody>
                        <a:bodyPr/>
                        <a:lstStyle/>
                        <a:p>
                          <a:endParaRPr lang="en-US"/>
                        </a:p>
                      </a:txBody>
                      <a:tcPr>
                        <a:blipFill>
                          <a:blip r:embed="rId3"/>
                          <a:stretch>
                            <a:fillRect l="-1235" t="-381967" r="-645679" b="-103279"/>
                          </a:stretch>
                        </a:blipFill>
                      </a:tcPr>
                    </a:tc>
                    <a:tc>
                      <a:txBody>
                        <a:bodyPr/>
                        <a:lstStyle/>
                        <a:p>
                          <a:endParaRPr lang="en-US"/>
                        </a:p>
                      </a:txBody>
                      <a:tcPr>
                        <a:blipFill>
                          <a:blip r:embed="rId3"/>
                          <a:stretch>
                            <a:fillRect l="-90110" t="-381967" r="-474725" b="-103279"/>
                          </a:stretch>
                        </a:blipFill>
                      </a:tcPr>
                    </a:tc>
                    <a:tc>
                      <a:txBody>
                        <a:bodyPr/>
                        <a:lstStyle/>
                        <a:p>
                          <a:endParaRPr lang="en-US"/>
                        </a:p>
                      </a:txBody>
                      <a:tcPr>
                        <a:blipFill>
                          <a:blip r:embed="rId3"/>
                          <a:stretch>
                            <a:fillRect l="-107453" t="-381967" r="-168323" b="-103279"/>
                          </a:stretch>
                        </a:blipFill>
                      </a:tcPr>
                    </a:tc>
                    <a:tc>
                      <a:txBody>
                        <a:bodyPr/>
                        <a:lstStyle/>
                        <a:p>
                          <a:endParaRPr lang="en-US"/>
                        </a:p>
                      </a:txBody>
                      <a:tcPr>
                        <a:blipFill>
                          <a:blip r:embed="rId3"/>
                          <a:stretch>
                            <a:fillRect l="-351579" t="-381967" r="-185263" b="-103279"/>
                          </a:stretch>
                        </a:blipFill>
                      </a:tcPr>
                    </a:tc>
                    <a:tc>
                      <a:txBody>
                        <a:bodyPr/>
                        <a:lstStyle/>
                        <a:p>
                          <a:endParaRPr lang="en-US"/>
                        </a:p>
                      </a:txBody>
                      <a:tcPr>
                        <a:blipFill>
                          <a:blip r:embed="rId3"/>
                          <a:stretch>
                            <a:fillRect l="-249419" t="-381967" r="-2326" b="-103279"/>
                          </a:stretch>
                        </a:blipFill>
                      </a:tcPr>
                    </a:tc>
                    <a:extLst>
                      <a:ext uri="{0D108BD9-81ED-4DB2-BD59-A6C34878D82A}">
                        <a16:rowId xmlns:a16="http://schemas.microsoft.com/office/drawing/2014/main" val="2589908408"/>
                      </a:ext>
                    </a:extLst>
                  </a:tr>
                  <a:tr h="370840">
                    <a:tc>
                      <a:txBody>
                        <a:bodyPr/>
                        <a:lstStyle/>
                        <a:p>
                          <a:endParaRPr lang="en-US"/>
                        </a:p>
                      </a:txBody>
                      <a:tcPr>
                        <a:blipFill>
                          <a:blip r:embed="rId3"/>
                          <a:stretch>
                            <a:fillRect l="-1235" t="-481967" r="-645679" b="-3279"/>
                          </a:stretch>
                        </a:blipFill>
                      </a:tcPr>
                    </a:tc>
                    <a:tc>
                      <a:txBody>
                        <a:bodyPr/>
                        <a:lstStyle/>
                        <a:p>
                          <a:endParaRPr lang="en-US"/>
                        </a:p>
                      </a:txBody>
                      <a:tcPr>
                        <a:blipFill>
                          <a:blip r:embed="rId3"/>
                          <a:stretch>
                            <a:fillRect l="-90110" t="-481967" r="-474725" b="-3279"/>
                          </a:stretch>
                        </a:blipFill>
                      </a:tcPr>
                    </a:tc>
                    <a:tc>
                      <a:txBody>
                        <a:bodyPr/>
                        <a:lstStyle/>
                        <a:p>
                          <a:endParaRPr lang="en-US"/>
                        </a:p>
                      </a:txBody>
                      <a:tcPr>
                        <a:blipFill>
                          <a:blip r:embed="rId3"/>
                          <a:stretch>
                            <a:fillRect l="-107453" t="-481967" r="-168323" b="-3279"/>
                          </a:stretch>
                        </a:blipFill>
                      </a:tcPr>
                    </a:tc>
                    <a:tc>
                      <a:txBody>
                        <a:bodyPr/>
                        <a:lstStyle/>
                        <a:p>
                          <a:endParaRPr lang="en-US"/>
                        </a:p>
                      </a:txBody>
                      <a:tcPr>
                        <a:blipFill>
                          <a:blip r:embed="rId3"/>
                          <a:stretch>
                            <a:fillRect l="-351579" t="-481967" r="-185263" b="-3279"/>
                          </a:stretch>
                        </a:blipFill>
                      </a:tcPr>
                    </a:tc>
                    <a:tc>
                      <a:txBody>
                        <a:bodyPr/>
                        <a:lstStyle/>
                        <a:p>
                          <a:endParaRPr lang="en-US"/>
                        </a:p>
                      </a:txBody>
                      <a:tcPr>
                        <a:blipFill>
                          <a:blip r:embed="rId3"/>
                          <a:stretch>
                            <a:fillRect l="-249419" t="-481967" r="-2326" b="-3279"/>
                          </a:stretch>
                        </a:blipFill>
                      </a:tcPr>
                    </a:tc>
                    <a:extLst>
                      <a:ext uri="{0D108BD9-81ED-4DB2-BD59-A6C34878D82A}">
                        <a16:rowId xmlns:a16="http://schemas.microsoft.com/office/drawing/2014/main" val="3358616979"/>
                      </a:ext>
                    </a:extLst>
                  </a:tr>
                </a:tbl>
              </a:graphicData>
            </a:graphic>
          </p:graphicFrame>
        </mc:Fallback>
      </mc:AlternateContent>
    </p:spTree>
    <p:extLst>
      <p:ext uri="{BB962C8B-B14F-4D97-AF65-F5344CB8AC3E}">
        <p14:creationId xmlns:p14="http://schemas.microsoft.com/office/powerpoint/2010/main" val="3310210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8554-FAA2-44B2-8ED4-508B49D0BBD7}"/>
              </a:ext>
            </a:extLst>
          </p:cNvPr>
          <p:cNvSpPr>
            <a:spLocks noGrp="1"/>
          </p:cNvSpPr>
          <p:nvPr>
            <p:ph type="title"/>
          </p:nvPr>
        </p:nvSpPr>
        <p:spPr/>
        <p:txBody>
          <a:bodyPr/>
          <a:lstStyle/>
          <a:p>
            <a:r>
              <a:rPr lang="en-US" dirty="0"/>
              <a:t>Rule of inference in quantified statements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E8CBB7-7638-47EA-B840-26CDDBFEE0B7}"/>
                  </a:ext>
                </a:extLst>
              </p:cNvPr>
              <p:cNvSpPr>
                <a:spLocks noGrp="1"/>
              </p:cNvSpPr>
              <p:nvPr>
                <p:ph idx="1"/>
              </p:nvPr>
            </p:nvSpPr>
            <p:spPr>
              <a:xfrm>
                <a:off x="581193" y="1948070"/>
                <a:ext cx="7184581" cy="4544805"/>
              </a:xfrm>
            </p:spPr>
            <p:txBody>
              <a:bodyPr>
                <a:normAutofit/>
              </a:bodyPr>
              <a:lstStyle/>
              <a:p>
                <a:r>
                  <a:rPr lang="en-US" sz="2000" b="1" dirty="0">
                    <a:solidFill>
                      <a:schemeClr val="accent1">
                        <a:lumMod val="75000"/>
                      </a:schemeClr>
                    </a:solidFill>
                  </a:rPr>
                  <a:t>Universal Instantiation</a:t>
                </a:r>
                <a:r>
                  <a:rPr lang="en-US" sz="2000" dirty="0"/>
                  <a:t>:  A rule of inference used to conclude that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𝑷</m:t>
                    </m:r>
                    <m:r>
                      <a:rPr lang="en-US" sz="2000" b="1" i="1" dirty="0" smtClean="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𝒄</m:t>
                    </m:r>
                    <m:r>
                      <a:rPr lang="en-US" sz="2000" b="1" i="1" dirty="0">
                        <a:solidFill>
                          <a:schemeClr val="accent1">
                            <a:lumMod val="75000"/>
                          </a:schemeClr>
                        </a:solidFill>
                        <a:latin typeface="Cambria Math" panose="02040503050406030204" pitchFamily="18" charset="0"/>
                      </a:rPr>
                      <m:t>)</m:t>
                    </m:r>
                  </m:oMath>
                </a14:m>
                <a:r>
                  <a:rPr lang="en-US" sz="2000" b="1" dirty="0">
                    <a:solidFill>
                      <a:schemeClr val="accent1">
                        <a:lumMod val="75000"/>
                      </a:schemeClr>
                    </a:solidFill>
                  </a:rPr>
                  <a:t> </a:t>
                </a:r>
                <a:r>
                  <a:rPr lang="en-US" sz="2000" dirty="0"/>
                  <a:t>is true, where </a:t>
                </a:r>
                <a14:m>
                  <m:oMath xmlns:m="http://schemas.openxmlformats.org/officeDocument/2006/math">
                    <m:r>
                      <a:rPr lang="en-US" sz="2000" i="1" dirty="0" smtClean="0">
                        <a:latin typeface="Cambria Math" panose="02040503050406030204" pitchFamily="18" charset="0"/>
                      </a:rPr>
                      <m:t>𝑐</m:t>
                    </m:r>
                  </m:oMath>
                </a14:m>
                <a:r>
                  <a:rPr lang="en-US" sz="2000" dirty="0"/>
                  <a:t> is a particular member of the domain, given the premise </a:t>
                </a:r>
                <a14:m>
                  <m:oMath xmlns:m="http://schemas.openxmlformats.org/officeDocument/2006/math">
                    <m:r>
                      <a:rPr lang="en-US" sz="2000" b="1" i="1" dirty="0" smtClean="0">
                        <a:solidFill>
                          <a:schemeClr val="accent1">
                            <a:lumMod val="75000"/>
                          </a:schemeClr>
                        </a:solidFill>
                        <a:latin typeface="Cambria Math" panose="02040503050406030204" pitchFamily="18" charset="0"/>
                      </a:rPr>
                      <m:t>∀</m:t>
                    </m:r>
                    <m:r>
                      <a:rPr lang="en-US" sz="2000" b="1" i="1" dirty="0" err="1" smtClean="0">
                        <a:solidFill>
                          <a:schemeClr val="accent1">
                            <a:lumMod val="75000"/>
                          </a:schemeClr>
                        </a:solidFill>
                        <a:latin typeface="Cambria Math" panose="02040503050406030204" pitchFamily="18" charset="0"/>
                      </a:rPr>
                      <m:t>𝒙𝑷</m:t>
                    </m:r>
                    <m:r>
                      <a:rPr lang="en-US" sz="2000" b="1" i="1" dirty="0" smtClean="0">
                        <a:solidFill>
                          <a:schemeClr val="accent1">
                            <a:lumMod val="75000"/>
                          </a:schemeClr>
                        </a:solidFill>
                        <a:latin typeface="Cambria Math" panose="02040503050406030204" pitchFamily="18" charset="0"/>
                      </a:rPr>
                      <m:t>(</m:t>
                    </m:r>
                    <m:r>
                      <a:rPr lang="en-US" sz="2000" b="1" i="1" dirty="0">
                        <a:solidFill>
                          <a:schemeClr val="accent1">
                            <a:lumMod val="75000"/>
                          </a:schemeClr>
                        </a:solidFill>
                        <a:latin typeface="Cambria Math" panose="02040503050406030204" pitchFamily="18" charset="0"/>
                      </a:rPr>
                      <m:t>𝒙</m:t>
                    </m:r>
                    <m:r>
                      <a:rPr lang="en-US" sz="2000" b="1" i="1" dirty="0">
                        <a:solidFill>
                          <a:schemeClr val="accent1">
                            <a:lumMod val="75000"/>
                          </a:schemeClr>
                        </a:solidFill>
                        <a:latin typeface="Cambria Math" panose="02040503050406030204" pitchFamily="18" charset="0"/>
                      </a:rPr>
                      <m:t>)</m:t>
                    </m:r>
                  </m:oMath>
                </a14:m>
                <a:r>
                  <a:rPr lang="en-US" sz="2000" b="1" dirty="0">
                    <a:solidFill>
                      <a:schemeClr val="accent1">
                        <a:lumMod val="75000"/>
                      </a:schemeClr>
                    </a:solidFill>
                  </a:rPr>
                  <a:t>. </a:t>
                </a:r>
              </a:p>
              <a:p>
                <a:r>
                  <a:rPr lang="en-US" sz="2000" b="1" dirty="0">
                    <a:solidFill>
                      <a:schemeClr val="accent1">
                        <a:lumMod val="75000"/>
                      </a:schemeClr>
                    </a:solidFill>
                  </a:rPr>
                  <a:t>Universal Generalization: A </a:t>
                </a:r>
                <a:r>
                  <a:rPr lang="en-US" sz="2000" dirty="0"/>
                  <a:t>rule of inference that states that ∀</a:t>
                </a:r>
                <a:r>
                  <a:rPr lang="en-US" sz="2000" dirty="0" err="1"/>
                  <a:t>xP</a:t>
                </a:r>
                <a:r>
                  <a:rPr lang="en-US" sz="2000" dirty="0"/>
                  <a:t>(x) is true, given the premise that P(c) is true for all elements c in the domain </a:t>
                </a:r>
              </a:p>
              <a:p>
                <a:r>
                  <a:rPr lang="en-US" sz="2000" b="1" dirty="0">
                    <a:solidFill>
                      <a:schemeClr val="accent1">
                        <a:lumMod val="75000"/>
                      </a:schemeClr>
                    </a:solidFill>
                  </a:rPr>
                  <a:t>Existential instantiation: </a:t>
                </a:r>
                <a:r>
                  <a:rPr lang="en-US" sz="2000" dirty="0"/>
                  <a:t>the rule that allows us to conclude that there is an element </a:t>
                </a:r>
                <a14:m>
                  <m:oMath xmlns:m="http://schemas.openxmlformats.org/officeDocument/2006/math">
                    <m:r>
                      <a:rPr lang="en-US" sz="2000" i="1" dirty="0" smtClean="0">
                        <a:latin typeface="Cambria Math" panose="02040503050406030204" pitchFamily="18" charset="0"/>
                      </a:rPr>
                      <m:t>𝑐</m:t>
                    </m:r>
                  </m:oMath>
                </a14:m>
                <a:r>
                  <a:rPr lang="en-US" sz="2000" dirty="0"/>
                  <a:t> in the domain for which </a:t>
                </a:r>
                <a14:m>
                  <m:oMath xmlns:m="http://schemas.openxmlformats.org/officeDocument/2006/math">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smtClean="0">
                        <a:latin typeface="Cambria Math" panose="02040503050406030204" pitchFamily="18" charset="0"/>
                      </a:rPr>
                      <m:t>𝑐</m:t>
                    </m:r>
                    <m:r>
                      <a:rPr lang="en-US" sz="2000" i="1" dirty="0" smtClean="0">
                        <a:latin typeface="Cambria Math" panose="02040503050406030204" pitchFamily="18" charset="0"/>
                      </a:rPr>
                      <m:t>)</m:t>
                    </m:r>
                  </m:oMath>
                </a14:m>
                <a:r>
                  <a:rPr lang="en-US" sz="2000" dirty="0"/>
                  <a:t> is true if we know that </a:t>
                </a:r>
                <a14:m>
                  <m:oMath xmlns:m="http://schemas.openxmlformats.org/officeDocument/2006/math">
                    <m:r>
                      <a:rPr lang="en-US" sz="2000" i="1" dirty="0" smtClean="0">
                        <a:latin typeface="Cambria Math" panose="02040503050406030204" pitchFamily="18" charset="0"/>
                      </a:rPr>
                      <m:t>∃</m:t>
                    </m:r>
                    <m:r>
                      <a:rPr lang="en-US" sz="2000" i="1" dirty="0" err="1">
                        <a:latin typeface="Cambria Math" panose="02040503050406030204" pitchFamily="18" charset="0"/>
                      </a:rPr>
                      <m:t>𝑥𝑃</m:t>
                    </m:r>
                    <m:r>
                      <a:rPr lang="en-US" sz="2000" i="1"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 </m:t>
                    </m:r>
                  </m:oMath>
                </a14:m>
                <a:r>
                  <a:rPr lang="en-US" sz="2000" dirty="0"/>
                  <a:t>is true </a:t>
                </a:r>
              </a:p>
              <a:p>
                <a:r>
                  <a:rPr lang="en-US" sz="2000" b="1" dirty="0">
                    <a:solidFill>
                      <a:schemeClr val="accent1">
                        <a:lumMod val="75000"/>
                      </a:schemeClr>
                    </a:solidFill>
                  </a:rPr>
                  <a:t>Existential generalization: </a:t>
                </a:r>
                <a:r>
                  <a:rPr lang="en-US" sz="2000" dirty="0"/>
                  <a:t>is the rule of inference that is used to conclude that ∃</a:t>
                </a:r>
                <a:r>
                  <a:rPr lang="en-US" sz="2000" dirty="0" err="1"/>
                  <a:t>xP</a:t>
                </a:r>
                <a:r>
                  <a:rPr lang="en-US" sz="2000" dirty="0"/>
                  <a:t>(x) is true when a particular element c with P(c) true is known </a:t>
                </a:r>
              </a:p>
            </p:txBody>
          </p:sp>
        </mc:Choice>
        <mc:Fallback>
          <p:sp>
            <p:nvSpPr>
              <p:cNvPr id="3" name="Content Placeholder 2">
                <a:extLst>
                  <a:ext uri="{FF2B5EF4-FFF2-40B4-BE49-F238E27FC236}">
                    <a16:creationId xmlns:a16="http://schemas.microsoft.com/office/drawing/2014/main" id="{47E8CBB7-7638-47EA-B840-26CDDBFEE0B7}"/>
                  </a:ext>
                </a:extLst>
              </p:cNvPr>
              <p:cNvSpPr>
                <a:spLocks noGrp="1" noRot="1" noChangeAspect="1" noMove="1" noResize="1" noEditPoints="1" noAdjustHandles="1" noChangeArrowheads="1" noChangeShapeType="1" noTextEdit="1"/>
              </p:cNvSpPr>
              <p:nvPr>
                <p:ph idx="1"/>
              </p:nvPr>
            </p:nvSpPr>
            <p:spPr>
              <a:xfrm>
                <a:off x="581193" y="1948070"/>
                <a:ext cx="7184581" cy="4544805"/>
              </a:xfrm>
              <a:blipFill>
                <a:blip r:embed="rId2"/>
                <a:stretch>
                  <a:fillRect l="-424" r="-169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F0C6FDD-F623-4427-8C8D-1CC4C71172CA}"/>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9D7CBD79-5001-459D-B5B2-48EB065C2951}"/>
              </a:ext>
            </a:extLst>
          </p:cNvPr>
          <p:cNvSpPr>
            <a:spLocks noGrp="1"/>
          </p:cNvSpPr>
          <p:nvPr>
            <p:ph type="sldNum" sz="quarter" idx="12"/>
          </p:nvPr>
        </p:nvSpPr>
        <p:spPr/>
        <p:txBody>
          <a:bodyPr/>
          <a:lstStyle/>
          <a:p>
            <a:fld id="{02A31C9B-8BEF-4557-B87D-694AE693A189}" type="slidenum">
              <a:rPr lang="en-US" smtClean="0"/>
              <a:pPr/>
              <a:t>14</a:t>
            </a:fld>
            <a:endParaRPr lang="en-US" sz="3200" dirty="0"/>
          </a:p>
        </p:txBody>
      </p:sp>
      <p:pic>
        <p:nvPicPr>
          <p:cNvPr id="7" name="Picture 6">
            <a:extLst>
              <a:ext uri="{FF2B5EF4-FFF2-40B4-BE49-F238E27FC236}">
                <a16:creationId xmlns:a16="http://schemas.microsoft.com/office/drawing/2014/main" id="{4F0DC315-308D-4DBE-96CC-62BFE69C30F7}"/>
              </a:ext>
            </a:extLst>
          </p:cNvPr>
          <p:cNvPicPr>
            <a:picLocks noChangeAspect="1"/>
          </p:cNvPicPr>
          <p:nvPr/>
        </p:nvPicPr>
        <p:blipFill>
          <a:blip r:embed="rId3"/>
          <a:stretch>
            <a:fillRect/>
          </a:stretch>
        </p:blipFill>
        <p:spPr>
          <a:xfrm>
            <a:off x="7765774" y="2501804"/>
            <a:ext cx="4240695" cy="2924617"/>
          </a:xfrm>
          <a:prstGeom prst="rect">
            <a:avLst/>
          </a:prstGeom>
        </p:spPr>
      </p:pic>
    </p:spTree>
    <p:extLst>
      <p:ext uri="{BB962C8B-B14F-4D97-AF65-F5344CB8AC3E}">
        <p14:creationId xmlns:p14="http://schemas.microsoft.com/office/powerpoint/2010/main" val="2206783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7AE022-81B3-4443-AF8F-11BB8D62C74C}"/>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2A993844-D9A5-48FE-808B-F7392A13E3B1}"/>
              </a:ext>
            </a:extLst>
          </p:cNvPr>
          <p:cNvSpPr>
            <a:spLocks noGrp="1"/>
          </p:cNvSpPr>
          <p:nvPr>
            <p:ph type="sldNum" sz="quarter" idx="12"/>
          </p:nvPr>
        </p:nvSpPr>
        <p:spPr/>
        <p:txBody>
          <a:bodyPr/>
          <a:lstStyle/>
          <a:p>
            <a:fld id="{02A31C9B-8BEF-4557-B87D-694AE693A189}" type="slidenum">
              <a:rPr lang="en-US" smtClean="0"/>
              <a:pPr/>
              <a:t>15</a:t>
            </a:fld>
            <a:endParaRPr lang="en-US" sz="3200" dirty="0"/>
          </a:p>
        </p:txBody>
      </p:sp>
      <p:sp>
        <p:nvSpPr>
          <p:cNvPr id="8" name="Content Placeholder 6">
            <a:extLst>
              <a:ext uri="{FF2B5EF4-FFF2-40B4-BE49-F238E27FC236}">
                <a16:creationId xmlns:a16="http://schemas.microsoft.com/office/drawing/2014/main" id="{9E7AC828-DE05-422C-91FD-A413E629CD81}"/>
              </a:ext>
            </a:extLst>
          </p:cNvPr>
          <p:cNvSpPr txBox="1">
            <a:spLocks/>
          </p:cNvSpPr>
          <p:nvPr/>
        </p:nvSpPr>
        <p:spPr>
          <a:xfrm>
            <a:off x="1092991" y="824095"/>
            <a:ext cx="9330358" cy="497256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US" sz="6400" dirty="0">
                <a:solidFill>
                  <a:schemeClr val="bg1"/>
                </a:solidFill>
              </a:rPr>
              <a:t>Thanks for watching</a:t>
            </a:r>
          </a:p>
          <a:p>
            <a:pPr algn="ctr"/>
            <a:endParaRPr lang="en-US" sz="2600" dirty="0"/>
          </a:p>
          <a:p>
            <a:pPr marL="0" indent="0" algn="ctr">
              <a:buFont typeface="Wingdings 3" charset="2"/>
              <a:buNone/>
            </a:pPr>
            <a:endParaRPr lang="en-US" sz="2600" dirty="0"/>
          </a:p>
          <a:p>
            <a:pPr marL="0" indent="0" algn="ctr">
              <a:buFont typeface="Wingdings 3" charset="2"/>
              <a:buNone/>
            </a:pPr>
            <a:endParaRPr lang="en-US" sz="2600" dirty="0"/>
          </a:p>
          <a:p>
            <a:pPr marL="0" indent="0" algn="ctr">
              <a:buFont typeface="Wingdings 3" charset="2"/>
              <a:buNone/>
            </a:pPr>
            <a:endParaRPr lang="en-US" sz="2600" dirty="0"/>
          </a:p>
          <a:p>
            <a:pPr marL="0" indent="0" algn="ctr">
              <a:buFont typeface="Wingdings 3" charset="2"/>
              <a:buNone/>
            </a:pPr>
            <a:r>
              <a:rPr lang="en-US" sz="2600" b="1" dirty="0">
                <a:solidFill>
                  <a:schemeClr val="accent1"/>
                </a:solidFill>
              </a:rPr>
              <a:t>Dr. Sajid Iqbal</a:t>
            </a:r>
          </a:p>
          <a:p>
            <a:pPr marL="0" indent="0" algn="ctr">
              <a:buFont typeface="Wingdings 3" charset="2"/>
              <a:buNone/>
            </a:pPr>
            <a:r>
              <a:rPr lang="en-US" sz="2600" dirty="0"/>
              <a:t>Assistant Professor</a:t>
            </a:r>
          </a:p>
          <a:p>
            <a:pPr marL="0" indent="0" algn="ctr">
              <a:buFont typeface="Wingdings 3" charset="2"/>
              <a:buNone/>
            </a:pPr>
            <a:r>
              <a:rPr lang="en-US" sz="2600" dirty="0"/>
              <a:t>Department of Computer Science</a:t>
            </a:r>
          </a:p>
          <a:p>
            <a:pPr marL="0" indent="0" algn="ctr">
              <a:buFont typeface="Wingdings 3" charset="2"/>
              <a:buNone/>
            </a:pPr>
            <a:r>
              <a:rPr lang="en-US" sz="2600" dirty="0"/>
              <a:t>Bahauddin Zakariya University, Multan</a:t>
            </a:r>
          </a:p>
          <a:p>
            <a:pPr marL="0" indent="0" algn="ctr">
              <a:buFont typeface="Wingdings 3" charset="2"/>
              <a:buNone/>
            </a:pPr>
            <a:r>
              <a:rPr lang="en-US" sz="2600" dirty="0">
                <a:solidFill>
                  <a:schemeClr val="accent1"/>
                </a:solidFill>
                <a:hlinkClick r:id="rId2">
                  <a:extLst>
                    <a:ext uri="{A12FA001-AC4F-418D-AE19-62706E023703}">
                      <ahyp:hlinkClr xmlns:ahyp="http://schemas.microsoft.com/office/drawing/2018/hyperlinkcolor" val="tx"/>
                    </a:ext>
                  </a:extLst>
                </a:hlinkClick>
              </a:rPr>
              <a:t>sajidiqbal.pk@gmail.com</a:t>
            </a:r>
            <a:endParaRPr lang="en-US" sz="2600" dirty="0">
              <a:solidFill>
                <a:schemeClr val="accent1"/>
              </a:solidFill>
            </a:endParaRPr>
          </a:p>
          <a:p>
            <a:pPr marL="0" indent="0" algn="ctr">
              <a:buFont typeface="Wingdings 3" charset="2"/>
              <a:buNone/>
            </a:pPr>
            <a:r>
              <a:rPr lang="en-US" sz="2600" dirty="0">
                <a:solidFill>
                  <a:schemeClr val="accent1"/>
                </a:solidFill>
              </a:rPr>
              <a:t> https://github.com/sajjo79/DiscreteMathematics</a:t>
            </a:r>
          </a:p>
          <a:p>
            <a:pPr marL="0" indent="0" algn="ctr">
              <a:buFont typeface="Wingdings 3" charset="2"/>
              <a:buNone/>
            </a:pPr>
            <a:endParaRPr lang="en-US" b="1" dirty="0">
              <a:solidFill>
                <a:srgbClr val="FFFF00"/>
              </a:solidFill>
            </a:endParaRPr>
          </a:p>
        </p:txBody>
      </p:sp>
      <p:sp>
        <p:nvSpPr>
          <p:cNvPr id="9" name="Rectangle 8">
            <a:extLst>
              <a:ext uri="{FF2B5EF4-FFF2-40B4-BE49-F238E27FC236}">
                <a16:creationId xmlns:a16="http://schemas.microsoft.com/office/drawing/2014/main" id="{EA45D62A-6562-4D53-8CDA-A89F08C9965D}"/>
              </a:ext>
            </a:extLst>
          </p:cNvPr>
          <p:cNvSpPr/>
          <p:nvPr/>
        </p:nvSpPr>
        <p:spPr>
          <a:xfrm>
            <a:off x="3591440" y="2148745"/>
            <a:ext cx="4333460" cy="992579"/>
          </a:xfrm>
          <a:prstGeom prst="rect">
            <a:avLst/>
          </a:prstGeom>
        </p:spPr>
        <p:style>
          <a:lnRef idx="2">
            <a:schemeClr val="accent2"/>
          </a:lnRef>
          <a:fillRef idx="1">
            <a:schemeClr val="lt1"/>
          </a:fillRef>
          <a:effectRef idx="0">
            <a:schemeClr val="accent2"/>
          </a:effectRef>
          <a:fontRef idx="minor">
            <a:schemeClr val="dk1"/>
          </a:fontRef>
        </p:style>
        <p:txBody>
          <a:bodyPr wrap="square" lIns="68580" tIns="34290" rIns="68580" bIns="34290">
            <a:spAutoFit/>
          </a:bodyPr>
          <a:lstStyle/>
          <a:p>
            <a:pPr algn="ctr"/>
            <a:r>
              <a:rPr lang="en-US" sz="6000" b="1" dirty="0">
                <a:ln w="22225">
                  <a:solidFill>
                    <a:schemeClr val="accent2"/>
                  </a:solidFill>
                  <a:prstDash val="solid"/>
                </a:ln>
                <a:solidFill>
                  <a:schemeClr val="accent2">
                    <a:lumMod val="40000"/>
                    <a:lumOff val="60000"/>
                  </a:schemeClr>
                </a:solidFill>
              </a:rPr>
              <a:t>Allah Hafiz</a:t>
            </a:r>
          </a:p>
        </p:txBody>
      </p:sp>
      <p:pic>
        <p:nvPicPr>
          <p:cNvPr id="10" name="Graphic 9" descr="Envelope">
            <a:extLst>
              <a:ext uri="{FF2B5EF4-FFF2-40B4-BE49-F238E27FC236}">
                <a16:creationId xmlns:a16="http://schemas.microsoft.com/office/drawing/2014/main" id="{35D6268C-6DE7-43C5-96FD-D360FA63DE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35589" y="4767397"/>
            <a:ext cx="406629" cy="406629"/>
          </a:xfrm>
          <a:prstGeom prst="rect">
            <a:avLst/>
          </a:prstGeom>
        </p:spPr>
      </p:pic>
      <p:pic>
        <p:nvPicPr>
          <p:cNvPr id="11" name="Graphic 10" descr="Presentation with checklist">
            <a:extLst>
              <a:ext uri="{FF2B5EF4-FFF2-40B4-BE49-F238E27FC236}">
                <a16:creationId xmlns:a16="http://schemas.microsoft.com/office/drawing/2014/main" id="{AD66153B-B58A-4908-87CE-170143A452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5325" y="5063697"/>
            <a:ext cx="577931" cy="577931"/>
          </a:xfrm>
          <a:prstGeom prst="rect">
            <a:avLst/>
          </a:prstGeom>
        </p:spPr>
      </p:pic>
      <p:pic>
        <p:nvPicPr>
          <p:cNvPr id="12" name="Picture 2" descr="Wow Life Youtube Channel - Youtube Logo Black Transparent PNG ...">
            <a:extLst>
              <a:ext uri="{FF2B5EF4-FFF2-40B4-BE49-F238E27FC236}">
                <a16:creationId xmlns:a16="http://schemas.microsoft.com/office/drawing/2014/main" id="{5FB9209A-6295-4101-B91C-77F03CE238D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92" t="16024" r="2323" b="5346"/>
          <a:stretch/>
        </p:blipFill>
        <p:spPr bwMode="auto">
          <a:xfrm>
            <a:off x="4038904" y="5838775"/>
            <a:ext cx="1719266" cy="40662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E4BCEBF3-DBB9-4E3D-9B8B-55D9CCF99F8E}"/>
              </a:ext>
            </a:extLst>
          </p:cNvPr>
          <p:cNvSpPr/>
          <p:nvPr/>
        </p:nvSpPr>
        <p:spPr>
          <a:xfrm>
            <a:off x="5951984" y="5834104"/>
            <a:ext cx="1872208" cy="406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rPr>
              <a:t>COMEDXD</a:t>
            </a:r>
          </a:p>
        </p:txBody>
      </p:sp>
    </p:spTree>
    <p:extLst>
      <p:ext uri="{BB962C8B-B14F-4D97-AF65-F5344CB8AC3E}">
        <p14:creationId xmlns:p14="http://schemas.microsoft.com/office/powerpoint/2010/main" val="96262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4F6531-CFD5-48E3-B834-422D60849FC1}"/>
              </a:ext>
            </a:extLst>
          </p:cNvPr>
          <p:cNvSpPr>
            <a:spLocks noGrp="1"/>
          </p:cNvSpPr>
          <p:nvPr>
            <p:ph type="title"/>
          </p:nvPr>
        </p:nvSpPr>
        <p:spPr/>
        <p:txBody>
          <a:bodyPr/>
          <a:lstStyle/>
          <a:p>
            <a:r>
              <a:rPr lang="en-US" dirty="0"/>
              <a:t>Rules of inference</a:t>
            </a:r>
          </a:p>
        </p:txBody>
      </p:sp>
      <p:sp>
        <p:nvSpPr>
          <p:cNvPr id="7" name="Text Placeholder 6">
            <a:extLst>
              <a:ext uri="{FF2B5EF4-FFF2-40B4-BE49-F238E27FC236}">
                <a16:creationId xmlns:a16="http://schemas.microsoft.com/office/drawing/2014/main" id="{061F7CA3-554F-467F-AAEF-7BB0089C9418}"/>
              </a:ext>
            </a:extLst>
          </p:cNvPr>
          <p:cNvSpPr>
            <a:spLocks noGrp="1"/>
          </p:cNvSpPr>
          <p:nvPr>
            <p:ph type="body" idx="1"/>
          </p:nvPr>
        </p:nvSpPr>
        <p:spPr/>
        <p:txBody>
          <a:bodyPr/>
          <a:lstStyle/>
          <a:p>
            <a:r>
              <a:rPr lang="en-US" dirty="0"/>
              <a:t>Chapter - 1</a:t>
            </a:r>
          </a:p>
        </p:txBody>
      </p:sp>
      <p:sp>
        <p:nvSpPr>
          <p:cNvPr id="4" name="Footer Placeholder 3">
            <a:extLst>
              <a:ext uri="{FF2B5EF4-FFF2-40B4-BE49-F238E27FC236}">
                <a16:creationId xmlns:a16="http://schemas.microsoft.com/office/drawing/2014/main" id="{42B7C3DA-06BC-428B-8155-D7B895D297E9}"/>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02D4C2EC-576E-49FB-9D8F-58B1F50303E8}"/>
              </a:ext>
            </a:extLst>
          </p:cNvPr>
          <p:cNvSpPr>
            <a:spLocks noGrp="1"/>
          </p:cNvSpPr>
          <p:nvPr>
            <p:ph type="sldNum" sz="quarter" idx="12"/>
          </p:nvPr>
        </p:nvSpPr>
        <p:spPr/>
        <p:txBody>
          <a:bodyPr/>
          <a:lstStyle/>
          <a:p>
            <a:fld id="{02A31C9B-8BEF-4557-B87D-694AE693A189}" type="slidenum">
              <a:rPr lang="en-US" smtClean="0"/>
              <a:pPr/>
              <a:t>2</a:t>
            </a:fld>
            <a:endParaRPr lang="en-US" sz="3200" dirty="0"/>
          </a:p>
        </p:txBody>
      </p:sp>
    </p:spTree>
    <p:extLst>
      <p:ext uri="{BB962C8B-B14F-4D97-AF65-F5344CB8AC3E}">
        <p14:creationId xmlns:p14="http://schemas.microsoft.com/office/powerpoint/2010/main" val="148553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AEB6-9528-4AFA-9C2B-DF3B7BAAD272}"/>
              </a:ext>
            </a:extLst>
          </p:cNvPr>
          <p:cNvSpPr>
            <a:spLocks noGrp="1"/>
          </p:cNvSpPr>
          <p:nvPr>
            <p:ph type="title"/>
          </p:nvPr>
        </p:nvSpPr>
        <p:spPr/>
        <p:txBody>
          <a:bodyPr/>
          <a:lstStyle/>
          <a:p>
            <a:r>
              <a:rPr lang="en-US" dirty="0"/>
              <a:t> Background</a:t>
            </a:r>
          </a:p>
        </p:txBody>
      </p:sp>
      <p:sp>
        <p:nvSpPr>
          <p:cNvPr id="3" name="Content Placeholder 2">
            <a:extLst>
              <a:ext uri="{FF2B5EF4-FFF2-40B4-BE49-F238E27FC236}">
                <a16:creationId xmlns:a16="http://schemas.microsoft.com/office/drawing/2014/main" id="{08FA17A1-F19E-4719-885F-7E03B6CE57C9}"/>
              </a:ext>
            </a:extLst>
          </p:cNvPr>
          <p:cNvSpPr>
            <a:spLocks noGrp="1"/>
          </p:cNvSpPr>
          <p:nvPr>
            <p:ph idx="1"/>
          </p:nvPr>
        </p:nvSpPr>
        <p:spPr>
          <a:xfrm>
            <a:off x="846237" y="1845265"/>
            <a:ext cx="8569226" cy="4512673"/>
          </a:xfrm>
        </p:spPr>
        <p:txBody>
          <a:bodyPr>
            <a:normAutofit fontScale="92500" lnSpcReduction="10000"/>
          </a:bodyPr>
          <a:lstStyle/>
          <a:p>
            <a:r>
              <a:rPr lang="en-US" sz="3200" dirty="0"/>
              <a:t>A Proof in mathematics is a set of valid arguments that establish the truth of mathematical statements</a:t>
            </a:r>
          </a:p>
          <a:p>
            <a:r>
              <a:rPr lang="en-US" sz="3200" dirty="0"/>
              <a:t>Arguments establishes the Truth of claim</a:t>
            </a:r>
          </a:p>
          <a:p>
            <a:r>
              <a:rPr lang="en-US" sz="3200" dirty="0">
                <a:solidFill>
                  <a:schemeClr val="accent1"/>
                </a:solidFill>
              </a:rPr>
              <a:t>Statement</a:t>
            </a:r>
            <a:r>
              <a:rPr lang="en-US" sz="3200" dirty="0"/>
              <a:t>: A proposition whose truth value is established with the help of valid argument</a:t>
            </a:r>
          </a:p>
          <a:p>
            <a:r>
              <a:rPr lang="en-US" sz="3200" dirty="0">
                <a:solidFill>
                  <a:schemeClr val="accent1"/>
                </a:solidFill>
              </a:rPr>
              <a:t>Argument</a:t>
            </a:r>
            <a:r>
              <a:rPr lang="en-US" sz="3200" dirty="0"/>
              <a:t>: It is a proposition whose truth is established</a:t>
            </a:r>
          </a:p>
          <a:p>
            <a:r>
              <a:rPr lang="en-US" sz="3200" dirty="0">
                <a:solidFill>
                  <a:schemeClr val="accent1"/>
                </a:solidFill>
              </a:rPr>
              <a:t>Valid Argument</a:t>
            </a:r>
            <a:r>
              <a:rPr lang="en-US" sz="3200" dirty="0"/>
              <a:t>: An argument that leads to truth of statement </a:t>
            </a:r>
          </a:p>
        </p:txBody>
      </p:sp>
      <p:sp>
        <p:nvSpPr>
          <p:cNvPr id="4" name="Footer Placeholder 3">
            <a:extLst>
              <a:ext uri="{FF2B5EF4-FFF2-40B4-BE49-F238E27FC236}">
                <a16:creationId xmlns:a16="http://schemas.microsoft.com/office/drawing/2014/main" id="{AF3721E4-463C-45AC-8F46-CFD10B32E2CE}"/>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96F7EE3D-AA9B-4969-86E7-1A0E964DC707}"/>
              </a:ext>
            </a:extLst>
          </p:cNvPr>
          <p:cNvSpPr>
            <a:spLocks noGrp="1"/>
          </p:cNvSpPr>
          <p:nvPr>
            <p:ph type="sldNum" sz="quarter" idx="12"/>
          </p:nvPr>
        </p:nvSpPr>
        <p:spPr/>
        <p:txBody>
          <a:bodyPr/>
          <a:lstStyle/>
          <a:p>
            <a:fld id="{02A31C9B-8BEF-4557-B87D-694AE693A189}" type="slidenum">
              <a:rPr lang="en-US" smtClean="0"/>
              <a:pPr/>
              <a:t>3</a:t>
            </a:fld>
            <a:endParaRPr lang="en-US" sz="3200" dirty="0"/>
          </a:p>
        </p:txBody>
      </p:sp>
      <p:graphicFrame>
        <p:nvGraphicFramePr>
          <p:cNvPr id="6" name="Table 6">
            <a:extLst>
              <a:ext uri="{FF2B5EF4-FFF2-40B4-BE49-F238E27FC236}">
                <a16:creationId xmlns:a16="http://schemas.microsoft.com/office/drawing/2014/main" id="{14A8CEB0-DC47-43AA-9F77-328D660D09B0}"/>
              </a:ext>
            </a:extLst>
          </p:cNvPr>
          <p:cNvGraphicFramePr>
            <a:graphicFrameLocks noGrp="1"/>
          </p:cNvGraphicFramePr>
          <p:nvPr>
            <p:extLst>
              <p:ext uri="{D42A27DB-BD31-4B8C-83A1-F6EECF244321}">
                <p14:modId xmlns:p14="http://schemas.microsoft.com/office/powerpoint/2010/main" val="3013560396"/>
              </p:ext>
            </p:extLst>
          </p:nvPr>
        </p:nvGraphicFramePr>
        <p:xfrm>
          <a:off x="8276174" y="2706145"/>
          <a:ext cx="3473450" cy="741680"/>
        </p:xfrm>
        <a:graphic>
          <a:graphicData uri="http://schemas.openxmlformats.org/drawingml/2006/table">
            <a:tbl>
              <a:tblPr firstRow="1" bandRow="1">
                <a:tableStyleId>{5C22544A-7EE6-4342-B048-85BDC9FD1C3A}</a:tableStyleId>
              </a:tblPr>
              <a:tblGrid>
                <a:gridCol w="1736725">
                  <a:extLst>
                    <a:ext uri="{9D8B030D-6E8A-4147-A177-3AD203B41FA5}">
                      <a16:colId xmlns:a16="http://schemas.microsoft.com/office/drawing/2014/main" val="1791496230"/>
                    </a:ext>
                  </a:extLst>
                </a:gridCol>
                <a:gridCol w="1736725">
                  <a:extLst>
                    <a:ext uri="{9D8B030D-6E8A-4147-A177-3AD203B41FA5}">
                      <a16:colId xmlns:a16="http://schemas.microsoft.com/office/drawing/2014/main" val="2385164928"/>
                    </a:ext>
                  </a:extLst>
                </a:gridCol>
              </a:tblGrid>
              <a:tr h="370840">
                <a:tc gridSpan="2">
                  <a:txBody>
                    <a:bodyPr/>
                    <a:lstStyle/>
                    <a:p>
                      <a:r>
                        <a:rPr lang="en-US" dirty="0"/>
                        <a:t>Mathematical Proof</a:t>
                      </a:r>
                    </a:p>
                  </a:txBody>
                  <a:tcPr/>
                </a:tc>
                <a:tc hMerge="1">
                  <a:txBody>
                    <a:bodyPr/>
                    <a:lstStyle/>
                    <a:p>
                      <a:endParaRPr lang="en-US" dirty="0"/>
                    </a:p>
                  </a:txBody>
                  <a:tcPr/>
                </a:tc>
                <a:extLst>
                  <a:ext uri="{0D108BD9-81ED-4DB2-BD59-A6C34878D82A}">
                    <a16:rowId xmlns:a16="http://schemas.microsoft.com/office/drawing/2014/main" val="2473466153"/>
                  </a:ext>
                </a:extLst>
              </a:tr>
              <a:tr h="370840">
                <a:tc>
                  <a:txBody>
                    <a:bodyPr/>
                    <a:lstStyle/>
                    <a:p>
                      <a:r>
                        <a:rPr lang="en-US" dirty="0"/>
                        <a:t>Statement</a:t>
                      </a:r>
                    </a:p>
                  </a:txBody>
                  <a:tcPr/>
                </a:tc>
                <a:tc>
                  <a:txBody>
                    <a:bodyPr/>
                    <a:lstStyle/>
                    <a:p>
                      <a:r>
                        <a:rPr lang="en-US" dirty="0"/>
                        <a:t>Arguments</a:t>
                      </a:r>
                    </a:p>
                  </a:txBody>
                  <a:tcPr/>
                </a:tc>
                <a:extLst>
                  <a:ext uri="{0D108BD9-81ED-4DB2-BD59-A6C34878D82A}">
                    <a16:rowId xmlns:a16="http://schemas.microsoft.com/office/drawing/2014/main" val="3429274078"/>
                  </a:ext>
                </a:extLst>
              </a:tr>
            </a:tbl>
          </a:graphicData>
        </a:graphic>
      </p:graphicFrame>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335FE1BE-B9C9-46DB-82AB-9AC1F521DEC4}"/>
                  </a:ext>
                </a:extLst>
              </p:cNvPr>
              <p:cNvGraphicFramePr>
                <a:graphicFrameLocks noGrp="1"/>
              </p:cNvGraphicFramePr>
              <p:nvPr>
                <p:extLst>
                  <p:ext uri="{D42A27DB-BD31-4B8C-83A1-F6EECF244321}">
                    <p14:modId xmlns:p14="http://schemas.microsoft.com/office/powerpoint/2010/main" val="1960095545"/>
                  </p:ext>
                </p:extLst>
              </p:nvPr>
            </p:nvGraphicFramePr>
            <p:xfrm>
              <a:off x="8276174" y="4021705"/>
              <a:ext cx="3473450" cy="1010920"/>
            </p:xfrm>
            <a:graphic>
              <a:graphicData uri="http://schemas.openxmlformats.org/drawingml/2006/table">
                <a:tbl>
                  <a:tblPr firstRow="1" bandRow="1">
                    <a:tableStyleId>{5C22544A-7EE6-4342-B048-85BDC9FD1C3A}</a:tableStyleId>
                  </a:tblPr>
                  <a:tblGrid>
                    <a:gridCol w="3473450">
                      <a:extLst>
                        <a:ext uri="{9D8B030D-6E8A-4147-A177-3AD203B41FA5}">
                          <a16:colId xmlns:a16="http://schemas.microsoft.com/office/drawing/2014/main" val="1480100337"/>
                        </a:ext>
                      </a:extLst>
                    </a:gridCol>
                  </a:tblGrid>
                  <a:tr h="370840">
                    <a:tc>
                      <a:txBody>
                        <a:bodyPr/>
                        <a:lstStyle/>
                        <a:p>
                          <a:r>
                            <a:rPr lang="en-US" dirty="0"/>
                            <a:t>Mathematical Argument</a:t>
                          </a:r>
                        </a:p>
                      </a:txBody>
                      <a:tcPr/>
                    </a:tc>
                    <a:extLst>
                      <a:ext uri="{0D108BD9-81ED-4DB2-BD59-A6C34878D82A}">
                        <a16:rowId xmlns:a16="http://schemas.microsoft.com/office/drawing/2014/main" val="344836819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𝑡h𝑒𝑛</m:t>
                                </m:r>
                                <m:r>
                                  <a:rPr lang="en-US" b="0" i="1" smtClean="0">
                                    <a:latin typeface="Cambria Math" panose="02040503050406030204" pitchFamily="18" charset="0"/>
                                  </a:rPr>
                                  <m:t> </m:t>
                                </m:r>
                                <m:r>
                                  <a:rPr lang="en-US" b="0" i="1" smtClean="0">
                                    <a:latin typeface="Cambria Math" panose="02040503050406030204" pitchFamily="18" charset="0"/>
                                  </a:rPr>
                                  <m:t>𝑞</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m:oMathPara>
                          </a14:m>
                          <a:endParaRPr lang="en-US" dirty="0"/>
                        </a:p>
                      </a:txBody>
                      <a:tcPr/>
                    </a:tc>
                    <a:extLst>
                      <a:ext uri="{0D108BD9-81ED-4DB2-BD59-A6C34878D82A}">
                        <a16:rowId xmlns:a16="http://schemas.microsoft.com/office/drawing/2014/main" val="256531098"/>
                      </a:ext>
                    </a:extLst>
                  </a:tr>
                </a:tbl>
              </a:graphicData>
            </a:graphic>
          </p:graphicFrame>
        </mc:Choice>
        <mc:Fallback xmlns="">
          <p:graphicFrame>
            <p:nvGraphicFramePr>
              <p:cNvPr id="7" name="Table 7">
                <a:extLst>
                  <a:ext uri="{FF2B5EF4-FFF2-40B4-BE49-F238E27FC236}">
                    <a16:creationId xmlns:a16="http://schemas.microsoft.com/office/drawing/2014/main" id="{335FE1BE-B9C9-46DB-82AB-9AC1F521DEC4}"/>
                  </a:ext>
                </a:extLst>
              </p:cNvPr>
              <p:cNvGraphicFramePr>
                <a:graphicFrameLocks noGrp="1"/>
              </p:cNvGraphicFramePr>
              <p:nvPr>
                <p:extLst>
                  <p:ext uri="{D42A27DB-BD31-4B8C-83A1-F6EECF244321}">
                    <p14:modId xmlns:p14="http://schemas.microsoft.com/office/powerpoint/2010/main" val="1960095545"/>
                  </p:ext>
                </p:extLst>
              </p:nvPr>
            </p:nvGraphicFramePr>
            <p:xfrm>
              <a:off x="8276174" y="4021705"/>
              <a:ext cx="3473450" cy="1010920"/>
            </p:xfrm>
            <a:graphic>
              <a:graphicData uri="http://schemas.openxmlformats.org/drawingml/2006/table">
                <a:tbl>
                  <a:tblPr firstRow="1" bandRow="1">
                    <a:tableStyleId>{5C22544A-7EE6-4342-B048-85BDC9FD1C3A}</a:tableStyleId>
                  </a:tblPr>
                  <a:tblGrid>
                    <a:gridCol w="3473450">
                      <a:extLst>
                        <a:ext uri="{9D8B030D-6E8A-4147-A177-3AD203B41FA5}">
                          <a16:colId xmlns:a16="http://schemas.microsoft.com/office/drawing/2014/main" val="1480100337"/>
                        </a:ext>
                      </a:extLst>
                    </a:gridCol>
                  </a:tblGrid>
                  <a:tr h="370840">
                    <a:tc>
                      <a:txBody>
                        <a:bodyPr/>
                        <a:lstStyle/>
                        <a:p>
                          <a:r>
                            <a:rPr lang="en-US" dirty="0"/>
                            <a:t>Mathematical Argument</a:t>
                          </a:r>
                        </a:p>
                      </a:txBody>
                      <a:tcPr/>
                    </a:tc>
                    <a:extLst>
                      <a:ext uri="{0D108BD9-81ED-4DB2-BD59-A6C34878D82A}">
                        <a16:rowId xmlns:a16="http://schemas.microsoft.com/office/drawing/2014/main" val="3448368196"/>
                      </a:ext>
                    </a:extLst>
                  </a:tr>
                  <a:tr h="640080">
                    <a:tc>
                      <a:txBody>
                        <a:bodyPr/>
                        <a:lstStyle/>
                        <a:p>
                          <a:endParaRPr lang="en-US"/>
                        </a:p>
                      </a:txBody>
                      <a:tcPr>
                        <a:blipFill>
                          <a:blip r:embed="rId2"/>
                          <a:stretch>
                            <a:fillRect l="-175" t="-62264" r="-701" b="-4717"/>
                          </a:stretch>
                        </a:blipFill>
                      </a:tcPr>
                    </a:tc>
                    <a:extLst>
                      <a:ext uri="{0D108BD9-81ED-4DB2-BD59-A6C34878D82A}">
                        <a16:rowId xmlns:a16="http://schemas.microsoft.com/office/drawing/2014/main" val="256531098"/>
                      </a:ext>
                    </a:extLst>
                  </a:tr>
                </a:tbl>
              </a:graphicData>
            </a:graphic>
          </p:graphicFrame>
        </mc:Fallback>
      </mc:AlternateContent>
    </p:spTree>
    <p:extLst>
      <p:ext uri="{BB962C8B-B14F-4D97-AF65-F5344CB8AC3E}">
        <p14:creationId xmlns:p14="http://schemas.microsoft.com/office/powerpoint/2010/main" val="161715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D562-E560-420D-BA64-30C4AED40D69}"/>
              </a:ext>
            </a:extLst>
          </p:cNvPr>
          <p:cNvSpPr>
            <a:spLocks noGrp="1"/>
          </p:cNvSpPr>
          <p:nvPr>
            <p:ph type="title"/>
          </p:nvPr>
        </p:nvSpPr>
        <p:spPr/>
        <p:txBody>
          <a:bodyPr/>
          <a:lstStyle/>
          <a:p>
            <a:r>
              <a:rPr lang="en-US" dirty="0"/>
              <a:t>Background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9F725A-8FBF-412F-A0A5-9CA4166627C9}"/>
                  </a:ext>
                </a:extLst>
              </p:cNvPr>
              <p:cNvSpPr>
                <a:spLocks noGrp="1"/>
              </p:cNvSpPr>
              <p:nvPr>
                <p:ph idx="1"/>
              </p:nvPr>
            </p:nvSpPr>
            <p:spPr>
              <a:xfrm>
                <a:off x="581193" y="1900238"/>
                <a:ext cx="8205620" cy="4592637"/>
              </a:xfrm>
            </p:spPr>
            <p:txBody>
              <a:bodyPr>
                <a:normAutofit fontScale="92500" lnSpcReduction="10000"/>
              </a:bodyPr>
              <a:lstStyle/>
              <a:p>
                <a:r>
                  <a:rPr lang="en-US" sz="2800" dirty="0"/>
                  <a:t>A mathematical argument can be written as </a:t>
                </a:r>
                <a14:m>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oMath>
                </a14:m>
                <a:r>
                  <a:rPr lang="en-US" sz="2800" dirty="0"/>
                  <a:t> or </a:t>
                </a:r>
                <a14:m>
                  <m:oMath xmlns:m="http://schemas.openxmlformats.org/officeDocument/2006/math">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𝑝</m:t>
                    </m:r>
                    <m:r>
                      <a:rPr lang="en-US" sz="2800" b="0" i="1" smtClean="0">
                        <a:latin typeface="Cambria Math" panose="02040503050406030204" pitchFamily="18" charset="0"/>
                      </a:rPr>
                      <m:t> </m:t>
                    </m:r>
                    <m:r>
                      <a:rPr lang="en-US" sz="2800" b="0" i="1" smtClean="0">
                        <a:latin typeface="Cambria Math" panose="02040503050406030204" pitchFamily="18" charset="0"/>
                      </a:rPr>
                      <m:t>𝑡h𝑒𝑛</m:t>
                    </m:r>
                    <m:r>
                      <a:rPr lang="en-US" sz="2800" b="0" i="1" smtClean="0">
                        <a:latin typeface="Cambria Math" panose="02040503050406030204" pitchFamily="18" charset="0"/>
                      </a:rPr>
                      <m:t> </m:t>
                    </m:r>
                    <m:r>
                      <a:rPr lang="en-US" sz="2800" b="0" i="1" smtClean="0">
                        <a:latin typeface="Cambria Math" panose="02040503050406030204" pitchFamily="18" charset="0"/>
                      </a:rPr>
                      <m:t>𝑞</m:t>
                    </m:r>
                  </m:oMath>
                </a14:m>
                <a:endParaRPr lang="en-US" sz="2800" b="0" dirty="0"/>
              </a:p>
              <a:p>
                <a:pPr lvl="1"/>
                <a:r>
                  <a:rPr lang="en-US" sz="2400" dirty="0"/>
                  <a:t>Premise: p is premise in our example</a:t>
                </a:r>
              </a:p>
              <a:p>
                <a:pPr lvl="1"/>
                <a:r>
                  <a:rPr lang="en-US" sz="2400" dirty="0"/>
                  <a:t>Conclusion: q is the conclusion in the example </a:t>
                </a:r>
              </a:p>
              <a:p>
                <a:pPr lvl="1"/>
                <a:r>
                  <a:rPr lang="en-US" sz="2400" dirty="0"/>
                  <a:t>An argument is valid only if for all premises that are true, conclusions are true</a:t>
                </a:r>
              </a:p>
              <a:p>
                <a:r>
                  <a:rPr lang="en-US" sz="2800" dirty="0">
                    <a:solidFill>
                      <a:schemeClr val="accent1"/>
                    </a:solidFill>
                  </a:rPr>
                  <a:t>Rules of inference</a:t>
                </a:r>
                <a:r>
                  <a:rPr lang="en-US" sz="2800" dirty="0"/>
                  <a:t>:  These rules are used to deduce new statements from given statements </a:t>
                </a:r>
              </a:p>
              <a:p>
                <a:pPr lvl="1"/>
                <a:r>
                  <a:rPr lang="en-US" sz="2400" dirty="0"/>
                  <a:t>These are templates for constructing valid arguments</a:t>
                </a:r>
              </a:p>
              <a:p>
                <a:r>
                  <a:rPr lang="en-US" sz="2600" dirty="0">
                    <a:solidFill>
                      <a:schemeClr val="accent1"/>
                    </a:solidFill>
                  </a:rPr>
                  <a:t>Fallacies</a:t>
                </a:r>
                <a:r>
                  <a:rPr lang="en-US" sz="2600" dirty="0"/>
                  <a:t>: Common forms of incorrect reasoning that lead to invalid arguments</a:t>
                </a:r>
              </a:p>
            </p:txBody>
          </p:sp>
        </mc:Choice>
        <mc:Fallback xmlns="">
          <p:sp>
            <p:nvSpPr>
              <p:cNvPr id="3" name="Content Placeholder 2">
                <a:extLst>
                  <a:ext uri="{FF2B5EF4-FFF2-40B4-BE49-F238E27FC236}">
                    <a16:creationId xmlns:a16="http://schemas.microsoft.com/office/drawing/2014/main" id="{B89F725A-8FBF-412F-A0A5-9CA4166627C9}"/>
                  </a:ext>
                </a:extLst>
              </p:cNvPr>
              <p:cNvSpPr>
                <a:spLocks noGrp="1" noRot="1" noChangeAspect="1" noMove="1" noResize="1" noEditPoints="1" noAdjustHandles="1" noChangeArrowheads="1" noChangeShapeType="1" noTextEdit="1"/>
              </p:cNvSpPr>
              <p:nvPr>
                <p:ph idx="1"/>
              </p:nvPr>
            </p:nvSpPr>
            <p:spPr>
              <a:xfrm>
                <a:off x="581193" y="1900238"/>
                <a:ext cx="8205620" cy="4592637"/>
              </a:xfrm>
              <a:blipFill>
                <a:blip r:embed="rId2"/>
                <a:stretch>
                  <a:fillRect l="-892" t="-1726" b="-278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4ECE958-4A45-4939-8C8C-10A8EA547F3E}"/>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829A2F74-2CBF-488D-B03D-C306FC911354}"/>
              </a:ext>
            </a:extLst>
          </p:cNvPr>
          <p:cNvSpPr>
            <a:spLocks noGrp="1"/>
          </p:cNvSpPr>
          <p:nvPr>
            <p:ph type="sldNum" sz="quarter" idx="12"/>
          </p:nvPr>
        </p:nvSpPr>
        <p:spPr/>
        <p:txBody>
          <a:bodyPr/>
          <a:lstStyle/>
          <a:p>
            <a:fld id="{02A31C9B-8BEF-4557-B87D-694AE693A189}" type="slidenum">
              <a:rPr lang="en-US" smtClean="0"/>
              <a:pPr/>
              <a:t>4</a:t>
            </a:fld>
            <a:endParaRPr lang="en-US" sz="3200"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EDC8BEA3-EEA9-4835-8B0A-D5BFF3594740}"/>
                  </a:ext>
                </a:extLst>
              </p:cNvPr>
              <p:cNvGraphicFramePr>
                <a:graphicFrameLocks noGrp="1"/>
              </p:cNvGraphicFramePr>
              <p:nvPr>
                <p:extLst>
                  <p:ext uri="{D42A27DB-BD31-4B8C-83A1-F6EECF244321}">
                    <p14:modId xmlns:p14="http://schemas.microsoft.com/office/powerpoint/2010/main" val="4117573179"/>
                  </p:ext>
                </p:extLst>
              </p:nvPr>
            </p:nvGraphicFramePr>
            <p:xfrm>
              <a:off x="8786812" y="2348441"/>
              <a:ext cx="2962811" cy="2656840"/>
            </p:xfrm>
            <a:graphic>
              <a:graphicData uri="http://schemas.openxmlformats.org/drawingml/2006/table">
                <a:tbl>
                  <a:tblPr firstRow="1" bandRow="1">
                    <a:tableStyleId>{5C22544A-7EE6-4342-B048-85BDC9FD1C3A}</a:tableStyleId>
                  </a:tblPr>
                  <a:tblGrid>
                    <a:gridCol w="2962811">
                      <a:extLst>
                        <a:ext uri="{9D8B030D-6E8A-4147-A177-3AD203B41FA5}">
                          <a16:colId xmlns:a16="http://schemas.microsoft.com/office/drawing/2014/main" val="285073607"/>
                        </a:ext>
                      </a:extLst>
                    </a:gridCol>
                  </a:tblGrid>
                  <a:tr h="370840">
                    <a:tc>
                      <a:txBody>
                        <a:bodyPr/>
                        <a:lstStyle/>
                        <a:p>
                          <a:r>
                            <a:rPr lang="en-US" dirty="0"/>
                            <a:t>Example</a:t>
                          </a:r>
                        </a:p>
                      </a:txBody>
                      <a:tcPr/>
                    </a:tc>
                    <a:extLst>
                      <a:ext uri="{0D108BD9-81ED-4DB2-BD59-A6C34878D82A}">
                        <a16:rowId xmlns:a16="http://schemas.microsoft.com/office/drawing/2014/main" val="1673918201"/>
                      </a:ext>
                    </a:extLst>
                  </a:tr>
                  <a:tr h="370840">
                    <a:tc>
                      <a:txBody>
                        <a:bodyPr/>
                        <a:lstStyle/>
                        <a:p>
                          <a14:m>
                            <m:oMath xmlns:m="http://schemas.openxmlformats.org/officeDocument/2006/math">
                              <m:r>
                                <a:rPr lang="en-US" sz="2400" b="0" i="1" smtClean="0">
                                  <a:latin typeface="Cambria Math" panose="02040503050406030204" pitchFamily="18" charset="0"/>
                                </a:rPr>
                                <m:t>𝑝</m:t>
                              </m:r>
                            </m:oMath>
                          </a14:m>
                          <a:r>
                            <a:rPr lang="en-US" sz="2400" dirty="0"/>
                            <a:t>=All students</a:t>
                          </a:r>
                          <a:r>
                            <a:rPr lang="en-US" sz="2400" baseline="0" dirty="0"/>
                            <a:t> are intelligent</a:t>
                          </a:r>
                        </a:p>
                        <a:p>
                          <a14:m>
                            <m:oMath xmlns:m="http://schemas.openxmlformats.org/officeDocument/2006/math">
                              <m:r>
                                <a:rPr lang="en-US" sz="2400" b="0" i="1" smtClean="0">
                                  <a:latin typeface="Cambria Math" panose="02040503050406030204" pitchFamily="18" charset="0"/>
                                </a:rPr>
                                <m:t>𝑞</m:t>
                              </m:r>
                            </m:oMath>
                          </a14:m>
                          <a:r>
                            <a:rPr lang="en-US" sz="2400" dirty="0"/>
                            <a:t>= Zubair is student</a:t>
                          </a:r>
                        </a:p>
                        <a:p>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oMath>
                          </a14:m>
                          <a:r>
                            <a:rPr lang="en-US" sz="2400" dirty="0"/>
                            <a:t> </a:t>
                          </a:r>
                        </a:p>
                        <a:p>
                          <a:r>
                            <a:rPr lang="en-US" sz="2400" dirty="0"/>
                            <a:t>Zubair is student so he is intelligent</a:t>
                          </a:r>
                        </a:p>
                      </a:txBody>
                      <a:tcPr/>
                    </a:tc>
                    <a:extLst>
                      <a:ext uri="{0D108BD9-81ED-4DB2-BD59-A6C34878D82A}">
                        <a16:rowId xmlns:a16="http://schemas.microsoft.com/office/drawing/2014/main" val="3514667694"/>
                      </a:ext>
                    </a:extLst>
                  </a:tr>
                </a:tbl>
              </a:graphicData>
            </a:graphic>
          </p:graphicFrame>
        </mc:Choice>
        <mc:Fallback xmlns="">
          <p:graphicFrame>
            <p:nvGraphicFramePr>
              <p:cNvPr id="6" name="Table 6">
                <a:extLst>
                  <a:ext uri="{FF2B5EF4-FFF2-40B4-BE49-F238E27FC236}">
                    <a16:creationId xmlns:a16="http://schemas.microsoft.com/office/drawing/2014/main" id="{EDC8BEA3-EEA9-4835-8B0A-D5BFF3594740}"/>
                  </a:ext>
                </a:extLst>
              </p:cNvPr>
              <p:cNvGraphicFramePr>
                <a:graphicFrameLocks noGrp="1"/>
              </p:cNvGraphicFramePr>
              <p:nvPr>
                <p:extLst>
                  <p:ext uri="{D42A27DB-BD31-4B8C-83A1-F6EECF244321}">
                    <p14:modId xmlns:p14="http://schemas.microsoft.com/office/powerpoint/2010/main" val="4117573179"/>
                  </p:ext>
                </p:extLst>
              </p:nvPr>
            </p:nvGraphicFramePr>
            <p:xfrm>
              <a:off x="8786812" y="2348441"/>
              <a:ext cx="2962811" cy="2656840"/>
            </p:xfrm>
            <a:graphic>
              <a:graphicData uri="http://schemas.openxmlformats.org/drawingml/2006/table">
                <a:tbl>
                  <a:tblPr firstRow="1" bandRow="1">
                    <a:tableStyleId>{5C22544A-7EE6-4342-B048-85BDC9FD1C3A}</a:tableStyleId>
                  </a:tblPr>
                  <a:tblGrid>
                    <a:gridCol w="2962811">
                      <a:extLst>
                        <a:ext uri="{9D8B030D-6E8A-4147-A177-3AD203B41FA5}">
                          <a16:colId xmlns:a16="http://schemas.microsoft.com/office/drawing/2014/main" val="285073607"/>
                        </a:ext>
                      </a:extLst>
                    </a:gridCol>
                  </a:tblGrid>
                  <a:tr h="370840">
                    <a:tc>
                      <a:txBody>
                        <a:bodyPr/>
                        <a:lstStyle/>
                        <a:p>
                          <a:r>
                            <a:rPr lang="en-US" dirty="0"/>
                            <a:t>Example</a:t>
                          </a:r>
                        </a:p>
                      </a:txBody>
                      <a:tcPr/>
                    </a:tc>
                    <a:extLst>
                      <a:ext uri="{0D108BD9-81ED-4DB2-BD59-A6C34878D82A}">
                        <a16:rowId xmlns:a16="http://schemas.microsoft.com/office/drawing/2014/main" val="1673918201"/>
                      </a:ext>
                    </a:extLst>
                  </a:tr>
                  <a:tr h="2286000">
                    <a:tc>
                      <a:txBody>
                        <a:bodyPr/>
                        <a:lstStyle/>
                        <a:p>
                          <a:endParaRPr lang="en-US"/>
                        </a:p>
                      </a:txBody>
                      <a:tcPr>
                        <a:blipFill>
                          <a:blip r:embed="rId3"/>
                          <a:stretch>
                            <a:fillRect l="-205" t="-17553" r="-821" b="-5851"/>
                          </a:stretch>
                        </a:blipFill>
                      </a:tcPr>
                    </a:tc>
                    <a:extLst>
                      <a:ext uri="{0D108BD9-81ED-4DB2-BD59-A6C34878D82A}">
                        <a16:rowId xmlns:a16="http://schemas.microsoft.com/office/drawing/2014/main" val="3514667694"/>
                      </a:ext>
                    </a:extLst>
                  </a:tr>
                </a:tbl>
              </a:graphicData>
            </a:graphic>
          </p:graphicFrame>
        </mc:Fallback>
      </mc:AlternateContent>
    </p:spTree>
    <p:extLst>
      <p:ext uri="{BB962C8B-B14F-4D97-AF65-F5344CB8AC3E}">
        <p14:creationId xmlns:p14="http://schemas.microsoft.com/office/powerpoint/2010/main" val="40128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FCFE-4A3A-4940-BEFF-488396AFBD88}"/>
              </a:ext>
            </a:extLst>
          </p:cNvPr>
          <p:cNvSpPr>
            <a:spLocks noGrp="1"/>
          </p:cNvSpPr>
          <p:nvPr>
            <p:ph type="title"/>
          </p:nvPr>
        </p:nvSpPr>
        <p:spPr/>
        <p:txBody>
          <a:bodyPr/>
          <a:lstStyle/>
          <a:p>
            <a:r>
              <a:rPr lang="en-US" dirty="0"/>
              <a:t>What Is argument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F3686D-C43F-4090-BC56-9F39B739C8EE}"/>
                  </a:ext>
                </a:extLst>
              </p:cNvPr>
              <p:cNvSpPr>
                <a:spLocks noGrp="1"/>
              </p:cNvSpPr>
              <p:nvPr>
                <p:ph idx="1"/>
              </p:nvPr>
            </p:nvSpPr>
            <p:spPr>
              <a:xfrm>
                <a:off x="581192" y="1871664"/>
                <a:ext cx="9477207" cy="4621212"/>
              </a:xfrm>
            </p:spPr>
            <p:txBody>
              <a:bodyPr>
                <a:normAutofit fontScale="92500" lnSpcReduction="20000"/>
              </a:bodyPr>
              <a:lstStyle/>
              <a:p>
                <a:r>
                  <a:rPr lang="en-US" sz="2800" dirty="0"/>
                  <a:t>It is a sequence of propositions</a:t>
                </a:r>
              </a:p>
              <a:p>
                <a:pPr lvl="1"/>
                <a:r>
                  <a:rPr lang="en-US" sz="2400" dirty="0"/>
                  <a:t>All arguments are known as premises except the last one</a:t>
                </a:r>
              </a:p>
              <a:p>
                <a:pPr lvl="1"/>
                <a:r>
                  <a:rPr lang="en-US" sz="2400" dirty="0"/>
                  <a:t>Last argument is known as conclusion</a:t>
                </a:r>
              </a:p>
              <a:p>
                <a:r>
                  <a:rPr lang="en-US" sz="2800" dirty="0"/>
                  <a:t>Valid Argument: If the truth of all premises leads to truth of conclusion</a:t>
                </a:r>
              </a:p>
              <a:p>
                <a:r>
                  <a:rPr lang="en-US" sz="2800" dirty="0"/>
                  <a:t>Argument form: </a:t>
                </a:r>
              </a:p>
              <a:p>
                <a:pPr lvl="1"/>
                <a:r>
                  <a:rPr lang="en-US" sz="2400" dirty="0"/>
                  <a:t>Sequence of compound propositions involving propositional variables </a:t>
                </a:r>
              </a:p>
              <a:p>
                <a:r>
                  <a:rPr lang="en-US" sz="2800" dirty="0"/>
                  <a:t>Valid argument form: if the truth values of propositional variables of all premises leads to truth value of conclusion</a:t>
                </a:r>
              </a:p>
              <a:p>
                <a:pPr lvl="1"/>
                <a:r>
                  <a:rPr lang="en-US" sz="2400" dirty="0"/>
                  <a:t>Example: the argument form with premises </a:t>
                </a:r>
                <a14:m>
                  <m:oMath xmlns:m="http://schemas.openxmlformats.org/officeDocument/2006/math">
                    <m:r>
                      <a:rPr lang="en-US" sz="2400" i="1" dirty="0" smtClean="0">
                        <a:latin typeface="Cambria Math" panose="02040503050406030204" pitchFamily="18" charset="0"/>
                      </a:rPr>
                      <m:t>𝑝</m:t>
                    </m:r>
                    <m:r>
                      <a:rPr lang="en-US" sz="2400" i="1" dirty="0" smtClean="0">
                        <a:latin typeface="Cambria Math" panose="02040503050406030204" pitchFamily="18" charset="0"/>
                      </a:rPr>
                      <m:t>1, </m:t>
                    </m:r>
                    <m:r>
                      <a:rPr lang="en-US" sz="2400" i="1" dirty="0">
                        <a:latin typeface="Cambria Math" panose="02040503050406030204" pitchFamily="18" charset="0"/>
                      </a:rPr>
                      <m:t>𝑝</m:t>
                    </m:r>
                    <m:r>
                      <a:rPr lang="en-US" sz="2400" i="1" dirty="0">
                        <a:latin typeface="Cambria Math" panose="02040503050406030204" pitchFamily="18" charset="0"/>
                      </a:rPr>
                      <m:t>2, . . . , </m:t>
                    </m:r>
                    <m:r>
                      <a:rPr lang="en-US" sz="2400" i="1" dirty="0" err="1">
                        <a:latin typeface="Cambria Math" panose="02040503050406030204" pitchFamily="18" charset="0"/>
                      </a:rPr>
                      <m:t>𝑝𝑛</m:t>
                    </m:r>
                    <m:r>
                      <a:rPr lang="en-US" sz="2400" i="1" dirty="0">
                        <a:latin typeface="Cambria Math" panose="02040503050406030204" pitchFamily="18" charset="0"/>
                      </a:rPr>
                      <m:t> </m:t>
                    </m:r>
                  </m:oMath>
                </a14:m>
                <a:r>
                  <a:rPr lang="en-US" sz="2400" dirty="0"/>
                  <a:t>and conclusion </a:t>
                </a:r>
                <a14:m>
                  <m:oMath xmlns:m="http://schemas.openxmlformats.org/officeDocument/2006/math">
                    <m:r>
                      <a:rPr lang="en-US" sz="2400" i="1" dirty="0" smtClean="0">
                        <a:latin typeface="Cambria Math" panose="02040503050406030204" pitchFamily="18" charset="0"/>
                      </a:rPr>
                      <m:t>𝑞</m:t>
                    </m:r>
                  </m:oMath>
                </a14:m>
                <a:r>
                  <a:rPr lang="en-US" sz="2400" dirty="0"/>
                  <a:t> is valid, when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𝑝</m:t>
                    </m:r>
                    <m:r>
                      <a:rPr lang="en-US" sz="2400" i="1" dirty="0" smtClean="0">
                        <a:latin typeface="Cambria Math" panose="02040503050406030204" pitchFamily="18" charset="0"/>
                      </a:rPr>
                      <m:t>1 ∧ </m:t>
                    </m:r>
                    <m:r>
                      <a:rPr lang="en-US" sz="2400" i="1" dirty="0" smtClean="0">
                        <a:latin typeface="Cambria Math" panose="02040503050406030204" pitchFamily="18" charset="0"/>
                      </a:rPr>
                      <m:t>𝑝</m:t>
                    </m:r>
                    <m:r>
                      <a:rPr lang="en-US" sz="2400" i="1" dirty="0" smtClean="0">
                        <a:latin typeface="Cambria Math" panose="02040503050406030204" pitchFamily="18" charset="0"/>
                      </a:rPr>
                      <m:t>2 ∧ · · · ∧ </m:t>
                    </m:r>
                    <m:r>
                      <a:rPr lang="en-US" sz="2400" i="1" dirty="0" err="1">
                        <a:latin typeface="Cambria Math" panose="02040503050406030204" pitchFamily="18" charset="0"/>
                      </a:rPr>
                      <m:t>𝑝𝑛</m:t>
                    </m:r>
                    <m:r>
                      <a:rPr lang="en-US" sz="2400" i="1" dirty="0">
                        <a:latin typeface="Cambria Math" panose="02040503050406030204" pitchFamily="18" charset="0"/>
                      </a:rPr>
                      <m:t>) → </m:t>
                    </m:r>
                    <m:r>
                      <a:rPr lang="en-US" sz="2400" i="1" dirty="0">
                        <a:latin typeface="Cambria Math" panose="02040503050406030204" pitchFamily="18" charset="0"/>
                      </a:rPr>
                      <m:t>𝑞</m:t>
                    </m:r>
                    <m:r>
                      <a:rPr lang="en-US" sz="2400" i="1" dirty="0">
                        <a:latin typeface="Cambria Math" panose="02040503050406030204" pitchFamily="18" charset="0"/>
                      </a:rPr>
                      <m:t> </m:t>
                    </m:r>
                  </m:oMath>
                </a14:m>
                <a:r>
                  <a:rPr lang="en-US" sz="2400" dirty="0"/>
                  <a:t>is a tautology </a:t>
                </a:r>
              </a:p>
            </p:txBody>
          </p:sp>
        </mc:Choice>
        <mc:Fallback xmlns="">
          <p:sp>
            <p:nvSpPr>
              <p:cNvPr id="3" name="Content Placeholder 2">
                <a:extLst>
                  <a:ext uri="{FF2B5EF4-FFF2-40B4-BE49-F238E27FC236}">
                    <a16:creationId xmlns:a16="http://schemas.microsoft.com/office/drawing/2014/main" id="{9BF3686D-C43F-4090-BC56-9F39B739C8EE}"/>
                  </a:ext>
                </a:extLst>
              </p:cNvPr>
              <p:cNvSpPr>
                <a:spLocks noGrp="1" noRot="1" noChangeAspect="1" noMove="1" noResize="1" noEditPoints="1" noAdjustHandles="1" noChangeArrowheads="1" noChangeShapeType="1" noTextEdit="1"/>
              </p:cNvSpPr>
              <p:nvPr>
                <p:ph idx="1"/>
              </p:nvPr>
            </p:nvSpPr>
            <p:spPr>
              <a:xfrm>
                <a:off x="581192" y="1871664"/>
                <a:ext cx="9477207" cy="4621212"/>
              </a:xfrm>
              <a:blipFill>
                <a:blip r:embed="rId2"/>
                <a:stretch>
                  <a:fillRect l="-772" t="-264" b="-13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94A2C0-4E1C-4003-8616-DEC1258D753C}"/>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FC4A90DA-1BB0-43A5-BEA9-32FB264CBD0D}"/>
              </a:ext>
            </a:extLst>
          </p:cNvPr>
          <p:cNvSpPr>
            <a:spLocks noGrp="1"/>
          </p:cNvSpPr>
          <p:nvPr>
            <p:ph type="sldNum" sz="quarter" idx="12"/>
          </p:nvPr>
        </p:nvSpPr>
        <p:spPr/>
        <p:txBody>
          <a:bodyPr/>
          <a:lstStyle/>
          <a:p>
            <a:fld id="{02A31C9B-8BEF-4557-B87D-694AE693A189}" type="slidenum">
              <a:rPr lang="en-US" smtClean="0"/>
              <a:pPr/>
              <a:t>5</a:t>
            </a:fld>
            <a:endParaRPr lang="en-US" sz="3200"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087C24A4-DE5F-430D-8AB5-D56903121660}"/>
                  </a:ext>
                </a:extLst>
              </p:cNvPr>
              <p:cNvGraphicFramePr>
                <a:graphicFrameLocks noGrp="1"/>
              </p:cNvGraphicFramePr>
              <p:nvPr>
                <p:extLst>
                  <p:ext uri="{D42A27DB-BD31-4B8C-83A1-F6EECF244321}">
                    <p14:modId xmlns:p14="http://schemas.microsoft.com/office/powerpoint/2010/main" val="1913826688"/>
                  </p:ext>
                </p:extLst>
              </p:nvPr>
            </p:nvGraphicFramePr>
            <p:xfrm>
              <a:off x="9086850" y="1871664"/>
              <a:ext cx="2662774" cy="1559560"/>
            </p:xfrm>
            <a:graphic>
              <a:graphicData uri="http://schemas.openxmlformats.org/drawingml/2006/table">
                <a:tbl>
                  <a:tblPr firstRow="1" bandRow="1">
                    <a:tableStyleId>{5C22544A-7EE6-4342-B048-85BDC9FD1C3A}</a:tableStyleId>
                  </a:tblPr>
                  <a:tblGrid>
                    <a:gridCol w="2662774">
                      <a:extLst>
                        <a:ext uri="{9D8B030D-6E8A-4147-A177-3AD203B41FA5}">
                          <a16:colId xmlns:a16="http://schemas.microsoft.com/office/drawing/2014/main" val="285073607"/>
                        </a:ext>
                      </a:extLst>
                    </a:gridCol>
                  </a:tblGrid>
                  <a:tr h="370840">
                    <a:tc>
                      <a:txBody>
                        <a:bodyPr/>
                        <a:lstStyle/>
                        <a:p>
                          <a:r>
                            <a:rPr lang="en-US" dirty="0"/>
                            <a:t>Example</a:t>
                          </a:r>
                        </a:p>
                      </a:txBody>
                      <a:tcPr/>
                    </a:tc>
                    <a:extLst>
                      <a:ext uri="{0D108BD9-81ED-4DB2-BD59-A6C34878D82A}">
                        <a16:rowId xmlns:a16="http://schemas.microsoft.com/office/drawing/2014/main" val="1673918201"/>
                      </a:ext>
                    </a:extLst>
                  </a:tr>
                  <a:tr h="370840">
                    <a:tc>
                      <a:txBody>
                        <a:bodyPr/>
                        <a:lstStyle/>
                        <a:p>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𝑟</m:t>
                              </m:r>
                            </m:oMath>
                          </a14:m>
                          <a:r>
                            <a:rPr lang="en-US" sz="2400" dirty="0"/>
                            <a:t> </a:t>
                          </a:r>
                        </a:p>
                        <a:p>
                          <a:r>
                            <a:rPr lang="en-US" sz="2400" dirty="0"/>
                            <a:t>Premises: </a:t>
                          </a:r>
                          <a14:m>
                            <m:oMath xmlns:m="http://schemas.openxmlformats.org/officeDocument/2006/math">
                              <m:r>
                                <a:rPr lang="en-US" sz="2400" i="1" dirty="0" smtClean="0">
                                  <a:latin typeface="Cambria Math" panose="02040503050406030204" pitchFamily="18" charset="0"/>
                                </a:rPr>
                                <m:t>𝑝</m:t>
                              </m:r>
                              <m:r>
                                <a:rPr lang="en-US" sz="2400" i="1" dirty="0" smtClean="0">
                                  <a:latin typeface="Cambria Math" panose="02040503050406030204" pitchFamily="18" charset="0"/>
                                </a:rPr>
                                <m:t>,</m:t>
                              </m:r>
                              <m:r>
                                <a:rPr lang="en-US" sz="2400" i="1" dirty="0" smtClean="0">
                                  <a:latin typeface="Cambria Math" panose="02040503050406030204" pitchFamily="18" charset="0"/>
                                </a:rPr>
                                <m:t>𝑞</m:t>
                              </m:r>
                            </m:oMath>
                          </a14:m>
                          <a:endParaRPr lang="en-US" sz="2400" dirty="0"/>
                        </a:p>
                        <a:p>
                          <a:r>
                            <a:rPr lang="en-US" sz="2400" dirty="0"/>
                            <a:t>Conclusion: </a:t>
                          </a:r>
                          <a14:m>
                            <m:oMath xmlns:m="http://schemas.openxmlformats.org/officeDocument/2006/math">
                              <m:r>
                                <a:rPr lang="en-US" sz="2400" i="1" dirty="0" smtClean="0">
                                  <a:latin typeface="Cambria Math" panose="02040503050406030204" pitchFamily="18" charset="0"/>
                                </a:rPr>
                                <m:t>𝑟</m:t>
                              </m:r>
                            </m:oMath>
                          </a14:m>
                          <a:endParaRPr lang="en-US" sz="2400" dirty="0"/>
                        </a:p>
                      </a:txBody>
                      <a:tcPr/>
                    </a:tc>
                    <a:extLst>
                      <a:ext uri="{0D108BD9-81ED-4DB2-BD59-A6C34878D82A}">
                        <a16:rowId xmlns:a16="http://schemas.microsoft.com/office/drawing/2014/main" val="3514667694"/>
                      </a:ext>
                    </a:extLst>
                  </a:tr>
                </a:tbl>
              </a:graphicData>
            </a:graphic>
          </p:graphicFrame>
        </mc:Choice>
        <mc:Fallback xmlns="">
          <p:graphicFrame>
            <p:nvGraphicFramePr>
              <p:cNvPr id="7" name="Table 6">
                <a:extLst>
                  <a:ext uri="{FF2B5EF4-FFF2-40B4-BE49-F238E27FC236}">
                    <a16:creationId xmlns:a16="http://schemas.microsoft.com/office/drawing/2014/main" id="{087C24A4-DE5F-430D-8AB5-D56903121660}"/>
                  </a:ext>
                </a:extLst>
              </p:cNvPr>
              <p:cNvGraphicFramePr>
                <a:graphicFrameLocks noGrp="1"/>
              </p:cNvGraphicFramePr>
              <p:nvPr>
                <p:extLst>
                  <p:ext uri="{D42A27DB-BD31-4B8C-83A1-F6EECF244321}">
                    <p14:modId xmlns:p14="http://schemas.microsoft.com/office/powerpoint/2010/main" val="1913826688"/>
                  </p:ext>
                </p:extLst>
              </p:nvPr>
            </p:nvGraphicFramePr>
            <p:xfrm>
              <a:off x="9086850" y="1871664"/>
              <a:ext cx="2662774" cy="1559560"/>
            </p:xfrm>
            <a:graphic>
              <a:graphicData uri="http://schemas.openxmlformats.org/drawingml/2006/table">
                <a:tbl>
                  <a:tblPr firstRow="1" bandRow="1">
                    <a:tableStyleId>{5C22544A-7EE6-4342-B048-85BDC9FD1C3A}</a:tableStyleId>
                  </a:tblPr>
                  <a:tblGrid>
                    <a:gridCol w="2662774">
                      <a:extLst>
                        <a:ext uri="{9D8B030D-6E8A-4147-A177-3AD203B41FA5}">
                          <a16:colId xmlns:a16="http://schemas.microsoft.com/office/drawing/2014/main" val="285073607"/>
                        </a:ext>
                      </a:extLst>
                    </a:gridCol>
                  </a:tblGrid>
                  <a:tr h="370840">
                    <a:tc>
                      <a:txBody>
                        <a:bodyPr/>
                        <a:lstStyle/>
                        <a:p>
                          <a:r>
                            <a:rPr lang="en-US" dirty="0"/>
                            <a:t>Example</a:t>
                          </a:r>
                        </a:p>
                      </a:txBody>
                      <a:tcPr/>
                    </a:tc>
                    <a:extLst>
                      <a:ext uri="{0D108BD9-81ED-4DB2-BD59-A6C34878D82A}">
                        <a16:rowId xmlns:a16="http://schemas.microsoft.com/office/drawing/2014/main" val="1673918201"/>
                      </a:ext>
                    </a:extLst>
                  </a:tr>
                  <a:tr h="1188720">
                    <a:tc>
                      <a:txBody>
                        <a:bodyPr/>
                        <a:lstStyle/>
                        <a:p>
                          <a:endParaRPr lang="en-US"/>
                        </a:p>
                      </a:txBody>
                      <a:tcPr>
                        <a:blipFill>
                          <a:blip r:embed="rId3"/>
                          <a:stretch>
                            <a:fillRect l="-228" t="-33846" r="-913" b="-11795"/>
                          </a:stretch>
                        </a:blipFill>
                      </a:tcPr>
                    </a:tc>
                    <a:extLst>
                      <a:ext uri="{0D108BD9-81ED-4DB2-BD59-A6C34878D82A}">
                        <a16:rowId xmlns:a16="http://schemas.microsoft.com/office/drawing/2014/main" val="3514667694"/>
                      </a:ext>
                    </a:extLst>
                  </a:tr>
                </a:tbl>
              </a:graphicData>
            </a:graphic>
          </p:graphicFrame>
        </mc:Fallback>
      </mc:AlternateContent>
    </p:spTree>
    <p:extLst>
      <p:ext uri="{BB962C8B-B14F-4D97-AF65-F5344CB8AC3E}">
        <p14:creationId xmlns:p14="http://schemas.microsoft.com/office/powerpoint/2010/main" val="216134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12F5-276A-4663-B1AA-351C2F99BF84}"/>
              </a:ext>
            </a:extLst>
          </p:cNvPr>
          <p:cNvSpPr>
            <a:spLocks noGrp="1"/>
          </p:cNvSpPr>
          <p:nvPr>
            <p:ph type="title"/>
          </p:nvPr>
        </p:nvSpPr>
        <p:spPr/>
        <p:txBody>
          <a:bodyPr/>
          <a:lstStyle/>
          <a:p>
            <a:r>
              <a:rPr lang="en-US" dirty="0"/>
              <a:t>Valid arguments in propositional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3508EB-F420-47A8-94A1-1051B743D645}"/>
                  </a:ext>
                </a:extLst>
              </p:cNvPr>
              <p:cNvSpPr>
                <a:spLocks noGrp="1"/>
              </p:cNvSpPr>
              <p:nvPr>
                <p:ph idx="1"/>
              </p:nvPr>
            </p:nvSpPr>
            <p:spPr>
              <a:xfrm>
                <a:off x="581192" y="1910621"/>
                <a:ext cx="7748421" cy="4434617"/>
              </a:xfrm>
            </p:spPr>
            <p:txBody>
              <a:bodyPr>
                <a:normAutofit fontScale="92500"/>
              </a:bodyPr>
              <a:lstStyle/>
              <a:p>
                <a:r>
                  <a:rPr lang="en-US" sz="2800" dirty="0"/>
                  <a:t>Example: “If you have a current password, then you can log into the computer” </a:t>
                </a:r>
              </a:p>
              <a:p>
                <a:pPr lvl="1"/>
                <a14:m>
                  <m:oMath xmlns:m="http://schemas.openxmlformats.org/officeDocument/2006/math">
                    <m:r>
                      <a:rPr lang="en-US" sz="2400" b="0" i="1" dirty="0" smtClean="0">
                        <a:latin typeface="Cambria Math" panose="02040503050406030204" pitchFamily="18" charset="0"/>
                      </a:rPr>
                      <m:t>𝑝</m:t>
                    </m:r>
                  </m:oMath>
                </a14:m>
                <a:r>
                  <a:rPr lang="en-US" sz="2400" dirty="0"/>
                  <a:t>=“you have correct password”</a:t>
                </a:r>
              </a:p>
              <a:p>
                <a:pPr lvl="1"/>
                <a14:m>
                  <m:oMath xmlns:m="http://schemas.openxmlformats.org/officeDocument/2006/math">
                    <m:r>
                      <a:rPr lang="en-US" sz="2400" b="0" i="1" dirty="0" smtClean="0">
                        <a:latin typeface="Cambria Math" panose="02040503050406030204" pitchFamily="18" charset="0"/>
                      </a:rPr>
                      <m:t>𝑞</m:t>
                    </m:r>
                  </m:oMath>
                </a14:m>
                <a:r>
                  <a:rPr lang="en-US" sz="2400" dirty="0"/>
                  <a:t>=“you can log into computer”</a:t>
                </a:r>
              </a:p>
              <a:p>
                <a:pPr lvl="1"/>
                <a:r>
                  <a:rPr lang="en-US" sz="2400" dirty="0"/>
                  <a:t>If we look at table, if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oMath>
                </a14:m>
                <a:r>
                  <a:rPr lang="en-US" sz="2400" dirty="0"/>
                  <a:t> are true, </a:t>
                </a:r>
                <a14:m>
                  <m:oMath xmlns:m="http://schemas.openxmlformats.org/officeDocument/2006/math">
                    <m:r>
                      <a:rPr lang="en-US" sz="2400" i="1" dirty="0" smtClean="0">
                        <a:latin typeface="Cambria Math" panose="02040503050406030204" pitchFamily="18" charset="0"/>
                      </a:rPr>
                      <m:t>𝑞</m:t>
                    </m:r>
                  </m:oMath>
                </a14:m>
                <a:r>
                  <a:rPr lang="en-US" sz="2400" dirty="0"/>
                  <a:t> is also true</a:t>
                </a:r>
              </a:p>
              <a:p>
                <a:pPr lvl="1"/>
                <a:r>
                  <a:rPr lang="en-US" sz="2400" dirty="0"/>
                  <a:t>We can build a valid argument from this observation which is </a:t>
                </a:r>
              </a:p>
              <a:p>
                <a:pPr lvl="2"/>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𝑞</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𝑞</m:t>
                    </m:r>
                  </m:oMath>
                </a14:m>
                <a:endParaRPr lang="en-US" sz="2000" dirty="0"/>
              </a:p>
              <a:p>
                <a:pPr lvl="2"/>
                <a:r>
                  <a:rPr lang="en-US" sz="2000" dirty="0"/>
                  <a:t>“if you have current password then you can log into a computer” </a:t>
                </a:r>
                <a:r>
                  <a:rPr lang="en-US" sz="2000" b="1" dirty="0">
                    <a:solidFill>
                      <a:schemeClr val="accent1"/>
                    </a:solidFill>
                  </a:rPr>
                  <a:t>and</a:t>
                </a:r>
                <a:r>
                  <a:rPr lang="en-US" sz="2000" dirty="0"/>
                  <a:t> “you have current password” leads to conclusion that “you can log into the computer”</a:t>
                </a:r>
              </a:p>
            </p:txBody>
          </p:sp>
        </mc:Choice>
        <mc:Fallback xmlns="">
          <p:sp>
            <p:nvSpPr>
              <p:cNvPr id="3" name="Content Placeholder 2">
                <a:extLst>
                  <a:ext uri="{FF2B5EF4-FFF2-40B4-BE49-F238E27FC236}">
                    <a16:creationId xmlns:a16="http://schemas.microsoft.com/office/drawing/2014/main" id="{B03508EB-F420-47A8-94A1-1051B743D645}"/>
                  </a:ext>
                </a:extLst>
              </p:cNvPr>
              <p:cNvSpPr>
                <a:spLocks noGrp="1" noRot="1" noChangeAspect="1" noMove="1" noResize="1" noEditPoints="1" noAdjustHandles="1" noChangeArrowheads="1" noChangeShapeType="1" noTextEdit="1"/>
              </p:cNvSpPr>
              <p:nvPr>
                <p:ph idx="1"/>
              </p:nvPr>
            </p:nvSpPr>
            <p:spPr>
              <a:xfrm>
                <a:off x="581192" y="1910621"/>
                <a:ext cx="7748421" cy="4434617"/>
              </a:xfrm>
              <a:blipFill>
                <a:blip r:embed="rId2"/>
                <a:stretch>
                  <a:fillRect l="-944" r="-188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B1E5285-B413-4E32-9222-0095AD9E6C52}"/>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A038B6F5-1A29-4223-A4C2-EFE35F0F097A}"/>
              </a:ext>
            </a:extLst>
          </p:cNvPr>
          <p:cNvSpPr>
            <a:spLocks noGrp="1"/>
          </p:cNvSpPr>
          <p:nvPr>
            <p:ph type="sldNum" sz="quarter" idx="12"/>
          </p:nvPr>
        </p:nvSpPr>
        <p:spPr/>
        <p:txBody>
          <a:bodyPr/>
          <a:lstStyle/>
          <a:p>
            <a:fld id="{02A31C9B-8BEF-4557-B87D-694AE693A189}" type="slidenum">
              <a:rPr lang="en-US" smtClean="0"/>
              <a:pPr/>
              <a:t>6</a:t>
            </a:fld>
            <a:endParaRPr lang="en-US" sz="3200"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C9623723-7809-46B2-A233-586BC5805F0B}"/>
                  </a:ext>
                </a:extLst>
              </p:cNvPr>
              <p:cNvGraphicFramePr>
                <a:graphicFrameLocks noGrp="1"/>
              </p:cNvGraphicFramePr>
              <p:nvPr>
                <p:extLst>
                  <p:ext uri="{D42A27DB-BD31-4B8C-83A1-F6EECF244321}">
                    <p14:modId xmlns:p14="http://schemas.microsoft.com/office/powerpoint/2010/main" val="1160566090"/>
                  </p:ext>
                </p:extLst>
              </p:nvPr>
            </p:nvGraphicFramePr>
            <p:xfrm>
              <a:off x="8957832" y="3787904"/>
              <a:ext cx="2791792" cy="1559560"/>
            </p:xfrm>
            <a:graphic>
              <a:graphicData uri="http://schemas.openxmlformats.org/drawingml/2006/table">
                <a:tbl>
                  <a:tblPr firstRow="1" bandRow="1">
                    <a:tableStyleId>{5C22544A-7EE6-4342-B048-85BDC9FD1C3A}</a:tableStyleId>
                  </a:tblPr>
                  <a:tblGrid>
                    <a:gridCol w="2791792">
                      <a:extLst>
                        <a:ext uri="{9D8B030D-6E8A-4147-A177-3AD203B41FA5}">
                          <a16:colId xmlns:a16="http://schemas.microsoft.com/office/drawing/2014/main" val="2301089878"/>
                        </a:ext>
                      </a:extLst>
                    </a:gridCol>
                  </a:tblGrid>
                  <a:tr h="370840">
                    <a:tc>
                      <a:txBody>
                        <a:bodyPr/>
                        <a:lstStyle/>
                        <a:p>
                          <a:r>
                            <a:rPr lang="en-US" dirty="0"/>
                            <a:t>Proof</a:t>
                          </a:r>
                        </a:p>
                      </a:txBody>
                      <a:tcPr/>
                    </a:tc>
                    <a:extLst>
                      <a:ext uri="{0D108BD9-81ED-4DB2-BD59-A6C34878D82A}">
                        <a16:rowId xmlns:a16="http://schemas.microsoft.com/office/drawing/2014/main" val="135461939"/>
                      </a:ext>
                    </a:extLst>
                  </a:tr>
                  <a:tr h="370840">
                    <a:tc>
                      <a:txBody>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a:t>
                          </a:r>
                        </a:p>
                        <a:p>
                          <a14:m>
                            <m:oMath xmlns:m="http://schemas.openxmlformats.org/officeDocument/2006/math">
                              <m:r>
                                <a:rPr lang="en-US" b="0" i="1" smtClean="0">
                                  <a:latin typeface="Cambria Math" panose="02040503050406030204" pitchFamily="18" charset="0"/>
                                </a:rPr>
                                <m:t>𝑝</m:t>
                              </m:r>
                            </m:oMath>
                          </a14:m>
                          <a:r>
                            <a:rPr lang="en-US" dirty="0"/>
                            <a:t> </a:t>
                          </a:r>
                        </a:p>
                        <a:p>
                          <a:r>
                            <a:rPr lang="en-US" dirty="0"/>
                            <a:t>-----------</a:t>
                          </a:r>
                        </a:p>
                        <a:p>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𝑞</m:t>
                              </m:r>
                            </m:oMath>
                          </a14:m>
                          <a:r>
                            <a:rPr lang="en-US" dirty="0"/>
                            <a:t>  (if p therefore q)</a:t>
                          </a:r>
                        </a:p>
                      </a:txBody>
                      <a:tcPr/>
                    </a:tc>
                    <a:extLst>
                      <a:ext uri="{0D108BD9-81ED-4DB2-BD59-A6C34878D82A}">
                        <a16:rowId xmlns:a16="http://schemas.microsoft.com/office/drawing/2014/main" val="2664950048"/>
                      </a:ext>
                    </a:extLst>
                  </a:tr>
                </a:tbl>
              </a:graphicData>
            </a:graphic>
          </p:graphicFrame>
        </mc:Choice>
        <mc:Fallback xmlns="">
          <p:graphicFrame>
            <p:nvGraphicFramePr>
              <p:cNvPr id="6" name="Table 6">
                <a:extLst>
                  <a:ext uri="{FF2B5EF4-FFF2-40B4-BE49-F238E27FC236}">
                    <a16:creationId xmlns:a16="http://schemas.microsoft.com/office/drawing/2014/main" id="{C9623723-7809-46B2-A233-586BC5805F0B}"/>
                  </a:ext>
                </a:extLst>
              </p:cNvPr>
              <p:cNvGraphicFramePr>
                <a:graphicFrameLocks noGrp="1"/>
              </p:cNvGraphicFramePr>
              <p:nvPr>
                <p:extLst>
                  <p:ext uri="{D42A27DB-BD31-4B8C-83A1-F6EECF244321}">
                    <p14:modId xmlns:p14="http://schemas.microsoft.com/office/powerpoint/2010/main" val="1160566090"/>
                  </p:ext>
                </p:extLst>
              </p:nvPr>
            </p:nvGraphicFramePr>
            <p:xfrm>
              <a:off x="8957832" y="3787904"/>
              <a:ext cx="2791792" cy="1559560"/>
            </p:xfrm>
            <a:graphic>
              <a:graphicData uri="http://schemas.openxmlformats.org/drawingml/2006/table">
                <a:tbl>
                  <a:tblPr firstRow="1" bandRow="1">
                    <a:tableStyleId>{5C22544A-7EE6-4342-B048-85BDC9FD1C3A}</a:tableStyleId>
                  </a:tblPr>
                  <a:tblGrid>
                    <a:gridCol w="2791792">
                      <a:extLst>
                        <a:ext uri="{9D8B030D-6E8A-4147-A177-3AD203B41FA5}">
                          <a16:colId xmlns:a16="http://schemas.microsoft.com/office/drawing/2014/main" val="2301089878"/>
                        </a:ext>
                      </a:extLst>
                    </a:gridCol>
                  </a:tblGrid>
                  <a:tr h="370840">
                    <a:tc>
                      <a:txBody>
                        <a:bodyPr/>
                        <a:lstStyle/>
                        <a:p>
                          <a:r>
                            <a:rPr lang="en-US" dirty="0"/>
                            <a:t>Proof</a:t>
                          </a:r>
                        </a:p>
                      </a:txBody>
                      <a:tcPr/>
                    </a:tc>
                    <a:extLst>
                      <a:ext uri="{0D108BD9-81ED-4DB2-BD59-A6C34878D82A}">
                        <a16:rowId xmlns:a16="http://schemas.microsoft.com/office/drawing/2014/main" val="135461939"/>
                      </a:ext>
                    </a:extLst>
                  </a:tr>
                  <a:tr h="1188720">
                    <a:tc>
                      <a:txBody>
                        <a:bodyPr/>
                        <a:lstStyle/>
                        <a:p>
                          <a:endParaRPr lang="en-US"/>
                        </a:p>
                      </a:txBody>
                      <a:tcPr>
                        <a:blipFill>
                          <a:blip r:embed="rId3"/>
                          <a:stretch>
                            <a:fillRect l="-218" t="-33673" r="-871" b="-7653"/>
                          </a:stretch>
                        </a:blipFill>
                      </a:tcPr>
                    </a:tc>
                    <a:extLst>
                      <a:ext uri="{0D108BD9-81ED-4DB2-BD59-A6C34878D82A}">
                        <a16:rowId xmlns:a16="http://schemas.microsoft.com/office/drawing/2014/main" val="2664950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7638CB12-24D6-40A2-92CC-8A90F6FA3A60}"/>
                  </a:ext>
                </a:extLst>
              </p:cNvPr>
              <p:cNvGraphicFramePr>
                <a:graphicFrameLocks noGrp="1"/>
              </p:cNvGraphicFramePr>
              <p:nvPr>
                <p:extLst>
                  <p:ext uri="{D42A27DB-BD31-4B8C-83A1-F6EECF244321}">
                    <p14:modId xmlns:p14="http://schemas.microsoft.com/office/powerpoint/2010/main" val="4153806382"/>
                  </p:ext>
                </p:extLst>
              </p:nvPr>
            </p:nvGraphicFramePr>
            <p:xfrm>
              <a:off x="8957833" y="1910621"/>
              <a:ext cx="2791791" cy="1854200"/>
            </p:xfrm>
            <a:graphic>
              <a:graphicData uri="http://schemas.openxmlformats.org/drawingml/2006/table">
                <a:tbl>
                  <a:tblPr firstRow="1" bandRow="1">
                    <a:tableStyleId>{5C22544A-7EE6-4342-B048-85BDC9FD1C3A}</a:tableStyleId>
                  </a:tblPr>
                  <a:tblGrid>
                    <a:gridCol w="930597">
                      <a:extLst>
                        <a:ext uri="{9D8B030D-6E8A-4147-A177-3AD203B41FA5}">
                          <a16:colId xmlns:a16="http://schemas.microsoft.com/office/drawing/2014/main" val="4068946866"/>
                        </a:ext>
                      </a:extLst>
                    </a:gridCol>
                    <a:gridCol w="930597">
                      <a:extLst>
                        <a:ext uri="{9D8B030D-6E8A-4147-A177-3AD203B41FA5}">
                          <a16:colId xmlns:a16="http://schemas.microsoft.com/office/drawing/2014/main" val="1319958671"/>
                        </a:ext>
                      </a:extLst>
                    </a:gridCol>
                    <a:gridCol w="930597">
                      <a:extLst>
                        <a:ext uri="{9D8B030D-6E8A-4147-A177-3AD203B41FA5}">
                          <a16:colId xmlns:a16="http://schemas.microsoft.com/office/drawing/2014/main" val="3108658642"/>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𝒒</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𝒒</m:t>
                                </m:r>
                              </m:oMath>
                            </m:oMathPara>
                          </a14:m>
                          <a:endParaRPr lang="en-US" dirty="0"/>
                        </a:p>
                      </a:txBody>
                      <a:tcPr/>
                    </a:tc>
                    <a:extLst>
                      <a:ext uri="{0D108BD9-81ED-4DB2-BD59-A6C34878D82A}">
                        <a16:rowId xmlns:a16="http://schemas.microsoft.com/office/drawing/2014/main" val="197826829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extLst>
                      <a:ext uri="{0D108BD9-81ED-4DB2-BD59-A6C34878D82A}">
                        <a16:rowId xmlns:a16="http://schemas.microsoft.com/office/drawing/2014/main" val="176224114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extLst>
                      <a:ext uri="{0D108BD9-81ED-4DB2-BD59-A6C34878D82A}">
                        <a16:rowId xmlns:a16="http://schemas.microsoft.com/office/drawing/2014/main" val="3631559657"/>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extLst>
                      <a:ext uri="{0D108BD9-81ED-4DB2-BD59-A6C34878D82A}">
                        <a16:rowId xmlns:a16="http://schemas.microsoft.com/office/drawing/2014/main" val="258990840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extLst>
                      <a:ext uri="{0D108BD9-81ED-4DB2-BD59-A6C34878D82A}">
                        <a16:rowId xmlns:a16="http://schemas.microsoft.com/office/drawing/2014/main" val="3358616979"/>
                      </a:ext>
                    </a:extLst>
                  </a:tr>
                </a:tbl>
              </a:graphicData>
            </a:graphic>
          </p:graphicFrame>
        </mc:Choice>
        <mc:Fallback xmlns="">
          <p:graphicFrame>
            <p:nvGraphicFramePr>
              <p:cNvPr id="8" name="Table 7">
                <a:extLst>
                  <a:ext uri="{FF2B5EF4-FFF2-40B4-BE49-F238E27FC236}">
                    <a16:creationId xmlns:a16="http://schemas.microsoft.com/office/drawing/2014/main" id="{7638CB12-24D6-40A2-92CC-8A90F6FA3A60}"/>
                  </a:ext>
                </a:extLst>
              </p:cNvPr>
              <p:cNvGraphicFramePr>
                <a:graphicFrameLocks noGrp="1"/>
              </p:cNvGraphicFramePr>
              <p:nvPr>
                <p:extLst>
                  <p:ext uri="{D42A27DB-BD31-4B8C-83A1-F6EECF244321}">
                    <p14:modId xmlns:p14="http://schemas.microsoft.com/office/powerpoint/2010/main" val="4153806382"/>
                  </p:ext>
                </p:extLst>
              </p:nvPr>
            </p:nvGraphicFramePr>
            <p:xfrm>
              <a:off x="8957833" y="1910621"/>
              <a:ext cx="2791791" cy="1854200"/>
            </p:xfrm>
            <a:graphic>
              <a:graphicData uri="http://schemas.openxmlformats.org/drawingml/2006/table">
                <a:tbl>
                  <a:tblPr firstRow="1" bandRow="1">
                    <a:tableStyleId>{5C22544A-7EE6-4342-B048-85BDC9FD1C3A}</a:tableStyleId>
                  </a:tblPr>
                  <a:tblGrid>
                    <a:gridCol w="930597">
                      <a:extLst>
                        <a:ext uri="{9D8B030D-6E8A-4147-A177-3AD203B41FA5}">
                          <a16:colId xmlns:a16="http://schemas.microsoft.com/office/drawing/2014/main" val="4068946866"/>
                        </a:ext>
                      </a:extLst>
                    </a:gridCol>
                    <a:gridCol w="930597">
                      <a:extLst>
                        <a:ext uri="{9D8B030D-6E8A-4147-A177-3AD203B41FA5}">
                          <a16:colId xmlns:a16="http://schemas.microsoft.com/office/drawing/2014/main" val="1319958671"/>
                        </a:ext>
                      </a:extLst>
                    </a:gridCol>
                    <a:gridCol w="930597">
                      <a:extLst>
                        <a:ext uri="{9D8B030D-6E8A-4147-A177-3AD203B41FA5}">
                          <a16:colId xmlns:a16="http://schemas.microsoft.com/office/drawing/2014/main" val="3108658642"/>
                        </a:ext>
                      </a:extLst>
                    </a:gridCol>
                  </a:tblGrid>
                  <a:tr h="370840">
                    <a:tc>
                      <a:txBody>
                        <a:bodyPr/>
                        <a:lstStyle/>
                        <a:p>
                          <a:endParaRPr lang="en-US"/>
                        </a:p>
                      </a:txBody>
                      <a:tcPr>
                        <a:blipFill>
                          <a:blip r:embed="rId4"/>
                          <a:stretch>
                            <a:fillRect l="-654" t="-1639" r="-202614" b="-403279"/>
                          </a:stretch>
                        </a:blipFill>
                      </a:tcPr>
                    </a:tc>
                    <a:tc>
                      <a:txBody>
                        <a:bodyPr/>
                        <a:lstStyle/>
                        <a:p>
                          <a:endParaRPr lang="en-US"/>
                        </a:p>
                      </a:txBody>
                      <a:tcPr>
                        <a:blipFill>
                          <a:blip r:embed="rId4"/>
                          <a:stretch>
                            <a:fillRect l="-100654" t="-1639" r="-102614" b="-403279"/>
                          </a:stretch>
                        </a:blipFill>
                      </a:tcPr>
                    </a:tc>
                    <a:tc>
                      <a:txBody>
                        <a:bodyPr/>
                        <a:lstStyle/>
                        <a:p>
                          <a:endParaRPr lang="en-US"/>
                        </a:p>
                      </a:txBody>
                      <a:tcPr>
                        <a:blipFill>
                          <a:blip r:embed="rId4"/>
                          <a:stretch>
                            <a:fillRect l="-200654" t="-1639" r="-2614" b="-403279"/>
                          </a:stretch>
                        </a:blipFill>
                      </a:tcPr>
                    </a:tc>
                    <a:extLst>
                      <a:ext uri="{0D108BD9-81ED-4DB2-BD59-A6C34878D82A}">
                        <a16:rowId xmlns:a16="http://schemas.microsoft.com/office/drawing/2014/main" val="1978268296"/>
                      </a:ext>
                    </a:extLst>
                  </a:tr>
                  <a:tr h="370840">
                    <a:tc>
                      <a:txBody>
                        <a:bodyPr/>
                        <a:lstStyle/>
                        <a:p>
                          <a:endParaRPr lang="en-US"/>
                        </a:p>
                      </a:txBody>
                      <a:tcPr>
                        <a:blipFill>
                          <a:blip r:embed="rId4"/>
                          <a:stretch>
                            <a:fillRect l="-654" t="-101639" r="-202614" b="-303279"/>
                          </a:stretch>
                        </a:blipFill>
                      </a:tcPr>
                    </a:tc>
                    <a:tc>
                      <a:txBody>
                        <a:bodyPr/>
                        <a:lstStyle/>
                        <a:p>
                          <a:endParaRPr lang="en-US"/>
                        </a:p>
                      </a:txBody>
                      <a:tcPr>
                        <a:blipFill>
                          <a:blip r:embed="rId4"/>
                          <a:stretch>
                            <a:fillRect l="-100654" t="-101639" r="-102614" b="-303279"/>
                          </a:stretch>
                        </a:blipFill>
                      </a:tcPr>
                    </a:tc>
                    <a:tc>
                      <a:txBody>
                        <a:bodyPr/>
                        <a:lstStyle/>
                        <a:p>
                          <a:endParaRPr lang="en-US"/>
                        </a:p>
                      </a:txBody>
                      <a:tcPr>
                        <a:blipFill>
                          <a:blip r:embed="rId4"/>
                          <a:stretch>
                            <a:fillRect l="-200654" t="-101639" r="-2614" b="-303279"/>
                          </a:stretch>
                        </a:blipFill>
                      </a:tcPr>
                    </a:tc>
                    <a:extLst>
                      <a:ext uri="{0D108BD9-81ED-4DB2-BD59-A6C34878D82A}">
                        <a16:rowId xmlns:a16="http://schemas.microsoft.com/office/drawing/2014/main" val="1762241146"/>
                      </a:ext>
                    </a:extLst>
                  </a:tr>
                  <a:tr h="370840">
                    <a:tc>
                      <a:txBody>
                        <a:bodyPr/>
                        <a:lstStyle/>
                        <a:p>
                          <a:endParaRPr lang="en-US"/>
                        </a:p>
                      </a:txBody>
                      <a:tcPr>
                        <a:blipFill>
                          <a:blip r:embed="rId4"/>
                          <a:stretch>
                            <a:fillRect l="-654" t="-201639" r="-202614" b="-203279"/>
                          </a:stretch>
                        </a:blipFill>
                      </a:tcPr>
                    </a:tc>
                    <a:tc>
                      <a:txBody>
                        <a:bodyPr/>
                        <a:lstStyle/>
                        <a:p>
                          <a:endParaRPr lang="en-US"/>
                        </a:p>
                      </a:txBody>
                      <a:tcPr>
                        <a:blipFill>
                          <a:blip r:embed="rId4"/>
                          <a:stretch>
                            <a:fillRect l="-100654" t="-201639" r="-102614" b="-203279"/>
                          </a:stretch>
                        </a:blipFill>
                      </a:tcPr>
                    </a:tc>
                    <a:tc>
                      <a:txBody>
                        <a:bodyPr/>
                        <a:lstStyle/>
                        <a:p>
                          <a:endParaRPr lang="en-US"/>
                        </a:p>
                      </a:txBody>
                      <a:tcPr>
                        <a:blipFill>
                          <a:blip r:embed="rId4"/>
                          <a:stretch>
                            <a:fillRect l="-200654" t="-201639" r="-2614" b="-203279"/>
                          </a:stretch>
                        </a:blipFill>
                      </a:tcPr>
                    </a:tc>
                    <a:extLst>
                      <a:ext uri="{0D108BD9-81ED-4DB2-BD59-A6C34878D82A}">
                        <a16:rowId xmlns:a16="http://schemas.microsoft.com/office/drawing/2014/main" val="3631559657"/>
                      </a:ext>
                    </a:extLst>
                  </a:tr>
                  <a:tr h="370840">
                    <a:tc>
                      <a:txBody>
                        <a:bodyPr/>
                        <a:lstStyle/>
                        <a:p>
                          <a:endParaRPr lang="en-US"/>
                        </a:p>
                      </a:txBody>
                      <a:tcPr>
                        <a:blipFill>
                          <a:blip r:embed="rId4"/>
                          <a:stretch>
                            <a:fillRect l="-654" t="-301639" r="-202614" b="-103279"/>
                          </a:stretch>
                        </a:blipFill>
                      </a:tcPr>
                    </a:tc>
                    <a:tc>
                      <a:txBody>
                        <a:bodyPr/>
                        <a:lstStyle/>
                        <a:p>
                          <a:endParaRPr lang="en-US"/>
                        </a:p>
                      </a:txBody>
                      <a:tcPr>
                        <a:blipFill>
                          <a:blip r:embed="rId4"/>
                          <a:stretch>
                            <a:fillRect l="-100654" t="-301639" r="-102614" b="-103279"/>
                          </a:stretch>
                        </a:blipFill>
                      </a:tcPr>
                    </a:tc>
                    <a:tc>
                      <a:txBody>
                        <a:bodyPr/>
                        <a:lstStyle/>
                        <a:p>
                          <a:endParaRPr lang="en-US"/>
                        </a:p>
                      </a:txBody>
                      <a:tcPr>
                        <a:blipFill>
                          <a:blip r:embed="rId4"/>
                          <a:stretch>
                            <a:fillRect l="-200654" t="-301639" r="-2614" b="-103279"/>
                          </a:stretch>
                        </a:blipFill>
                      </a:tcPr>
                    </a:tc>
                    <a:extLst>
                      <a:ext uri="{0D108BD9-81ED-4DB2-BD59-A6C34878D82A}">
                        <a16:rowId xmlns:a16="http://schemas.microsoft.com/office/drawing/2014/main" val="2589908408"/>
                      </a:ext>
                    </a:extLst>
                  </a:tr>
                  <a:tr h="370840">
                    <a:tc>
                      <a:txBody>
                        <a:bodyPr/>
                        <a:lstStyle/>
                        <a:p>
                          <a:endParaRPr lang="en-US"/>
                        </a:p>
                      </a:txBody>
                      <a:tcPr>
                        <a:blipFill>
                          <a:blip r:embed="rId4"/>
                          <a:stretch>
                            <a:fillRect l="-654" t="-401639" r="-202614" b="-3279"/>
                          </a:stretch>
                        </a:blipFill>
                      </a:tcPr>
                    </a:tc>
                    <a:tc>
                      <a:txBody>
                        <a:bodyPr/>
                        <a:lstStyle/>
                        <a:p>
                          <a:endParaRPr lang="en-US"/>
                        </a:p>
                      </a:txBody>
                      <a:tcPr>
                        <a:blipFill>
                          <a:blip r:embed="rId4"/>
                          <a:stretch>
                            <a:fillRect l="-100654" t="-401639" r="-102614" b="-3279"/>
                          </a:stretch>
                        </a:blipFill>
                      </a:tcPr>
                    </a:tc>
                    <a:tc>
                      <a:txBody>
                        <a:bodyPr/>
                        <a:lstStyle/>
                        <a:p>
                          <a:endParaRPr lang="en-US"/>
                        </a:p>
                      </a:txBody>
                      <a:tcPr>
                        <a:blipFill>
                          <a:blip r:embed="rId4"/>
                          <a:stretch>
                            <a:fillRect l="-200654" t="-401639" r="-2614" b="-3279"/>
                          </a:stretch>
                        </a:blipFill>
                      </a:tcPr>
                    </a:tc>
                    <a:extLst>
                      <a:ext uri="{0D108BD9-81ED-4DB2-BD59-A6C34878D82A}">
                        <a16:rowId xmlns:a16="http://schemas.microsoft.com/office/drawing/2014/main" val="3358616979"/>
                      </a:ext>
                    </a:extLst>
                  </a:tr>
                </a:tbl>
              </a:graphicData>
            </a:graphic>
          </p:graphicFrame>
        </mc:Fallback>
      </mc:AlternateContent>
    </p:spTree>
    <p:extLst>
      <p:ext uri="{BB962C8B-B14F-4D97-AF65-F5344CB8AC3E}">
        <p14:creationId xmlns:p14="http://schemas.microsoft.com/office/powerpoint/2010/main" val="267024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AF94-1494-4E43-A585-D00D6F90E56E}"/>
              </a:ext>
            </a:extLst>
          </p:cNvPr>
          <p:cNvSpPr>
            <a:spLocks noGrp="1"/>
          </p:cNvSpPr>
          <p:nvPr>
            <p:ph type="title"/>
          </p:nvPr>
        </p:nvSpPr>
        <p:spPr/>
        <p:txBody>
          <a:bodyPr/>
          <a:lstStyle/>
          <a:p>
            <a:r>
              <a:rPr lang="en-US" dirty="0"/>
              <a:t>Valid argument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ABF4CA-12B2-474A-A5F9-ECF9FB9296CC}"/>
                  </a:ext>
                </a:extLst>
              </p:cNvPr>
              <p:cNvSpPr>
                <a:spLocks noGrp="1"/>
              </p:cNvSpPr>
              <p:nvPr>
                <p:ph idx="1"/>
              </p:nvPr>
            </p:nvSpPr>
            <p:spPr>
              <a:xfrm>
                <a:off x="581192" y="2180496"/>
                <a:ext cx="11029615" cy="4091717"/>
              </a:xfrm>
            </p:spPr>
            <p:txBody>
              <a:bodyPr>
                <a:noAutofit/>
              </a:bodyPr>
              <a:lstStyle/>
              <a:p>
                <a14:m>
                  <m:oMath xmlns:m="http://schemas.openxmlformats.org/officeDocument/2006/math">
                    <m:r>
                      <a:rPr lang="en-US" sz="3200" b="0" i="1" dirty="0" smtClean="0">
                        <a:latin typeface="Cambria Math" panose="02040503050406030204" pitchFamily="18" charset="0"/>
                      </a:rPr>
                      <m:t>𝑝</m:t>
                    </m:r>
                  </m:oMath>
                </a14:m>
                <a:r>
                  <a:rPr lang="en-US" sz="3200" dirty="0"/>
                  <a:t>= you have computer password</a:t>
                </a:r>
              </a:p>
              <a:p>
                <a14:m>
                  <m:oMath xmlns:m="http://schemas.openxmlformats.org/officeDocument/2006/math">
                    <m:r>
                      <a:rPr lang="en-US" sz="3200" b="0" i="1" dirty="0" smtClean="0">
                        <a:latin typeface="Cambria Math" panose="02040503050406030204" pitchFamily="18" charset="0"/>
                      </a:rPr>
                      <m:t>𝑞</m:t>
                    </m:r>
                  </m:oMath>
                </a14:m>
                <a:r>
                  <a:rPr lang="en-US" sz="3200" dirty="0"/>
                  <a:t>=you can change your marks</a:t>
                </a:r>
              </a:p>
              <a:p>
                <a:r>
                  <a:rPr lang="en-US" sz="3200" dirty="0"/>
                  <a:t>Two things need to be true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𝑝</m:t>
                    </m:r>
                  </m:oMath>
                </a14:m>
                <a:endParaRPr lang="en-US" sz="3200" b="0" dirty="0">
                  <a:ea typeface="Cambria Math" panose="02040503050406030204" pitchFamily="18" charset="0"/>
                </a:endParaRPr>
              </a:p>
              <a:p>
                <a:r>
                  <a:rPr lang="en-US" sz="3200" dirty="0"/>
                  <a:t>If any one is false, the result will be false </a:t>
                </a:r>
              </a:p>
              <a:p>
                <a:pPr lvl="1"/>
                <a:r>
                  <a:rPr lang="en-US" sz="2800" dirty="0"/>
                  <a:t>Let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m:t>
                    </m:r>
                  </m:oMath>
                </a14:m>
                <a:r>
                  <a:rPr lang="en-US" sz="2800" dirty="0"/>
                  <a:t> is false and </a:t>
                </a:r>
                <a14:m>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 </m:t>
                    </m:r>
                  </m:oMath>
                </a14:m>
                <a:r>
                  <a:rPr lang="en-US" sz="2800" dirty="0"/>
                  <a:t>is true then</a:t>
                </a:r>
              </a:p>
              <a:p>
                <a:pPr lvl="1"/>
                <a:r>
                  <a:rPr lang="en-US" sz="2800" dirty="0"/>
                  <a:t>Result of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𝑝</m:t>
                    </m:r>
                  </m:oMath>
                </a14:m>
                <a:r>
                  <a:rPr lang="en-US" sz="2800" b="0" dirty="0">
                    <a:ea typeface="Cambria Math" panose="02040503050406030204" pitchFamily="18" charset="0"/>
                  </a:rPr>
                  <a:t> will be false </a:t>
                </a:r>
              </a:p>
            </p:txBody>
          </p:sp>
        </mc:Choice>
        <mc:Fallback xmlns="">
          <p:sp>
            <p:nvSpPr>
              <p:cNvPr id="3" name="Content Placeholder 2">
                <a:extLst>
                  <a:ext uri="{FF2B5EF4-FFF2-40B4-BE49-F238E27FC236}">
                    <a16:creationId xmlns:a16="http://schemas.microsoft.com/office/drawing/2014/main" id="{BDABF4CA-12B2-474A-A5F9-ECF9FB9296CC}"/>
                  </a:ext>
                </a:extLst>
              </p:cNvPr>
              <p:cNvSpPr>
                <a:spLocks noGrp="1" noRot="1" noChangeAspect="1" noMove="1" noResize="1" noEditPoints="1" noAdjustHandles="1" noChangeArrowheads="1" noChangeShapeType="1" noTextEdit="1"/>
              </p:cNvSpPr>
              <p:nvPr>
                <p:ph idx="1"/>
              </p:nvPr>
            </p:nvSpPr>
            <p:spPr>
              <a:xfrm>
                <a:off x="581192" y="2180496"/>
                <a:ext cx="11029615" cy="4091717"/>
              </a:xfrm>
              <a:blipFill>
                <a:blip r:embed="rId2"/>
                <a:stretch>
                  <a:fillRect l="-93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F0CBF3-9660-4A0E-ACDA-145CAD48EE3F}"/>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60291044-6474-47B6-B9B2-00D1510A0C59}"/>
              </a:ext>
            </a:extLst>
          </p:cNvPr>
          <p:cNvSpPr>
            <a:spLocks noGrp="1"/>
          </p:cNvSpPr>
          <p:nvPr>
            <p:ph type="sldNum" sz="quarter" idx="12"/>
          </p:nvPr>
        </p:nvSpPr>
        <p:spPr/>
        <p:txBody>
          <a:bodyPr/>
          <a:lstStyle/>
          <a:p>
            <a:fld id="{02A31C9B-8BEF-4557-B87D-694AE693A189}" type="slidenum">
              <a:rPr lang="en-US" smtClean="0"/>
              <a:pPr/>
              <a:t>7</a:t>
            </a:fld>
            <a:endParaRPr lang="en-US" sz="3200"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64CE86C2-6A43-49AC-B2DE-401488AAD0EF}"/>
                  </a:ext>
                </a:extLst>
              </p:cNvPr>
              <p:cNvGraphicFramePr>
                <a:graphicFrameLocks noGrp="1"/>
              </p:cNvGraphicFramePr>
              <p:nvPr>
                <p:extLst>
                  <p:ext uri="{D42A27DB-BD31-4B8C-83A1-F6EECF244321}">
                    <p14:modId xmlns:p14="http://schemas.microsoft.com/office/powerpoint/2010/main" val="1889090644"/>
                  </p:ext>
                </p:extLst>
              </p:nvPr>
            </p:nvGraphicFramePr>
            <p:xfrm>
              <a:off x="8957833" y="1910621"/>
              <a:ext cx="2791791" cy="1854200"/>
            </p:xfrm>
            <a:graphic>
              <a:graphicData uri="http://schemas.openxmlformats.org/drawingml/2006/table">
                <a:tbl>
                  <a:tblPr firstRow="1" bandRow="1">
                    <a:tableStyleId>{5C22544A-7EE6-4342-B048-85BDC9FD1C3A}</a:tableStyleId>
                  </a:tblPr>
                  <a:tblGrid>
                    <a:gridCol w="930597">
                      <a:extLst>
                        <a:ext uri="{9D8B030D-6E8A-4147-A177-3AD203B41FA5}">
                          <a16:colId xmlns:a16="http://schemas.microsoft.com/office/drawing/2014/main" val="4068946866"/>
                        </a:ext>
                      </a:extLst>
                    </a:gridCol>
                    <a:gridCol w="930597">
                      <a:extLst>
                        <a:ext uri="{9D8B030D-6E8A-4147-A177-3AD203B41FA5}">
                          <a16:colId xmlns:a16="http://schemas.microsoft.com/office/drawing/2014/main" val="1319958671"/>
                        </a:ext>
                      </a:extLst>
                    </a:gridCol>
                    <a:gridCol w="930597">
                      <a:extLst>
                        <a:ext uri="{9D8B030D-6E8A-4147-A177-3AD203B41FA5}">
                          <a16:colId xmlns:a16="http://schemas.microsoft.com/office/drawing/2014/main" val="3108658642"/>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𝒒</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𝒒</m:t>
                                </m:r>
                              </m:oMath>
                            </m:oMathPara>
                          </a14:m>
                          <a:endParaRPr lang="en-US" dirty="0"/>
                        </a:p>
                      </a:txBody>
                      <a:tcPr/>
                    </a:tc>
                    <a:extLst>
                      <a:ext uri="{0D108BD9-81ED-4DB2-BD59-A6C34878D82A}">
                        <a16:rowId xmlns:a16="http://schemas.microsoft.com/office/drawing/2014/main" val="197826829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extLst>
                      <a:ext uri="{0D108BD9-81ED-4DB2-BD59-A6C34878D82A}">
                        <a16:rowId xmlns:a16="http://schemas.microsoft.com/office/drawing/2014/main" val="176224114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extLst>
                      <a:ext uri="{0D108BD9-81ED-4DB2-BD59-A6C34878D82A}">
                        <a16:rowId xmlns:a16="http://schemas.microsoft.com/office/drawing/2014/main" val="3631559657"/>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extLst>
                      <a:ext uri="{0D108BD9-81ED-4DB2-BD59-A6C34878D82A}">
                        <a16:rowId xmlns:a16="http://schemas.microsoft.com/office/drawing/2014/main" val="258990840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US" dirty="0"/>
                        </a:p>
                      </a:txBody>
                      <a:tcPr/>
                    </a:tc>
                    <a:extLst>
                      <a:ext uri="{0D108BD9-81ED-4DB2-BD59-A6C34878D82A}">
                        <a16:rowId xmlns:a16="http://schemas.microsoft.com/office/drawing/2014/main" val="3358616979"/>
                      </a:ext>
                    </a:extLst>
                  </a:tr>
                </a:tbl>
              </a:graphicData>
            </a:graphic>
          </p:graphicFrame>
        </mc:Choice>
        <mc:Fallback xmlns="">
          <p:graphicFrame>
            <p:nvGraphicFramePr>
              <p:cNvPr id="7" name="Table 6">
                <a:extLst>
                  <a:ext uri="{FF2B5EF4-FFF2-40B4-BE49-F238E27FC236}">
                    <a16:creationId xmlns:a16="http://schemas.microsoft.com/office/drawing/2014/main" id="{64CE86C2-6A43-49AC-B2DE-401488AAD0EF}"/>
                  </a:ext>
                </a:extLst>
              </p:cNvPr>
              <p:cNvGraphicFramePr>
                <a:graphicFrameLocks noGrp="1"/>
              </p:cNvGraphicFramePr>
              <p:nvPr>
                <p:extLst>
                  <p:ext uri="{D42A27DB-BD31-4B8C-83A1-F6EECF244321}">
                    <p14:modId xmlns:p14="http://schemas.microsoft.com/office/powerpoint/2010/main" val="1889090644"/>
                  </p:ext>
                </p:extLst>
              </p:nvPr>
            </p:nvGraphicFramePr>
            <p:xfrm>
              <a:off x="8957833" y="1910621"/>
              <a:ext cx="2791791" cy="1854200"/>
            </p:xfrm>
            <a:graphic>
              <a:graphicData uri="http://schemas.openxmlformats.org/drawingml/2006/table">
                <a:tbl>
                  <a:tblPr firstRow="1" bandRow="1">
                    <a:tableStyleId>{5C22544A-7EE6-4342-B048-85BDC9FD1C3A}</a:tableStyleId>
                  </a:tblPr>
                  <a:tblGrid>
                    <a:gridCol w="930597">
                      <a:extLst>
                        <a:ext uri="{9D8B030D-6E8A-4147-A177-3AD203B41FA5}">
                          <a16:colId xmlns:a16="http://schemas.microsoft.com/office/drawing/2014/main" val="4068946866"/>
                        </a:ext>
                      </a:extLst>
                    </a:gridCol>
                    <a:gridCol w="930597">
                      <a:extLst>
                        <a:ext uri="{9D8B030D-6E8A-4147-A177-3AD203B41FA5}">
                          <a16:colId xmlns:a16="http://schemas.microsoft.com/office/drawing/2014/main" val="1319958671"/>
                        </a:ext>
                      </a:extLst>
                    </a:gridCol>
                    <a:gridCol w="930597">
                      <a:extLst>
                        <a:ext uri="{9D8B030D-6E8A-4147-A177-3AD203B41FA5}">
                          <a16:colId xmlns:a16="http://schemas.microsoft.com/office/drawing/2014/main" val="3108658642"/>
                        </a:ext>
                      </a:extLst>
                    </a:gridCol>
                  </a:tblGrid>
                  <a:tr h="370840">
                    <a:tc>
                      <a:txBody>
                        <a:bodyPr/>
                        <a:lstStyle/>
                        <a:p>
                          <a:endParaRPr lang="en-US"/>
                        </a:p>
                      </a:txBody>
                      <a:tcPr>
                        <a:blipFill>
                          <a:blip r:embed="rId3"/>
                          <a:stretch>
                            <a:fillRect l="-654" t="-1639" r="-202614" b="-403279"/>
                          </a:stretch>
                        </a:blipFill>
                      </a:tcPr>
                    </a:tc>
                    <a:tc>
                      <a:txBody>
                        <a:bodyPr/>
                        <a:lstStyle/>
                        <a:p>
                          <a:endParaRPr lang="en-US"/>
                        </a:p>
                      </a:txBody>
                      <a:tcPr>
                        <a:blipFill>
                          <a:blip r:embed="rId3"/>
                          <a:stretch>
                            <a:fillRect l="-100654" t="-1639" r="-102614" b="-403279"/>
                          </a:stretch>
                        </a:blipFill>
                      </a:tcPr>
                    </a:tc>
                    <a:tc>
                      <a:txBody>
                        <a:bodyPr/>
                        <a:lstStyle/>
                        <a:p>
                          <a:endParaRPr lang="en-US"/>
                        </a:p>
                      </a:txBody>
                      <a:tcPr>
                        <a:blipFill>
                          <a:blip r:embed="rId3"/>
                          <a:stretch>
                            <a:fillRect l="-200654" t="-1639" r="-2614" b="-403279"/>
                          </a:stretch>
                        </a:blipFill>
                      </a:tcPr>
                    </a:tc>
                    <a:extLst>
                      <a:ext uri="{0D108BD9-81ED-4DB2-BD59-A6C34878D82A}">
                        <a16:rowId xmlns:a16="http://schemas.microsoft.com/office/drawing/2014/main" val="1978268296"/>
                      </a:ext>
                    </a:extLst>
                  </a:tr>
                  <a:tr h="370840">
                    <a:tc>
                      <a:txBody>
                        <a:bodyPr/>
                        <a:lstStyle/>
                        <a:p>
                          <a:endParaRPr lang="en-US"/>
                        </a:p>
                      </a:txBody>
                      <a:tcPr>
                        <a:blipFill>
                          <a:blip r:embed="rId3"/>
                          <a:stretch>
                            <a:fillRect l="-654" t="-101639" r="-202614" b="-303279"/>
                          </a:stretch>
                        </a:blipFill>
                      </a:tcPr>
                    </a:tc>
                    <a:tc>
                      <a:txBody>
                        <a:bodyPr/>
                        <a:lstStyle/>
                        <a:p>
                          <a:endParaRPr lang="en-US"/>
                        </a:p>
                      </a:txBody>
                      <a:tcPr>
                        <a:blipFill>
                          <a:blip r:embed="rId3"/>
                          <a:stretch>
                            <a:fillRect l="-100654" t="-101639" r="-102614" b="-303279"/>
                          </a:stretch>
                        </a:blipFill>
                      </a:tcPr>
                    </a:tc>
                    <a:tc>
                      <a:txBody>
                        <a:bodyPr/>
                        <a:lstStyle/>
                        <a:p>
                          <a:endParaRPr lang="en-US"/>
                        </a:p>
                      </a:txBody>
                      <a:tcPr>
                        <a:blipFill>
                          <a:blip r:embed="rId3"/>
                          <a:stretch>
                            <a:fillRect l="-200654" t="-101639" r="-2614" b="-303279"/>
                          </a:stretch>
                        </a:blipFill>
                      </a:tcPr>
                    </a:tc>
                    <a:extLst>
                      <a:ext uri="{0D108BD9-81ED-4DB2-BD59-A6C34878D82A}">
                        <a16:rowId xmlns:a16="http://schemas.microsoft.com/office/drawing/2014/main" val="1762241146"/>
                      </a:ext>
                    </a:extLst>
                  </a:tr>
                  <a:tr h="370840">
                    <a:tc>
                      <a:txBody>
                        <a:bodyPr/>
                        <a:lstStyle/>
                        <a:p>
                          <a:endParaRPr lang="en-US"/>
                        </a:p>
                      </a:txBody>
                      <a:tcPr>
                        <a:blipFill>
                          <a:blip r:embed="rId3"/>
                          <a:stretch>
                            <a:fillRect l="-654" t="-201639" r="-202614" b="-203279"/>
                          </a:stretch>
                        </a:blipFill>
                      </a:tcPr>
                    </a:tc>
                    <a:tc>
                      <a:txBody>
                        <a:bodyPr/>
                        <a:lstStyle/>
                        <a:p>
                          <a:endParaRPr lang="en-US"/>
                        </a:p>
                      </a:txBody>
                      <a:tcPr>
                        <a:blipFill>
                          <a:blip r:embed="rId3"/>
                          <a:stretch>
                            <a:fillRect l="-100654" t="-201639" r="-102614" b="-203279"/>
                          </a:stretch>
                        </a:blipFill>
                      </a:tcPr>
                    </a:tc>
                    <a:tc>
                      <a:txBody>
                        <a:bodyPr/>
                        <a:lstStyle/>
                        <a:p>
                          <a:endParaRPr lang="en-US"/>
                        </a:p>
                      </a:txBody>
                      <a:tcPr>
                        <a:blipFill>
                          <a:blip r:embed="rId3"/>
                          <a:stretch>
                            <a:fillRect l="-200654" t="-201639" r="-2614" b="-203279"/>
                          </a:stretch>
                        </a:blipFill>
                      </a:tcPr>
                    </a:tc>
                    <a:extLst>
                      <a:ext uri="{0D108BD9-81ED-4DB2-BD59-A6C34878D82A}">
                        <a16:rowId xmlns:a16="http://schemas.microsoft.com/office/drawing/2014/main" val="3631559657"/>
                      </a:ext>
                    </a:extLst>
                  </a:tr>
                  <a:tr h="370840">
                    <a:tc>
                      <a:txBody>
                        <a:bodyPr/>
                        <a:lstStyle/>
                        <a:p>
                          <a:endParaRPr lang="en-US"/>
                        </a:p>
                      </a:txBody>
                      <a:tcPr>
                        <a:blipFill>
                          <a:blip r:embed="rId3"/>
                          <a:stretch>
                            <a:fillRect l="-654" t="-301639" r="-202614" b="-103279"/>
                          </a:stretch>
                        </a:blipFill>
                      </a:tcPr>
                    </a:tc>
                    <a:tc>
                      <a:txBody>
                        <a:bodyPr/>
                        <a:lstStyle/>
                        <a:p>
                          <a:endParaRPr lang="en-US"/>
                        </a:p>
                      </a:txBody>
                      <a:tcPr>
                        <a:blipFill>
                          <a:blip r:embed="rId3"/>
                          <a:stretch>
                            <a:fillRect l="-100654" t="-301639" r="-102614" b="-103279"/>
                          </a:stretch>
                        </a:blipFill>
                      </a:tcPr>
                    </a:tc>
                    <a:tc>
                      <a:txBody>
                        <a:bodyPr/>
                        <a:lstStyle/>
                        <a:p>
                          <a:endParaRPr lang="en-US"/>
                        </a:p>
                      </a:txBody>
                      <a:tcPr>
                        <a:blipFill>
                          <a:blip r:embed="rId3"/>
                          <a:stretch>
                            <a:fillRect l="-200654" t="-301639" r="-2614" b="-103279"/>
                          </a:stretch>
                        </a:blipFill>
                      </a:tcPr>
                    </a:tc>
                    <a:extLst>
                      <a:ext uri="{0D108BD9-81ED-4DB2-BD59-A6C34878D82A}">
                        <a16:rowId xmlns:a16="http://schemas.microsoft.com/office/drawing/2014/main" val="2589908408"/>
                      </a:ext>
                    </a:extLst>
                  </a:tr>
                  <a:tr h="370840">
                    <a:tc>
                      <a:txBody>
                        <a:bodyPr/>
                        <a:lstStyle/>
                        <a:p>
                          <a:endParaRPr lang="en-US"/>
                        </a:p>
                      </a:txBody>
                      <a:tcPr>
                        <a:blipFill>
                          <a:blip r:embed="rId3"/>
                          <a:stretch>
                            <a:fillRect l="-654" t="-401639" r="-202614" b="-3279"/>
                          </a:stretch>
                        </a:blipFill>
                      </a:tcPr>
                    </a:tc>
                    <a:tc>
                      <a:txBody>
                        <a:bodyPr/>
                        <a:lstStyle/>
                        <a:p>
                          <a:endParaRPr lang="en-US"/>
                        </a:p>
                      </a:txBody>
                      <a:tcPr>
                        <a:blipFill>
                          <a:blip r:embed="rId3"/>
                          <a:stretch>
                            <a:fillRect l="-100654" t="-401639" r="-102614" b="-3279"/>
                          </a:stretch>
                        </a:blipFill>
                      </a:tcPr>
                    </a:tc>
                    <a:tc>
                      <a:txBody>
                        <a:bodyPr/>
                        <a:lstStyle/>
                        <a:p>
                          <a:endParaRPr lang="en-US"/>
                        </a:p>
                      </a:txBody>
                      <a:tcPr>
                        <a:blipFill>
                          <a:blip r:embed="rId3"/>
                          <a:stretch>
                            <a:fillRect l="-200654" t="-401639" r="-2614" b="-3279"/>
                          </a:stretch>
                        </a:blipFill>
                      </a:tcPr>
                    </a:tc>
                    <a:extLst>
                      <a:ext uri="{0D108BD9-81ED-4DB2-BD59-A6C34878D82A}">
                        <a16:rowId xmlns:a16="http://schemas.microsoft.com/office/drawing/2014/main" val="335861697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6">
                <a:extLst>
                  <a:ext uri="{FF2B5EF4-FFF2-40B4-BE49-F238E27FC236}">
                    <a16:creationId xmlns:a16="http://schemas.microsoft.com/office/drawing/2014/main" id="{E3B56B0D-13C7-462F-8DA8-CAC5CCCC4D6F}"/>
                  </a:ext>
                </a:extLst>
              </p:cNvPr>
              <p:cNvGraphicFramePr>
                <a:graphicFrameLocks noGrp="1"/>
              </p:cNvGraphicFramePr>
              <p:nvPr>
                <p:extLst>
                  <p:ext uri="{D42A27DB-BD31-4B8C-83A1-F6EECF244321}">
                    <p14:modId xmlns:p14="http://schemas.microsoft.com/office/powerpoint/2010/main" val="2293370179"/>
                  </p:ext>
                </p:extLst>
              </p:nvPr>
            </p:nvGraphicFramePr>
            <p:xfrm>
              <a:off x="8957832" y="3787904"/>
              <a:ext cx="2791792" cy="1559560"/>
            </p:xfrm>
            <a:graphic>
              <a:graphicData uri="http://schemas.openxmlformats.org/drawingml/2006/table">
                <a:tbl>
                  <a:tblPr firstRow="1" bandRow="1">
                    <a:tableStyleId>{5C22544A-7EE6-4342-B048-85BDC9FD1C3A}</a:tableStyleId>
                  </a:tblPr>
                  <a:tblGrid>
                    <a:gridCol w="2791792">
                      <a:extLst>
                        <a:ext uri="{9D8B030D-6E8A-4147-A177-3AD203B41FA5}">
                          <a16:colId xmlns:a16="http://schemas.microsoft.com/office/drawing/2014/main" val="2301089878"/>
                        </a:ext>
                      </a:extLst>
                    </a:gridCol>
                  </a:tblGrid>
                  <a:tr h="370840">
                    <a:tc>
                      <a:txBody>
                        <a:bodyPr/>
                        <a:lstStyle/>
                        <a:p>
                          <a:r>
                            <a:rPr lang="en-US" dirty="0"/>
                            <a:t>Proof</a:t>
                          </a:r>
                        </a:p>
                      </a:txBody>
                      <a:tcPr/>
                    </a:tc>
                    <a:extLst>
                      <a:ext uri="{0D108BD9-81ED-4DB2-BD59-A6C34878D82A}">
                        <a16:rowId xmlns:a16="http://schemas.microsoft.com/office/drawing/2014/main" val="135461939"/>
                      </a:ext>
                    </a:extLst>
                  </a:tr>
                  <a:tr h="370840">
                    <a:tc>
                      <a:txBody>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t>
                          </a:r>
                        </a:p>
                        <a:p>
                          <a14:m>
                            <m:oMath xmlns:m="http://schemas.openxmlformats.org/officeDocument/2006/math">
                              <m:r>
                                <a:rPr lang="en-US" b="0" i="1" smtClean="0">
                                  <a:latin typeface="Cambria Math" panose="02040503050406030204" pitchFamily="18" charset="0"/>
                                </a:rPr>
                                <m:t>𝑝</m:t>
                              </m:r>
                            </m:oMath>
                          </a14:m>
                          <a:r>
                            <a:rPr lang="en-US" dirty="0"/>
                            <a:t> </a:t>
                          </a:r>
                        </a:p>
                        <a:p>
                          <a:r>
                            <a:rPr lang="en-US" dirty="0"/>
                            <a:t>-----------</a:t>
                          </a:r>
                        </a:p>
                        <a:p>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𝑞</m:t>
                              </m:r>
                            </m:oMath>
                          </a14:m>
                          <a:r>
                            <a:rPr lang="en-US" dirty="0"/>
                            <a:t> </a:t>
                          </a:r>
                        </a:p>
                      </a:txBody>
                      <a:tcPr/>
                    </a:tc>
                    <a:extLst>
                      <a:ext uri="{0D108BD9-81ED-4DB2-BD59-A6C34878D82A}">
                        <a16:rowId xmlns:a16="http://schemas.microsoft.com/office/drawing/2014/main" val="2664950048"/>
                      </a:ext>
                    </a:extLst>
                  </a:tr>
                </a:tbl>
              </a:graphicData>
            </a:graphic>
          </p:graphicFrame>
        </mc:Choice>
        <mc:Fallback xmlns="">
          <p:graphicFrame>
            <p:nvGraphicFramePr>
              <p:cNvPr id="9" name="Table 6">
                <a:extLst>
                  <a:ext uri="{FF2B5EF4-FFF2-40B4-BE49-F238E27FC236}">
                    <a16:creationId xmlns:a16="http://schemas.microsoft.com/office/drawing/2014/main" id="{E3B56B0D-13C7-462F-8DA8-CAC5CCCC4D6F}"/>
                  </a:ext>
                </a:extLst>
              </p:cNvPr>
              <p:cNvGraphicFramePr>
                <a:graphicFrameLocks noGrp="1"/>
              </p:cNvGraphicFramePr>
              <p:nvPr>
                <p:extLst>
                  <p:ext uri="{D42A27DB-BD31-4B8C-83A1-F6EECF244321}">
                    <p14:modId xmlns:p14="http://schemas.microsoft.com/office/powerpoint/2010/main" val="2293370179"/>
                  </p:ext>
                </p:extLst>
              </p:nvPr>
            </p:nvGraphicFramePr>
            <p:xfrm>
              <a:off x="8957832" y="3787904"/>
              <a:ext cx="2791792" cy="1559560"/>
            </p:xfrm>
            <a:graphic>
              <a:graphicData uri="http://schemas.openxmlformats.org/drawingml/2006/table">
                <a:tbl>
                  <a:tblPr firstRow="1" bandRow="1">
                    <a:tableStyleId>{5C22544A-7EE6-4342-B048-85BDC9FD1C3A}</a:tableStyleId>
                  </a:tblPr>
                  <a:tblGrid>
                    <a:gridCol w="2791792">
                      <a:extLst>
                        <a:ext uri="{9D8B030D-6E8A-4147-A177-3AD203B41FA5}">
                          <a16:colId xmlns:a16="http://schemas.microsoft.com/office/drawing/2014/main" val="2301089878"/>
                        </a:ext>
                      </a:extLst>
                    </a:gridCol>
                  </a:tblGrid>
                  <a:tr h="370840">
                    <a:tc>
                      <a:txBody>
                        <a:bodyPr/>
                        <a:lstStyle/>
                        <a:p>
                          <a:r>
                            <a:rPr lang="en-US" dirty="0"/>
                            <a:t>Proof</a:t>
                          </a:r>
                        </a:p>
                      </a:txBody>
                      <a:tcPr/>
                    </a:tc>
                    <a:extLst>
                      <a:ext uri="{0D108BD9-81ED-4DB2-BD59-A6C34878D82A}">
                        <a16:rowId xmlns:a16="http://schemas.microsoft.com/office/drawing/2014/main" val="135461939"/>
                      </a:ext>
                    </a:extLst>
                  </a:tr>
                  <a:tr h="1188720">
                    <a:tc>
                      <a:txBody>
                        <a:bodyPr/>
                        <a:lstStyle/>
                        <a:p>
                          <a:endParaRPr lang="en-US"/>
                        </a:p>
                      </a:txBody>
                      <a:tcPr>
                        <a:blipFill>
                          <a:blip r:embed="rId4"/>
                          <a:stretch>
                            <a:fillRect l="-218" t="-33673" r="-871" b="-2551"/>
                          </a:stretch>
                        </a:blipFill>
                      </a:tcPr>
                    </a:tc>
                    <a:extLst>
                      <a:ext uri="{0D108BD9-81ED-4DB2-BD59-A6C34878D82A}">
                        <a16:rowId xmlns:a16="http://schemas.microsoft.com/office/drawing/2014/main" val="2664950048"/>
                      </a:ext>
                    </a:extLst>
                  </a:tr>
                </a:tbl>
              </a:graphicData>
            </a:graphic>
          </p:graphicFrame>
        </mc:Fallback>
      </mc:AlternateContent>
    </p:spTree>
    <p:extLst>
      <p:ext uri="{BB962C8B-B14F-4D97-AF65-F5344CB8AC3E}">
        <p14:creationId xmlns:p14="http://schemas.microsoft.com/office/powerpoint/2010/main" val="329974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5ACC8-CF05-4C88-93F6-78E624AE6DD4}"/>
              </a:ext>
            </a:extLst>
          </p:cNvPr>
          <p:cNvSpPr>
            <a:spLocks noGrp="1"/>
          </p:cNvSpPr>
          <p:nvPr>
            <p:ph type="title"/>
          </p:nvPr>
        </p:nvSpPr>
        <p:spPr/>
        <p:txBody>
          <a:bodyPr/>
          <a:lstStyle/>
          <a:p>
            <a:r>
              <a:rPr lang="en-US" dirty="0"/>
              <a:t>Inference rules in </a:t>
            </a:r>
            <a:r>
              <a:rPr lang="en-US"/>
              <a:t>propositional logic</a:t>
            </a:r>
          </a:p>
        </p:txBody>
      </p:sp>
      <p:sp>
        <p:nvSpPr>
          <p:cNvPr id="4" name="Footer Placeholder 3">
            <a:extLst>
              <a:ext uri="{FF2B5EF4-FFF2-40B4-BE49-F238E27FC236}">
                <a16:creationId xmlns:a16="http://schemas.microsoft.com/office/drawing/2014/main" id="{3B353449-A2E8-461B-A5FD-4676E7F7CC5B}"/>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6C431196-6D54-4E01-B912-AA2498D0045F}"/>
              </a:ext>
            </a:extLst>
          </p:cNvPr>
          <p:cNvSpPr>
            <a:spLocks noGrp="1"/>
          </p:cNvSpPr>
          <p:nvPr>
            <p:ph type="sldNum" sz="quarter" idx="12"/>
          </p:nvPr>
        </p:nvSpPr>
        <p:spPr/>
        <p:txBody>
          <a:bodyPr/>
          <a:lstStyle/>
          <a:p>
            <a:fld id="{02A31C9B-8BEF-4557-B87D-694AE693A189}" type="slidenum">
              <a:rPr lang="en-US" smtClean="0"/>
              <a:pPr/>
              <a:t>8</a:t>
            </a:fld>
            <a:endParaRPr lang="en-US" sz="3200" dirty="0"/>
          </a:p>
        </p:txBody>
      </p:sp>
      <p:pic>
        <p:nvPicPr>
          <p:cNvPr id="7" name="Picture 6">
            <a:extLst>
              <a:ext uri="{FF2B5EF4-FFF2-40B4-BE49-F238E27FC236}">
                <a16:creationId xmlns:a16="http://schemas.microsoft.com/office/drawing/2014/main" id="{AF5E7849-2B4D-47BF-8793-86E91679EFEA}"/>
              </a:ext>
            </a:extLst>
          </p:cNvPr>
          <p:cNvPicPr>
            <a:picLocks noChangeAspect="1"/>
          </p:cNvPicPr>
          <p:nvPr/>
        </p:nvPicPr>
        <p:blipFill rotWithShape="1">
          <a:blip r:embed="rId2"/>
          <a:srcRect b="41860"/>
          <a:stretch/>
        </p:blipFill>
        <p:spPr>
          <a:xfrm>
            <a:off x="387509" y="1816292"/>
            <a:ext cx="6046585" cy="3853111"/>
          </a:xfrm>
          <a:prstGeom prst="rect">
            <a:avLst/>
          </a:prstGeom>
        </p:spPr>
      </p:pic>
      <p:pic>
        <p:nvPicPr>
          <p:cNvPr id="10" name="Picture 9">
            <a:extLst>
              <a:ext uri="{FF2B5EF4-FFF2-40B4-BE49-F238E27FC236}">
                <a16:creationId xmlns:a16="http://schemas.microsoft.com/office/drawing/2014/main" id="{6D3FEA86-C392-4E49-BA99-311951B66A4E}"/>
              </a:ext>
            </a:extLst>
          </p:cNvPr>
          <p:cNvPicPr>
            <a:picLocks noChangeAspect="1"/>
          </p:cNvPicPr>
          <p:nvPr/>
        </p:nvPicPr>
        <p:blipFill rotWithShape="1">
          <a:blip r:embed="rId2"/>
          <a:srcRect t="58140"/>
          <a:stretch/>
        </p:blipFill>
        <p:spPr>
          <a:xfrm>
            <a:off x="6434094" y="2000571"/>
            <a:ext cx="5420497" cy="2486965"/>
          </a:xfrm>
          <a:prstGeom prst="rect">
            <a:avLst/>
          </a:prstGeom>
        </p:spPr>
      </p:pic>
    </p:spTree>
    <p:extLst>
      <p:ext uri="{BB962C8B-B14F-4D97-AF65-F5344CB8AC3E}">
        <p14:creationId xmlns:p14="http://schemas.microsoft.com/office/powerpoint/2010/main" val="425096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7F3F-A186-430C-A2AD-B75B7F524363}"/>
              </a:ext>
            </a:extLst>
          </p:cNvPr>
          <p:cNvSpPr>
            <a:spLocks noGrp="1"/>
          </p:cNvSpPr>
          <p:nvPr>
            <p:ph type="title"/>
          </p:nvPr>
        </p:nvSpPr>
        <p:spPr/>
        <p:txBody>
          <a:bodyPr/>
          <a:lstStyle/>
          <a:p>
            <a:r>
              <a:rPr lang="en-US" dirty="0"/>
              <a:t>Using Rule of inference to build arguments</a:t>
            </a:r>
          </a:p>
        </p:txBody>
      </p:sp>
      <p:sp>
        <p:nvSpPr>
          <p:cNvPr id="3" name="Content Placeholder 2">
            <a:extLst>
              <a:ext uri="{FF2B5EF4-FFF2-40B4-BE49-F238E27FC236}">
                <a16:creationId xmlns:a16="http://schemas.microsoft.com/office/drawing/2014/main" id="{B42C7390-3A31-4E48-B385-05C91A498E30}"/>
              </a:ext>
            </a:extLst>
          </p:cNvPr>
          <p:cNvSpPr>
            <a:spLocks noGrp="1"/>
          </p:cNvSpPr>
          <p:nvPr>
            <p:ph idx="1"/>
          </p:nvPr>
        </p:nvSpPr>
        <p:spPr>
          <a:xfrm>
            <a:off x="581192" y="1881809"/>
            <a:ext cx="11029615" cy="4611065"/>
          </a:xfrm>
        </p:spPr>
        <p:txBody>
          <a:bodyPr>
            <a:normAutofit fontScale="62500" lnSpcReduction="20000"/>
          </a:bodyPr>
          <a:lstStyle/>
          <a:p>
            <a:r>
              <a:rPr lang="en-US" sz="2800" dirty="0"/>
              <a:t>When there are many premises, several rules of inference are often needed to show that an argument is valid</a:t>
            </a:r>
          </a:p>
          <a:p>
            <a:r>
              <a:rPr lang="en-US" sz="3200" dirty="0">
                <a:latin typeface="Cambria Math" panose="02040503050406030204" pitchFamily="18" charset="0"/>
              </a:rPr>
              <a:t>Example:</a:t>
            </a:r>
          </a:p>
          <a:p>
            <a:pPr lvl="2"/>
            <a:r>
              <a:rPr lang="en-US" sz="2600" dirty="0"/>
              <a:t>Show that the premises “It is not sunny this afternoon and it is colder than yesterday,” “We will go swimming only if it is sunny,” “If we do not go swimming, then we will take a canoe trip,” and “If we take a canoe trip, then we will be home by sunset” lead to the conclusion “We will be home by sunset.” </a:t>
            </a:r>
          </a:p>
          <a:p>
            <a:r>
              <a:rPr lang="en-US" sz="3000" dirty="0"/>
              <a:t>Solution</a:t>
            </a:r>
          </a:p>
          <a:p>
            <a:pPr lvl="1"/>
            <a:r>
              <a:rPr lang="en-US" sz="2800" dirty="0"/>
              <a:t>P=It is sunny this afternoon</a:t>
            </a:r>
          </a:p>
          <a:p>
            <a:pPr lvl="1"/>
            <a:r>
              <a:rPr lang="en-US" sz="2800" dirty="0"/>
              <a:t>Q=it is colder than yesterday</a:t>
            </a:r>
          </a:p>
          <a:p>
            <a:pPr lvl="1"/>
            <a:r>
              <a:rPr lang="en-US" sz="2800" dirty="0"/>
              <a:t>R= we will go swimming</a:t>
            </a:r>
          </a:p>
          <a:p>
            <a:pPr lvl="1"/>
            <a:r>
              <a:rPr lang="en-US" sz="2800" dirty="0"/>
              <a:t>S= we will take canoe trip</a:t>
            </a:r>
          </a:p>
          <a:p>
            <a:pPr lvl="1"/>
            <a:r>
              <a:rPr lang="en-US" sz="2800" dirty="0"/>
              <a:t>T=we will be home by sunset</a:t>
            </a:r>
          </a:p>
          <a:p>
            <a:pPr lvl="1"/>
            <a:r>
              <a:rPr lang="en-US" sz="2800" dirty="0"/>
              <a:t>The premises become </a:t>
            </a:r>
          </a:p>
          <a:p>
            <a:pPr lvl="1"/>
            <a:r>
              <a:rPr lang="en-US" sz="2900" dirty="0"/>
              <a:t>And conclusion is T</a:t>
            </a:r>
          </a:p>
        </p:txBody>
      </p:sp>
      <p:sp>
        <p:nvSpPr>
          <p:cNvPr id="4" name="Footer Placeholder 3">
            <a:extLst>
              <a:ext uri="{FF2B5EF4-FFF2-40B4-BE49-F238E27FC236}">
                <a16:creationId xmlns:a16="http://schemas.microsoft.com/office/drawing/2014/main" id="{566FADC6-EDF1-455F-9697-F8A82E968ACB}"/>
              </a:ext>
            </a:extLst>
          </p:cNvPr>
          <p:cNvSpPr>
            <a:spLocks noGrp="1"/>
          </p:cNvSpPr>
          <p:nvPr>
            <p:ph type="ftr" sz="quarter" idx="11"/>
          </p:nvPr>
        </p:nvSpPr>
        <p:spPr/>
        <p:txBody>
          <a:bodyPr/>
          <a:lstStyle/>
          <a:p>
            <a:r>
              <a:rPr lang="en-US"/>
              <a:t>COMputer EDucation EXplaineD - Comedxd</a:t>
            </a:r>
          </a:p>
        </p:txBody>
      </p:sp>
      <p:sp>
        <p:nvSpPr>
          <p:cNvPr id="5" name="Slide Number Placeholder 4">
            <a:extLst>
              <a:ext uri="{FF2B5EF4-FFF2-40B4-BE49-F238E27FC236}">
                <a16:creationId xmlns:a16="http://schemas.microsoft.com/office/drawing/2014/main" id="{AF389D17-3CBF-429F-A703-B207CCBE3D94}"/>
              </a:ext>
            </a:extLst>
          </p:cNvPr>
          <p:cNvSpPr>
            <a:spLocks noGrp="1"/>
          </p:cNvSpPr>
          <p:nvPr>
            <p:ph type="sldNum" sz="quarter" idx="12"/>
          </p:nvPr>
        </p:nvSpPr>
        <p:spPr/>
        <p:txBody>
          <a:bodyPr/>
          <a:lstStyle/>
          <a:p>
            <a:fld id="{02A31C9B-8BEF-4557-B87D-694AE693A189}" type="slidenum">
              <a:rPr lang="en-US" smtClean="0"/>
              <a:pPr/>
              <a:t>9</a:t>
            </a:fld>
            <a:endParaRPr lang="en-US" sz="320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6A61659-1B7A-47E5-994C-BD48143179B6}"/>
                  </a:ext>
                </a:extLst>
              </p:cNvPr>
              <p:cNvSpPr txBox="1"/>
              <p:nvPr/>
            </p:nvSpPr>
            <p:spPr>
              <a:xfrm>
                <a:off x="3237549" y="5573580"/>
                <a:ext cx="4117408" cy="36939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pt-BR" sz="1800" b="1" i="1" dirty="0" smtClean="0">
                          <a:solidFill>
                            <a:schemeClr val="accent1">
                              <a:lumMod val="50000"/>
                            </a:schemeClr>
                          </a:solidFill>
                          <a:effectLst/>
                          <a:latin typeface="Cambria Math" panose="02040503050406030204" pitchFamily="18" charset="0"/>
                        </a:rPr>
                        <m:t>¬</m:t>
                      </m:r>
                      <m:r>
                        <a:rPr lang="pt-BR" sz="1800" b="1" i="1" dirty="0" smtClean="0">
                          <a:solidFill>
                            <a:schemeClr val="accent1">
                              <a:lumMod val="50000"/>
                            </a:schemeClr>
                          </a:solidFill>
                          <a:effectLst/>
                          <a:latin typeface="Cambria Math" panose="02040503050406030204" pitchFamily="18" charset="0"/>
                        </a:rPr>
                        <m:t>𝒑</m:t>
                      </m:r>
                      <m:r>
                        <a:rPr lang="pt-BR" sz="1800" b="1" i="1" dirty="0" smtClean="0">
                          <a:solidFill>
                            <a:schemeClr val="accent1">
                              <a:lumMod val="50000"/>
                            </a:schemeClr>
                          </a:solidFill>
                          <a:effectLst/>
                          <a:latin typeface="Cambria Math" panose="02040503050406030204" pitchFamily="18" charset="0"/>
                        </a:rPr>
                        <m:t> ∧ </m:t>
                      </m:r>
                      <m:r>
                        <a:rPr lang="pt-BR" sz="1800" b="1" i="1" dirty="0" smtClean="0">
                          <a:solidFill>
                            <a:schemeClr val="accent1">
                              <a:lumMod val="50000"/>
                            </a:schemeClr>
                          </a:solidFill>
                          <a:effectLst/>
                          <a:latin typeface="Cambria Math" panose="02040503050406030204" pitchFamily="18" charset="0"/>
                        </a:rPr>
                        <m:t>𝒒</m:t>
                      </m:r>
                      <m:r>
                        <a:rPr lang="pt-BR" sz="1800" b="1" i="1" dirty="0" smtClean="0">
                          <a:solidFill>
                            <a:schemeClr val="accent1">
                              <a:lumMod val="50000"/>
                            </a:schemeClr>
                          </a:solidFill>
                          <a:effectLst/>
                          <a:latin typeface="Cambria Math" panose="02040503050406030204" pitchFamily="18" charset="0"/>
                        </a:rPr>
                        <m:t>, </m:t>
                      </m:r>
                      <m:r>
                        <a:rPr lang="pt-BR" sz="1800" b="1" i="1" dirty="0" smtClean="0">
                          <a:solidFill>
                            <a:schemeClr val="accent1">
                              <a:lumMod val="50000"/>
                            </a:schemeClr>
                          </a:solidFill>
                          <a:effectLst/>
                          <a:latin typeface="Cambria Math" panose="02040503050406030204" pitchFamily="18" charset="0"/>
                        </a:rPr>
                        <m:t>𝒓</m:t>
                      </m:r>
                      <m:r>
                        <a:rPr lang="pt-BR" sz="1800" b="1" i="1" dirty="0" smtClean="0">
                          <a:solidFill>
                            <a:schemeClr val="accent1">
                              <a:lumMod val="50000"/>
                            </a:schemeClr>
                          </a:solidFill>
                          <a:effectLst/>
                          <a:latin typeface="Cambria Math" panose="02040503050406030204" pitchFamily="18" charset="0"/>
                        </a:rPr>
                        <m:t> → </m:t>
                      </m:r>
                      <m:r>
                        <a:rPr lang="pt-BR" sz="1800" b="1" i="1" dirty="0" smtClean="0">
                          <a:solidFill>
                            <a:schemeClr val="accent1">
                              <a:lumMod val="50000"/>
                            </a:schemeClr>
                          </a:solidFill>
                          <a:effectLst/>
                          <a:latin typeface="Cambria Math" panose="02040503050406030204" pitchFamily="18" charset="0"/>
                        </a:rPr>
                        <m:t>𝒑</m:t>
                      </m:r>
                      <m:r>
                        <a:rPr lang="pt-BR" sz="1800" b="1" i="1" dirty="0" smtClean="0">
                          <a:solidFill>
                            <a:schemeClr val="accent1">
                              <a:lumMod val="50000"/>
                            </a:schemeClr>
                          </a:solidFill>
                          <a:effectLst/>
                          <a:latin typeface="Cambria Math" panose="02040503050406030204" pitchFamily="18" charset="0"/>
                        </a:rPr>
                        <m:t>, ¬</m:t>
                      </m:r>
                      <m:r>
                        <a:rPr lang="pt-BR" sz="1800" b="1" i="1" dirty="0" smtClean="0">
                          <a:solidFill>
                            <a:schemeClr val="accent1">
                              <a:lumMod val="50000"/>
                            </a:schemeClr>
                          </a:solidFill>
                          <a:effectLst/>
                          <a:latin typeface="Cambria Math" panose="02040503050406030204" pitchFamily="18" charset="0"/>
                        </a:rPr>
                        <m:t>𝒓</m:t>
                      </m:r>
                      <m:r>
                        <a:rPr lang="pt-BR" sz="1800" b="1" i="1" dirty="0" smtClean="0">
                          <a:solidFill>
                            <a:schemeClr val="accent1">
                              <a:lumMod val="50000"/>
                            </a:schemeClr>
                          </a:solidFill>
                          <a:effectLst/>
                          <a:latin typeface="Cambria Math" panose="02040503050406030204" pitchFamily="18" charset="0"/>
                        </a:rPr>
                        <m:t> → </m:t>
                      </m:r>
                      <m:r>
                        <a:rPr lang="pt-BR" sz="1800" b="1" i="1" dirty="0" smtClean="0">
                          <a:solidFill>
                            <a:schemeClr val="accent1">
                              <a:lumMod val="50000"/>
                            </a:schemeClr>
                          </a:solidFill>
                          <a:effectLst/>
                          <a:latin typeface="Cambria Math" panose="02040503050406030204" pitchFamily="18" charset="0"/>
                        </a:rPr>
                        <m:t>𝒔</m:t>
                      </m:r>
                      <m:r>
                        <a:rPr lang="pt-BR" sz="1800" b="1" i="1" dirty="0" smtClean="0">
                          <a:solidFill>
                            <a:schemeClr val="accent1">
                              <a:lumMod val="50000"/>
                            </a:schemeClr>
                          </a:solidFill>
                          <a:effectLst/>
                          <a:latin typeface="Cambria Math" panose="02040503050406030204" pitchFamily="18" charset="0"/>
                        </a:rPr>
                        <m:t>, </m:t>
                      </m:r>
                      <m:r>
                        <a:rPr lang="pt-BR" sz="1800" b="1" i="1" dirty="0" smtClean="0">
                          <a:solidFill>
                            <a:schemeClr val="accent1">
                              <a:lumMod val="50000"/>
                            </a:schemeClr>
                          </a:solidFill>
                          <a:effectLst/>
                          <a:latin typeface="Cambria Math" panose="02040503050406030204" pitchFamily="18" charset="0"/>
                        </a:rPr>
                        <m:t>𝒂𝒏𝒅</m:t>
                      </m:r>
                      <m:r>
                        <a:rPr lang="pt-BR" sz="1800" b="1" i="1" dirty="0" smtClean="0">
                          <a:solidFill>
                            <a:schemeClr val="accent1">
                              <a:lumMod val="50000"/>
                            </a:schemeClr>
                          </a:solidFill>
                          <a:effectLst/>
                          <a:latin typeface="Cambria Math" panose="02040503050406030204" pitchFamily="18" charset="0"/>
                        </a:rPr>
                        <m:t> </m:t>
                      </m:r>
                      <m:r>
                        <a:rPr lang="pt-BR" sz="1800" b="1" i="1" dirty="0" smtClean="0">
                          <a:solidFill>
                            <a:schemeClr val="accent1">
                              <a:lumMod val="50000"/>
                            </a:schemeClr>
                          </a:solidFill>
                          <a:effectLst/>
                          <a:latin typeface="Cambria Math" panose="02040503050406030204" pitchFamily="18" charset="0"/>
                        </a:rPr>
                        <m:t>𝒔</m:t>
                      </m:r>
                      <m:r>
                        <a:rPr lang="pt-BR" sz="1800" b="1" i="1" dirty="0" smtClean="0">
                          <a:solidFill>
                            <a:schemeClr val="accent1">
                              <a:lumMod val="50000"/>
                            </a:schemeClr>
                          </a:solidFill>
                          <a:effectLst/>
                          <a:latin typeface="Cambria Math" panose="02040503050406030204" pitchFamily="18" charset="0"/>
                        </a:rPr>
                        <m:t> → </m:t>
                      </m:r>
                      <m:r>
                        <a:rPr lang="pt-BR" sz="1800" b="1" i="1" dirty="0" smtClean="0">
                          <a:solidFill>
                            <a:schemeClr val="accent1">
                              <a:lumMod val="50000"/>
                            </a:schemeClr>
                          </a:solidFill>
                          <a:effectLst/>
                          <a:latin typeface="Cambria Math" panose="02040503050406030204" pitchFamily="18" charset="0"/>
                        </a:rPr>
                        <m:t>𝒕</m:t>
                      </m:r>
                      <m:r>
                        <a:rPr lang="pt-BR" b="1" i="1" dirty="0">
                          <a:solidFill>
                            <a:schemeClr val="accent1">
                              <a:lumMod val="50000"/>
                            </a:schemeClr>
                          </a:solidFill>
                          <a:latin typeface="Cambria Math" panose="02040503050406030204" pitchFamily="18" charset="0"/>
                        </a:rPr>
                        <m:t> </m:t>
                      </m:r>
                    </m:oMath>
                  </m:oMathPara>
                </a14:m>
                <a:br>
                  <a:rPr lang="pt-BR" b="1" dirty="0">
                    <a:solidFill>
                      <a:schemeClr val="accent1">
                        <a:lumMod val="50000"/>
                      </a:schemeClr>
                    </a:solidFill>
                  </a:rPr>
                </a:br>
                <a:endParaRPr lang="en-US" b="1" dirty="0">
                  <a:solidFill>
                    <a:schemeClr val="accent1">
                      <a:lumMod val="50000"/>
                    </a:schemeClr>
                  </a:solidFill>
                </a:endParaRPr>
              </a:p>
            </p:txBody>
          </p:sp>
        </mc:Choice>
        <mc:Fallback>
          <p:sp>
            <p:nvSpPr>
              <p:cNvPr id="7" name="TextBox 6">
                <a:extLst>
                  <a:ext uri="{FF2B5EF4-FFF2-40B4-BE49-F238E27FC236}">
                    <a16:creationId xmlns:a16="http://schemas.microsoft.com/office/drawing/2014/main" id="{C6A61659-1B7A-47E5-994C-BD48143179B6}"/>
                  </a:ext>
                </a:extLst>
              </p:cNvPr>
              <p:cNvSpPr txBox="1">
                <a:spLocks noRot="1" noChangeAspect="1" noMove="1" noResize="1" noEditPoints="1" noAdjustHandles="1" noChangeArrowheads="1" noChangeShapeType="1" noTextEdit="1"/>
              </p:cNvSpPr>
              <p:nvPr/>
            </p:nvSpPr>
            <p:spPr>
              <a:xfrm>
                <a:off x="3237549" y="5573580"/>
                <a:ext cx="4117408" cy="369397"/>
              </a:xfrm>
              <a:prstGeom prst="rect">
                <a:avLst/>
              </a:prstGeom>
              <a:blipFill>
                <a:blip r:embed="rId2"/>
                <a:stretch>
                  <a:fillRect b="-819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3ABD8114-A0C3-4215-9818-DF57BB03A887}"/>
              </a:ext>
            </a:extLst>
          </p:cNvPr>
          <p:cNvPicPr>
            <a:picLocks noChangeAspect="1"/>
          </p:cNvPicPr>
          <p:nvPr/>
        </p:nvPicPr>
        <p:blipFill>
          <a:blip r:embed="rId3"/>
          <a:stretch>
            <a:fillRect/>
          </a:stretch>
        </p:blipFill>
        <p:spPr>
          <a:xfrm>
            <a:off x="7162152" y="3910914"/>
            <a:ext cx="4641460" cy="2410372"/>
          </a:xfrm>
          <a:prstGeom prst="rect">
            <a:avLst/>
          </a:prstGeom>
        </p:spPr>
      </p:pic>
    </p:spTree>
    <p:extLst>
      <p:ext uri="{BB962C8B-B14F-4D97-AF65-F5344CB8AC3E}">
        <p14:creationId xmlns:p14="http://schemas.microsoft.com/office/powerpoint/2010/main" val="106019903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907</TotalTime>
  <Words>1397</Words>
  <Application>Microsoft Office PowerPoint</Application>
  <PresentationFormat>Widescreen</PresentationFormat>
  <Paragraphs>213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Gill Sans MT</vt:lpstr>
      <vt:lpstr>Wingdings 2</vt:lpstr>
      <vt:lpstr>Wingdings 3</vt:lpstr>
      <vt:lpstr>Dividend</vt:lpstr>
      <vt:lpstr>Discrete structures</vt:lpstr>
      <vt:lpstr>Rules of inference</vt:lpstr>
      <vt:lpstr> Background</vt:lpstr>
      <vt:lpstr>Background</vt:lpstr>
      <vt:lpstr>What Is argument</vt:lpstr>
      <vt:lpstr>Valid arguments in propositional logic</vt:lpstr>
      <vt:lpstr>Valid argument - example</vt:lpstr>
      <vt:lpstr>Inference rules in propositional logic</vt:lpstr>
      <vt:lpstr>Using Rule of inference to build arguments</vt:lpstr>
      <vt:lpstr>Resolution</vt:lpstr>
      <vt:lpstr>Fallacies</vt:lpstr>
      <vt:lpstr>Tautology example</vt:lpstr>
      <vt:lpstr>Fallacy</vt:lpstr>
      <vt:lpstr>Rule of inference in quantified statements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structures</dc:title>
  <dc:creator>sajid iqbal</dc:creator>
  <cp:lastModifiedBy>sajid iqbal</cp:lastModifiedBy>
  <cp:revision>122</cp:revision>
  <dcterms:created xsi:type="dcterms:W3CDTF">2020-10-28T14:25:22Z</dcterms:created>
  <dcterms:modified xsi:type="dcterms:W3CDTF">2021-01-20T14:03:20Z</dcterms:modified>
</cp:coreProperties>
</file>