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4"/>
  </p:notesMasterIdLst>
  <p:sldIdLst>
    <p:sldId id="256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478B8F-2061-486F-9A22-B4EB1AA57468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258FB5D2-A346-4E5C-A591-EF6EA0A487FA}">
      <dgm:prSet phldrT="[Text]"/>
      <dgm:spPr/>
      <dgm:t>
        <a:bodyPr/>
        <a:lstStyle/>
        <a:p>
          <a:r>
            <a:rPr lang="en-US" dirty="0"/>
            <a:t>Director Proofs</a:t>
          </a:r>
        </a:p>
      </dgm:t>
    </dgm:pt>
    <dgm:pt modelId="{CD3E4C9E-9D6F-41AB-A4F8-1FC40D44F806}" type="parTrans" cxnId="{71A3F56E-CCFE-4230-B945-77DF8C966028}">
      <dgm:prSet/>
      <dgm:spPr/>
      <dgm:t>
        <a:bodyPr/>
        <a:lstStyle/>
        <a:p>
          <a:endParaRPr lang="en-US"/>
        </a:p>
      </dgm:t>
    </dgm:pt>
    <dgm:pt modelId="{3C990212-1E15-41B7-9F0E-7B3EB725CC30}" type="sibTrans" cxnId="{71A3F56E-CCFE-4230-B945-77DF8C966028}">
      <dgm:prSet/>
      <dgm:spPr/>
      <dgm:t>
        <a:bodyPr/>
        <a:lstStyle/>
        <a:p>
          <a:endParaRPr lang="en-US"/>
        </a:p>
      </dgm:t>
    </dgm:pt>
    <dgm:pt modelId="{3E39C67B-8680-40EE-9966-EB3DC9935C9A}">
      <dgm:prSet phldrT="[Text]"/>
      <dgm:spPr/>
      <dgm:t>
        <a:bodyPr/>
        <a:lstStyle/>
        <a:p>
          <a:r>
            <a:rPr lang="en-US" dirty="0"/>
            <a:t>Proof by Contraposition</a:t>
          </a:r>
        </a:p>
      </dgm:t>
    </dgm:pt>
    <dgm:pt modelId="{23F6B6E3-09AC-4CFA-AF5F-5D6F4C44279F}" type="parTrans" cxnId="{F99DC597-F26F-4AA8-B55D-54A63C2045BA}">
      <dgm:prSet/>
      <dgm:spPr/>
      <dgm:t>
        <a:bodyPr/>
        <a:lstStyle/>
        <a:p>
          <a:endParaRPr lang="en-US"/>
        </a:p>
      </dgm:t>
    </dgm:pt>
    <dgm:pt modelId="{D673DB20-28F1-4E25-860C-AFFF10DD4216}" type="sibTrans" cxnId="{F99DC597-F26F-4AA8-B55D-54A63C2045BA}">
      <dgm:prSet/>
      <dgm:spPr/>
      <dgm:t>
        <a:bodyPr/>
        <a:lstStyle/>
        <a:p>
          <a:endParaRPr lang="en-US"/>
        </a:p>
      </dgm:t>
    </dgm:pt>
    <dgm:pt modelId="{69962305-A9A1-4DDA-B699-1BED0B504D3B}">
      <dgm:prSet phldrT="[Text]"/>
      <dgm:spPr/>
      <dgm:t>
        <a:bodyPr/>
        <a:lstStyle/>
        <a:p>
          <a:r>
            <a:rPr lang="en-US" dirty="0"/>
            <a:t>Proof by Contradiction</a:t>
          </a:r>
        </a:p>
      </dgm:t>
    </dgm:pt>
    <dgm:pt modelId="{815DA67C-1329-42CC-88D2-0D3150C523A8}" type="parTrans" cxnId="{F88D6C7F-8FC8-4C12-B531-0C8B15AF0726}">
      <dgm:prSet/>
      <dgm:spPr/>
      <dgm:t>
        <a:bodyPr/>
        <a:lstStyle/>
        <a:p>
          <a:endParaRPr lang="en-US"/>
        </a:p>
      </dgm:t>
    </dgm:pt>
    <dgm:pt modelId="{A439C0F6-BF78-4F0C-8ACD-52D930C11D89}" type="sibTrans" cxnId="{F88D6C7F-8FC8-4C12-B531-0C8B15AF0726}">
      <dgm:prSet/>
      <dgm:spPr/>
      <dgm:t>
        <a:bodyPr/>
        <a:lstStyle/>
        <a:p>
          <a:endParaRPr lang="en-US"/>
        </a:p>
      </dgm:t>
    </dgm:pt>
    <dgm:pt modelId="{61CDE5F6-8F64-4250-8BC6-A6AEE8333861}" type="pres">
      <dgm:prSet presAssocID="{34478B8F-2061-486F-9A22-B4EB1AA57468}" presName="linearFlow" presStyleCnt="0">
        <dgm:presLayoutVars>
          <dgm:dir/>
          <dgm:resizeHandles val="exact"/>
        </dgm:presLayoutVars>
      </dgm:prSet>
      <dgm:spPr/>
    </dgm:pt>
    <dgm:pt modelId="{80CA00D0-3300-46C7-9A58-C97E73F9DF59}" type="pres">
      <dgm:prSet presAssocID="{258FB5D2-A346-4E5C-A591-EF6EA0A487FA}" presName="composite" presStyleCnt="0"/>
      <dgm:spPr/>
    </dgm:pt>
    <dgm:pt modelId="{65CE18E7-53F8-41B5-96A9-4CBC341B5357}" type="pres">
      <dgm:prSet presAssocID="{258FB5D2-A346-4E5C-A591-EF6EA0A487FA}" presName="imgShp" presStyleLbl="fgImgPlace1" presStyleIdx="0" presStyleCnt="3" custAng="162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FEE9FE53-AAAD-4AF7-8227-FE99FCA2BF86}" type="pres">
      <dgm:prSet presAssocID="{258FB5D2-A346-4E5C-A591-EF6EA0A487FA}" presName="txShp" presStyleLbl="node1" presStyleIdx="0" presStyleCnt="3">
        <dgm:presLayoutVars>
          <dgm:bulletEnabled val="1"/>
        </dgm:presLayoutVars>
      </dgm:prSet>
      <dgm:spPr/>
    </dgm:pt>
    <dgm:pt modelId="{BB56AC3F-4F3B-4CAB-A5E9-A4BF813235E0}" type="pres">
      <dgm:prSet presAssocID="{3C990212-1E15-41B7-9F0E-7B3EB725CC30}" presName="spacing" presStyleCnt="0"/>
      <dgm:spPr/>
    </dgm:pt>
    <dgm:pt modelId="{C96B0599-B744-4679-8304-A66CF77D57C3}" type="pres">
      <dgm:prSet presAssocID="{3E39C67B-8680-40EE-9966-EB3DC9935C9A}" presName="composite" presStyleCnt="0"/>
      <dgm:spPr/>
    </dgm:pt>
    <dgm:pt modelId="{F624CCCD-F0A8-4A21-ABC5-805158F0270E}" type="pres">
      <dgm:prSet presAssocID="{3E39C67B-8680-40EE-9966-EB3DC9935C9A}" presName="imgShp" presStyleLbl="fgImgPlace1" presStyleIdx="1" presStyleCnt="3" custAng="162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3280332F-C3DB-4B7E-BB06-8CB5D20BA923}" type="pres">
      <dgm:prSet presAssocID="{3E39C67B-8680-40EE-9966-EB3DC9935C9A}" presName="txShp" presStyleLbl="node1" presStyleIdx="1" presStyleCnt="3">
        <dgm:presLayoutVars>
          <dgm:bulletEnabled val="1"/>
        </dgm:presLayoutVars>
      </dgm:prSet>
      <dgm:spPr/>
    </dgm:pt>
    <dgm:pt modelId="{DEA93ADB-0352-43D7-9D82-B2D4BE9135C8}" type="pres">
      <dgm:prSet presAssocID="{D673DB20-28F1-4E25-860C-AFFF10DD4216}" presName="spacing" presStyleCnt="0"/>
      <dgm:spPr/>
    </dgm:pt>
    <dgm:pt modelId="{5A8C8F43-84AF-4E1C-85FB-0CBD88F4B878}" type="pres">
      <dgm:prSet presAssocID="{69962305-A9A1-4DDA-B699-1BED0B504D3B}" presName="composite" presStyleCnt="0"/>
      <dgm:spPr/>
    </dgm:pt>
    <dgm:pt modelId="{4E545C54-A10D-4BD6-8317-70039181C619}" type="pres">
      <dgm:prSet presAssocID="{69962305-A9A1-4DDA-B699-1BED0B504D3B}" presName="imgShp" presStyleLbl="fgImgPlace1" presStyleIdx="2" presStyleCnt="3" custAng="162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9ECA2CB7-B05D-47AB-A668-89F27CBA1B1B}" type="pres">
      <dgm:prSet presAssocID="{69962305-A9A1-4DDA-B699-1BED0B504D3B}" presName="txShp" presStyleLbl="node1" presStyleIdx="2" presStyleCnt="3">
        <dgm:presLayoutVars>
          <dgm:bulletEnabled val="1"/>
        </dgm:presLayoutVars>
      </dgm:prSet>
      <dgm:spPr/>
    </dgm:pt>
  </dgm:ptLst>
  <dgm:cxnLst>
    <dgm:cxn modelId="{02DCB000-4583-4A9E-9BCB-880444297449}" type="presOf" srcId="{69962305-A9A1-4DDA-B699-1BED0B504D3B}" destId="{9ECA2CB7-B05D-47AB-A668-89F27CBA1B1B}" srcOrd="0" destOrd="0" presId="urn:microsoft.com/office/officeart/2005/8/layout/vList3"/>
    <dgm:cxn modelId="{739BF64D-8B31-4196-9B85-A9D1F18A23DF}" type="presOf" srcId="{34478B8F-2061-486F-9A22-B4EB1AA57468}" destId="{61CDE5F6-8F64-4250-8BC6-A6AEE8333861}" srcOrd="0" destOrd="0" presId="urn:microsoft.com/office/officeart/2005/8/layout/vList3"/>
    <dgm:cxn modelId="{71A3F56E-CCFE-4230-B945-77DF8C966028}" srcId="{34478B8F-2061-486F-9A22-B4EB1AA57468}" destId="{258FB5D2-A346-4E5C-A591-EF6EA0A487FA}" srcOrd="0" destOrd="0" parTransId="{CD3E4C9E-9D6F-41AB-A4F8-1FC40D44F806}" sibTransId="{3C990212-1E15-41B7-9F0E-7B3EB725CC30}"/>
    <dgm:cxn modelId="{91228A70-4F5C-4533-897A-BF2C9ACB66D6}" type="presOf" srcId="{3E39C67B-8680-40EE-9966-EB3DC9935C9A}" destId="{3280332F-C3DB-4B7E-BB06-8CB5D20BA923}" srcOrd="0" destOrd="0" presId="urn:microsoft.com/office/officeart/2005/8/layout/vList3"/>
    <dgm:cxn modelId="{F88D6C7F-8FC8-4C12-B531-0C8B15AF0726}" srcId="{34478B8F-2061-486F-9A22-B4EB1AA57468}" destId="{69962305-A9A1-4DDA-B699-1BED0B504D3B}" srcOrd="2" destOrd="0" parTransId="{815DA67C-1329-42CC-88D2-0D3150C523A8}" sibTransId="{A439C0F6-BF78-4F0C-8ACD-52D930C11D89}"/>
    <dgm:cxn modelId="{F99DC597-F26F-4AA8-B55D-54A63C2045BA}" srcId="{34478B8F-2061-486F-9A22-B4EB1AA57468}" destId="{3E39C67B-8680-40EE-9966-EB3DC9935C9A}" srcOrd="1" destOrd="0" parTransId="{23F6B6E3-09AC-4CFA-AF5F-5D6F4C44279F}" sibTransId="{D673DB20-28F1-4E25-860C-AFFF10DD4216}"/>
    <dgm:cxn modelId="{22D129F0-4A5F-4ECB-8C38-8BC661B163F3}" type="presOf" srcId="{258FB5D2-A346-4E5C-A591-EF6EA0A487FA}" destId="{FEE9FE53-AAAD-4AF7-8227-FE99FCA2BF86}" srcOrd="0" destOrd="0" presId="urn:microsoft.com/office/officeart/2005/8/layout/vList3"/>
    <dgm:cxn modelId="{2DDE8EE9-EAD5-4779-9E83-B312494A98FA}" type="presParOf" srcId="{61CDE5F6-8F64-4250-8BC6-A6AEE8333861}" destId="{80CA00D0-3300-46C7-9A58-C97E73F9DF59}" srcOrd="0" destOrd="0" presId="urn:microsoft.com/office/officeart/2005/8/layout/vList3"/>
    <dgm:cxn modelId="{6D73E0A5-D5EC-4451-9E81-1944C300D5D2}" type="presParOf" srcId="{80CA00D0-3300-46C7-9A58-C97E73F9DF59}" destId="{65CE18E7-53F8-41B5-96A9-4CBC341B5357}" srcOrd="0" destOrd="0" presId="urn:microsoft.com/office/officeart/2005/8/layout/vList3"/>
    <dgm:cxn modelId="{EA1CA807-B53F-4E5B-A2D1-2825F28BC727}" type="presParOf" srcId="{80CA00D0-3300-46C7-9A58-C97E73F9DF59}" destId="{FEE9FE53-AAAD-4AF7-8227-FE99FCA2BF86}" srcOrd="1" destOrd="0" presId="urn:microsoft.com/office/officeart/2005/8/layout/vList3"/>
    <dgm:cxn modelId="{B17BAF9A-AF7B-4338-A3C1-0583126EED95}" type="presParOf" srcId="{61CDE5F6-8F64-4250-8BC6-A6AEE8333861}" destId="{BB56AC3F-4F3B-4CAB-A5E9-A4BF813235E0}" srcOrd="1" destOrd="0" presId="urn:microsoft.com/office/officeart/2005/8/layout/vList3"/>
    <dgm:cxn modelId="{3ABBA784-41AA-4B3A-B6EC-847B8B0ABA51}" type="presParOf" srcId="{61CDE5F6-8F64-4250-8BC6-A6AEE8333861}" destId="{C96B0599-B744-4679-8304-A66CF77D57C3}" srcOrd="2" destOrd="0" presId="urn:microsoft.com/office/officeart/2005/8/layout/vList3"/>
    <dgm:cxn modelId="{19062069-3151-456E-ABE5-8FFF09D9B46C}" type="presParOf" srcId="{C96B0599-B744-4679-8304-A66CF77D57C3}" destId="{F624CCCD-F0A8-4A21-ABC5-805158F0270E}" srcOrd="0" destOrd="0" presId="urn:microsoft.com/office/officeart/2005/8/layout/vList3"/>
    <dgm:cxn modelId="{BD6FA37F-3E3A-4239-9F50-2244C3F7550C}" type="presParOf" srcId="{C96B0599-B744-4679-8304-A66CF77D57C3}" destId="{3280332F-C3DB-4B7E-BB06-8CB5D20BA923}" srcOrd="1" destOrd="0" presId="urn:microsoft.com/office/officeart/2005/8/layout/vList3"/>
    <dgm:cxn modelId="{C63D232C-9E9C-40D1-8517-EFB62B2937C8}" type="presParOf" srcId="{61CDE5F6-8F64-4250-8BC6-A6AEE8333861}" destId="{DEA93ADB-0352-43D7-9D82-B2D4BE9135C8}" srcOrd="3" destOrd="0" presId="urn:microsoft.com/office/officeart/2005/8/layout/vList3"/>
    <dgm:cxn modelId="{0A30F72B-6E02-43C5-BA6A-3720F3097EC7}" type="presParOf" srcId="{61CDE5F6-8F64-4250-8BC6-A6AEE8333861}" destId="{5A8C8F43-84AF-4E1C-85FB-0CBD88F4B878}" srcOrd="4" destOrd="0" presId="urn:microsoft.com/office/officeart/2005/8/layout/vList3"/>
    <dgm:cxn modelId="{365EE6C1-74B7-4437-BBE0-4825F0F756D5}" type="presParOf" srcId="{5A8C8F43-84AF-4E1C-85FB-0CBD88F4B878}" destId="{4E545C54-A10D-4BD6-8317-70039181C619}" srcOrd="0" destOrd="0" presId="urn:microsoft.com/office/officeart/2005/8/layout/vList3"/>
    <dgm:cxn modelId="{933C07D7-8E1F-4C58-A670-B0575F109DEA}" type="presParOf" srcId="{5A8C8F43-84AF-4E1C-85FB-0CBD88F4B878}" destId="{9ECA2CB7-B05D-47AB-A668-89F27CBA1B1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E9FE53-AAAD-4AF7-8227-FE99FCA2BF86}">
      <dsp:nvSpPr>
        <dsp:cNvPr id="0" name=""/>
        <dsp:cNvSpPr/>
      </dsp:nvSpPr>
      <dsp:spPr>
        <a:xfrm rot="10800000">
          <a:off x="2110183" y="449"/>
          <a:ext cx="7334916" cy="105066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3316" tIns="186690" rIns="348488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Director Proofs</a:t>
          </a:r>
        </a:p>
      </dsp:txBody>
      <dsp:txXfrm rot="10800000">
        <a:off x="2372850" y="449"/>
        <a:ext cx="7072249" cy="1050668"/>
      </dsp:txXfrm>
    </dsp:sp>
    <dsp:sp modelId="{65CE18E7-53F8-41B5-96A9-4CBC341B5357}">
      <dsp:nvSpPr>
        <dsp:cNvPr id="0" name=""/>
        <dsp:cNvSpPr/>
      </dsp:nvSpPr>
      <dsp:spPr>
        <a:xfrm rot="16200000">
          <a:off x="1584849" y="449"/>
          <a:ext cx="1050668" cy="105066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80332F-C3DB-4B7E-BB06-8CB5D20BA923}">
      <dsp:nvSpPr>
        <dsp:cNvPr id="0" name=""/>
        <dsp:cNvSpPr/>
      </dsp:nvSpPr>
      <dsp:spPr>
        <a:xfrm rot="10800000">
          <a:off x="2110183" y="1313784"/>
          <a:ext cx="7334916" cy="105066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3316" tIns="186690" rIns="348488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Proof by Contraposition</a:t>
          </a:r>
        </a:p>
      </dsp:txBody>
      <dsp:txXfrm rot="10800000">
        <a:off x="2372850" y="1313784"/>
        <a:ext cx="7072249" cy="1050668"/>
      </dsp:txXfrm>
    </dsp:sp>
    <dsp:sp modelId="{F624CCCD-F0A8-4A21-ABC5-805158F0270E}">
      <dsp:nvSpPr>
        <dsp:cNvPr id="0" name=""/>
        <dsp:cNvSpPr/>
      </dsp:nvSpPr>
      <dsp:spPr>
        <a:xfrm rot="16200000">
          <a:off x="1584849" y="1313784"/>
          <a:ext cx="1050668" cy="105066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CA2CB7-B05D-47AB-A668-89F27CBA1B1B}">
      <dsp:nvSpPr>
        <dsp:cNvPr id="0" name=""/>
        <dsp:cNvSpPr/>
      </dsp:nvSpPr>
      <dsp:spPr>
        <a:xfrm rot="10800000">
          <a:off x="2110183" y="2627120"/>
          <a:ext cx="7334916" cy="105066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3316" tIns="186690" rIns="348488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Proof by Contradiction</a:t>
          </a:r>
        </a:p>
      </dsp:txBody>
      <dsp:txXfrm rot="10800000">
        <a:off x="2372850" y="2627120"/>
        <a:ext cx="7072249" cy="1050668"/>
      </dsp:txXfrm>
    </dsp:sp>
    <dsp:sp modelId="{4E545C54-A10D-4BD6-8317-70039181C619}">
      <dsp:nvSpPr>
        <dsp:cNvPr id="0" name=""/>
        <dsp:cNvSpPr/>
      </dsp:nvSpPr>
      <dsp:spPr>
        <a:xfrm rot="16200000">
          <a:off x="1584849" y="2627120"/>
          <a:ext cx="1050668" cy="105066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17E6E-A770-4C0E-96EF-3504D8D71200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E963BD-885D-4C2A-8786-916CD7129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12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122B796-53D5-4F9B-BEDF-D0A03EC4B50F}" type="datetime1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2A31C9B-8BEF-4557-B87D-694AE693A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16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3428B-0188-454D-91B1-56B462571AF2}" type="datetime1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59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D7350FA-1B61-402A-A9E4-6F27B65516DE}" type="datetime1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2A31C9B-8BEF-4557-B87D-694AE693A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46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6492874"/>
            <a:ext cx="2844799" cy="365125"/>
          </a:xfrm>
        </p:spPr>
        <p:txBody>
          <a:bodyPr/>
          <a:lstStyle/>
          <a:p>
            <a:fld id="{52AC0544-E590-4D25-A4F9-05FD7339CA74}" type="datetime1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92875"/>
            <a:ext cx="6917210" cy="365125"/>
          </a:xfrm>
        </p:spPr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7116" y="986771"/>
            <a:ext cx="1052508" cy="365125"/>
          </a:xfrm>
        </p:spPr>
        <p:txBody>
          <a:bodyPr/>
          <a:lstStyle>
            <a:lvl1pPr>
              <a:defRPr sz="3200"/>
            </a:lvl1pPr>
          </a:lstStyle>
          <a:p>
            <a:fld id="{02A31C9B-8BEF-4557-B87D-694AE693A189}" type="slidenum">
              <a:rPr lang="en-US" smtClean="0"/>
              <a:pPr/>
              <a:t>‹#›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16484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0DEA1EA-0041-41A9-885C-4F6118DA00F6}" type="datetime1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2A31C9B-8BEF-4557-B87D-694AE693A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28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812C-8DAA-4793-A8C8-53DBB976AD72}" type="datetime1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14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9E58-9392-4BF7-B265-1E19786788EE}" type="datetime1">
              <a:rPr lang="en-US" smtClean="0"/>
              <a:t>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69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981F5-049C-4925-8B15-44F50FBA2E8D}" type="datetime1">
              <a:rPr lang="en-US" smtClean="0"/>
              <a:t>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69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949A-56D6-4D45-9947-FECF16E09312}" type="datetime1">
              <a:rPr lang="en-US" smtClean="0"/>
              <a:t>1/29/2021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2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019FBF8-C06C-467F-B58C-8D7CE398E11C}" type="datetime1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COMputer EDucation EXplaineD 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2A31C9B-8BEF-4557-B87D-694AE693A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57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1798-DB4D-492C-B74D-72289BC41BEA}" type="datetime1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25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70181B3-49DE-48E8-96B3-B708251CA70D}" type="datetime1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/>
              <a:t>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2A31C9B-8BEF-4557-B87D-694AE693A1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008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jpeg"/><Relationship Id="rId2" Type="http://schemas.openxmlformats.org/officeDocument/2006/relationships/hyperlink" Target="mailto:sajidiqbal.pk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31AC6-25A7-4A10-B2AB-3507E27187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Discrete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A301AE-FEFE-466C-99F9-995AF3F8F0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Dr. sajid iqbal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58A79F-49D3-45D2-B8FE-F076E6FC6E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522" t="24142" r="34565" b="12832"/>
          <a:stretch/>
        </p:blipFill>
        <p:spPr>
          <a:xfrm>
            <a:off x="7195932" y="643030"/>
            <a:ext cx="4863548" cy="59605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3716E5-CC2A-4A7F-8867-1B83284BB3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60" y="2872845"/>
            <a:ext cx="2724150" cy="3152775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6E930354-1036-42C2-93F1-E773F5B139D5}"/>
              </a:ext>
            </a:extLst>
          </p:cNvPr>
          <p:cNvSpPr/>
          <p:nvPr/>
        </p:nvSpPr>
        <p:spPr>
          <a:xfrm>
            <a:off x="4996068" y="4631335"/>
            <a:ext cx="2199863" cy="1646583"/>
          </a:xfrm>
          <a:prstGeom prst="rightArrow">
            <a:avLst>
              <a:gd name="adj1" fmla="val 50000"/>
              <a:gd name="adj2" fmla="val 1941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Course Reference Book</a:t>
            </a:r>
          </a:p>
        </p:txBody>
      </p:sp>
    </p:spTree>
    <p:extLst>
      <p:ext uri="{BB962C8B-B14F-4D97-AF65-F5344CB8AC3E}">
        <p14:creationId xmlns:p14="http://schemas.microsoft.com/office/powerpoint/2010/main" val="4096809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CA1621F-CFF3-4908-BC88-6702F3FBBF9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Example – proof by contraposition (</a:t>
                </a:r>
                <a14:m>
                  <m:oMath xmlns:m="http://schemas.openxmlformats.org/officeDocument/2006/math">
                    <m:r>
                      <a:rPr lang="en-US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→¬</m:t>
                    </m:r>
                    <m:r>
                      <a:rPr lang="en-US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CA1621F-CFF3-4908-BC88-6702F3FBBF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105" b="-16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360FA9-5E88-4DAB-BF7D-141D1EE914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3" y="1881810"/>
                <a:ext cx="8238130" cy="4757530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/>
                  <a:t>Prove that if n is an integer 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is odd, then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000" dirty="0"/>
                  <a:t> is odd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18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is odd,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1800" dirty="0"/>
                  <a:t> is odd</a:t>
                </a:r>
              </a:p>
              <a:p>
                <a:r>
                  <a:rPr lang="en-US" sz="2000" dirty="0"/>
                  <a:t>Let there is </a:t>
                </a: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¬q</a:t>
                </a:r>
                <a:r>
                  <a:rPr lang="en-US" sz="2000" dirty="0"/>
                  <a:t> i.e. </a:t>
                </a:r>
                <a14:m>
                  <m:oMath xmlns:m="http://schemas.openxmlformats.org/officeDocument/2006/math">
                    <m:r>
                      <a:rPr lang="en-US" sz="2000" dirty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000" dirty="0"/>
                  <a:t> is not odd,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𝐧</m:t>
                    </m:r>
                  </m:oMath>
                </a14:m>
                <a:r>
                  <a:rPr lang="en-US" sz="2000" dirty="0"/>
                  <a:t> is even</a:t>
                </a:r>
              </a:p>
              <a:p>
                <a:pPr lvl="1"/>
                <a:r>
                  <a:rPr lang="en-US" sz="1800" dirty="0"/>
                  <a:t>By the definition of an even integer,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for some integer k. </a:t>
                </a:r>
              </a:p>
              <a:p>
                <a:pPr lvl="1"/>
                <a:r>
                  <a:rPr lang="en-US" sz="1800" dirty="0"/>
                  <a:t>Substituting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sz="1800" dirty="0"/>
                  <a:t> for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1800" dirty="0"/>
                  <a:t>, we find that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 + 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). </m:t>
                    </m:r>
                  </m:oMath>
                </a14:m>
                <a:endParaRPr lang="en-US" sz="18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lvl="1"/>
                <a:r>
                  <a:rPr lang="en-US" sz="1800" dirty="0"/>
                  <a:t>This tells us that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is even (because it is a multiple of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1800" dirty="0"/>
                  <a:t>), and therefore not odd. </a:t>
                </a:r>
              </a:p>
              <a:p>
                <a:pPr lvl="1"/>
                <a:r>
                  <a:rPr lang="en-US" sz="1800" dirty="0"/>
                  <a:t>This is the negation of the premise of the theorem</a:t>
                </a:r>
              </a:p>
              <a:p>
                <a:pPr lvl="1"/>
                <a:r>
                  <a:rPr lang="en-US" sz="1800" dirty="0"/>
                  <a:t>Because the negation of the conclusion of the conditional statement implies that the hypothesis</a:t>
                </a:r>
                <a:br>
                  <a:rPr lang="en-US" sz="1800" dirty="0"/>
                </a:br>
                <a:r>
                  <a:rPr lang="en-US" sz="1800" dirty="0"/>
                  <a:t>is false, the original conditional statement is true.</a:t>
                </a:r>
              </a:p>
              <a:p>
                <a:pPr lvl="1"/>
                <a:r>
                  <a:rPr lang="en-US" sz="1800" dirty="0"/>
                  <a:t>we have proved the theorem “If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is odd, then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1800" dirty="0"/>
                  <a:t> is odd.”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360FA9-5E88-4DAB-BF7D-141D1EE914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3" y="1881810"/>
                <a:ext cx="8238130" cy="4757530"/>
              </a:xfrm>
              <a:blipFill>
                <a:blip r:embed="rId3"/>
                <a:stretch>
                  <a:fillRect l="-370" t="-897" r="-1257" b="-2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D1427D-C23F-43A3-A962-71DF90375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17E87B-CDC6-4A34-9D91-B1B73BCF9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pPr/>
              <a:t>10</a:t>
            </a:fld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0744503-F404-491C-A7E1-8F3B0FC21267}"/>
                  </a:ext>
                </a:extLst>
              </p:cNvPr>
              <p:cNvSpPr txBox="1"/>
              <p:nvPr/>
            </p:nvSpPr>
            <p:spPr>
              <a:xfrm>
                <a:off x="8819322" y="2498035"/>
                <a:ext cx="2286000" cy="27699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b="1" i="0" dirty="0">
                    <a:solidFill>
                      <a:schemeClr val="accent1">
                        <a:lumMod val="75000"/>
                      </a:schemeClr>
                    </a:solidFill>
                    <a:latin typeface="+mj-lt"/>
                    <a:ea typeface="Cambria Math" panose="02040503050406030204" pitchFamily="18" charset="0"/>
                  </a:rPr>
                  <a:t>¬q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𝑒𝑣𝑒𝑛</m:t>
                    </m:r>
                  </m:oMath>
                </a14:m>
                <a:endParaRPr lang="en-US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+2=3(2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)+2</m:t>
                      </m:r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+2=2(3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)+2</m:t>
                      </m:r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+2=2(3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+2=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𝑒𝑣𝑒𝑛</m:t>
                      </m:r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+2=</m:t>
                      </m:r>
                      <m:r>
                        <a:rPr lang="en-US" sz="18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¬</m:t>
                      </m:r>
                      <m:r>
                        <a:rPr lang="en-US" sz="18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0744503-F404-491C-A7E1-8F3B0FC212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9322" y="2498035"/>
                <a:ext cx="2286000" cy="2769989"/>
              </a:xfrm>
              <a:prstGeom prst="rect">
                <a:avLst/>
              </a:prstGeom>
              <a:blipFill>
                <a:blip r:embed="rId4"/>
                <a:stretch>
                  <a:fillRect t="-2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8357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7977D05-C522-48D8-B798-27AE2CD0088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Example – Contraposition (</a:t>
                </a:r>
                <a14:m>
                  <m:oMath xmlns:m="http://schemas.openxmlformats.org/officeDocument/2006/math">
                    <m:r>
                      <a:rPr lang="en-US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→¬</m:t>
                    </m:r>
                    <m:r>
                      <a:rPr lang="en-US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7977D05-C522-48D8-B798-27AE2CD00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105" b="-16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718F56-477C-4A34-B796-C201D70D5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1994275"/>
                <a:ext cx="11029615" cy="4498600"/>
              </a:xfrm>
            </p:spPr>
            <p:txBody>
              <a:bodyPr>
                <a:noAutofit/>
              </a:bodyPr>
              <a:lstStyle/>
              <a:p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Theorem</a:t>
                </a:r>
                <a:r>
                  <a:rPr lang="en-US" sz="2000" dirty="0"/>
                  <a:t>: Prove that if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𝒂𝒃</m:t>
                    </m:r>
                  </m:oMath>
                </a14:m>
                <a:r>
                  <a:rPr lang="en-US" sz="2000" dirty="0"/>
                  <a:t>, where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2000" dirty="0"/>
                  <a:t> are positive integers, then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≤ √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≤ √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r>
                  <a:rPr lang="en-US" sz="2000" dirty="0"/>
                  <a:t>Proof: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→ 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𝒂𝒃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,               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 ≤ √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𝒐𝒓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 ≤ √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sz="1800" b="1" i="0" dirty="0">
                  <a:solidFill>
                    <a:schemeClr val="accent1">
                      <a:lumMod val="75000"/>
                    </a:schemeClr>
                  </a:solidFill>
                  <a:effectLst/>
                  <a:latin typeface="Times-Roman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18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𝒒</m:t>
                    </m:r>
                    <m:r>
                      <a:rPr lang="en-US" sz="18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8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𝒒</m:t>
                    </m:r>
                    <m:r>
                      <a:rPr lang="en-US" sz="18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sz="18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18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≤ </m:t>
                    </m:r>
                    <m:rad>
                      <m:radPr>
                        <m:degHide m:val="on"/>
                        <m:ctrlPr>
                          <a:rPr lang="en-US" sz="18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8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rad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18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18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≤ </m:t>
                    </m:r>
                    <m:rad>
                      <m:radPr>
                        <m:degHide m:val="on"/>
                        <m:ctrlPr>
                          <a:rPr lang="en-US" sz="18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8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18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1" i="0" dirty="0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Times-Roman"/>
                  </a:rPr>
                  <a:t> </a:t>
                </a:r>
                <a:r>
                  <a:rPr lang="en-US" sz="2000" dirty="0">
                    <a:solidFill>
                      <a:srgbClr val="242021"/>
                    </a:solidFill>
                    <a:latin typeface="Times-Roman"/>
                  </a:rPr>
                  <a:t>is false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18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𝒒</m:t>
                    </m:r>
                    <m:r>
                      <a:rPr lang="en-US" sz="18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sz="18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18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≰ </m:t>
                    </m:r>
                    <m:rad>
                      <m:radPr>
                        <m:degHide m:val="on"/>
                        <m:ctrlPr>
                          <a:rPr lang="en-US" sz="18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8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rad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18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18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≰ </m:t>
                    </m:r>
                    <m:rad>
                      <m:radPr>
                        <m:degHide m:val="on"/>
                        <m:ctrlPr>
                          <a:rPr lang="en-US" sz="18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8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18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  →</m:t>
                    </m:r>
                  </m:oMath>
                </a14:m>
                <a:r>
                  <a:rPr lang="en-US" sz="1800" b="0" i="0" dirty="0">
                    <a:solidFill>
                      <a:srgbClr val="242021"/>
                    </a:solidFill>
                    <a:effectLst/>
                    <a:latin typeface="Times-Roman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1800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𝒒</m:t>
                    </m:r>
                    <m:r>
                      <a:rPr lang="en-US" sz="1800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sz="18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18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&gt; </m:t>
                    </m:r>
                    <m:rad>
                      <m:radPr>
                        <m:degHide m:val="on"/>
                        <m:ctrlPr>
                          <a:rPr lang="en-US" sz="18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8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rad>
                    <m:r>
                      <a:rPr lang="en-US" sz="18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18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18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&gt; </m:t>
                    </m:r>
                    <m:rad>
                      <m:radPr>
                        <m:degHide m:val="on"/>
                        <m:ctrlPr>
                          <a:rPr lang="en-US" sz="18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8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18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  <m:r>
                      <a:rPr lang="en-US" sz="18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800" b="1" i="0" dirty="0">
                  <a:solidFill>
                    <a:schemeClr val="accent1">
                      <a:lumMod val="75000"/>
                    </a:schemeClr>
                  </a:solidFill>
                  <a:latin typeface="Times-Roman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8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18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&gt; </m:t>
                    </m:r>
                    <m:rad>
                      <m:radPr>
                        <m:degHide m:val="on"/>
                        <m:ctrlPr>
                          <a:rPr lang="en-US" sz="18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8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rad>
                    <m:r>
                      <a:rPr lang="en-US" sz="18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18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18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&gt; </m:t>
                    </m:r>
                    <m:rad>
                      <m:radPr>
                        <m:degHide m:val="on"/>
                        <m:ctrlPr>
                          <a:rPr lang="en-US" sz="18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8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18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  <m:r>
                      <a:rPr lang="en-US" sz="18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𝒂𝒃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rad>
                      <m:radPr>
                        <m:degHide m:val="on"/>
                        <m:ctrlPr>
                          <a:rPr lang="en-US" sz="18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8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rad>
                    <m:rad>
                      <m:radPr>
                        <m:degHide m:val="on"/>
                        <m:ctrlPr>
                          <a:rPr lang="en-US" sz="18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8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rad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𝒂𝒃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sz="1800" b="0" i="0" dirty="0">
                  <a:solidFill>
                    <a:srgbClr val="242021"/>
                  </a:solidFill>
                  <a:effectLst/>
                  <a:latin typeface="Times-Roman"/>
                </a:endParaRPr>
              </a:p>
              <a:p>
                <a:pPr lvl="1"/>
                <a:r>
                  <a:rPr lang="en-US" sz="1800" dirty="0"/>
                  <a:t>This is not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𝒂𝒃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which is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sz="1800" b="0" i="0" dirty="0">
                    <a:solidFill>
                      <a:srgbClr val="242021"/>
                    </a:solidFill>
                    <a:effectLst/>
                    <a:latin typeface="Times-Roman"/>
                  </a:rPr>
                  <a:t> </a:t>
                </a:r>
                <a:r>
                  <a:rPr lang="en-US" sz="1800" dirty="0"/>
                  <a:t>but it is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18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</m:oMath>
                </a14:m>
                <a:endParaRPr lang="en-US" sz="1800" b="0" i="0" dirty="0">
                  <a:solidFill>
                    <a:srgbClr val="242021"/>
                  </a:solidFill>
                  <a:effectLst/>
                  <a:latin typeface="Times-Roman"/>
                </a:endParaRPr>
              </a:p>
              <a:p>
                <a:pPr lvl="1"/>
                <a:r>
                  <a:rPr lang="en-US" sz="1800" dirty="0"/>
                  <a:t>Hence</a:t>
                </a:r>
                <a:r>
                  <a:rPr lang="en-US" sz="1800" b="0" i="0" dirty="0">
                    <a:solidFill>
                      <a:srgbClr val="242021"/>
                    </a:solidFill>
                    <a:effectLst/>
                    <a:latin typeface="Times-Roman"/>
                  </a:rPr>
                  <a:t> </a:t>
                </a:r>
                <a:r>
                  <a:rPr lang="en-US" sz="1800" dirty="0">
                    <a:solidFill>
                      <a:schemeClr val="accent1">
                        <a:lumMod val="7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sz="18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18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→¬</m:t>
                    </m:r>
                    <m:r>
                      <a:rPr lang="en-US" sz="18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18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chemeClr val="accent1">
                        <a:lumMod val="75000"/>
                      </a:schemeClr>
                    </a:solidFill>
                  </a:rPr>
                  <a:t>) </a:t>
                </a:r>
                <a:r>
                  <a:rPr lang="en-US" sz="1800" dirty="0"/>
                  <a:t>which is equivalent to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b="1" i="0" dirty="0">
                  <a:solidFill>
                    <a:schemeClr val="accent1">
                      <a:lumMod val="75000"/>
                    </a:schemeClr>
                  </a:solidFill>
                  <a:effectLst/>
                  <a:latin typeface="Times-Roman"/>
                </a:endParaRPr>
              </a:p>
              <a:p>
                <a:r>
                  <a:rPr lang="en-US" sz="2000" dirty="0"/>
                  <a:t>we have proved that if n = ab, where a and b are positive integers, then a ≤ √n or b ≤ √n.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718F56-477C-4A34-B796-C201D70D5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994275"/>
                <a:ext cx="11029615" cy="4498600"/>
              </a:xfrm>
              <a:blipFill>
                <a:blip r:embed="rId3"/>
                <a:stretch>
                  <a:fillRect l="-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232CC-9802-4D90-838A-36BD182A2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8C0EC6-EE33-4136-AB19-5F43A7E95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pPr/>
              <a:t>11</a:t>
            </a:fld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CC3E80-8A47-4619-B243-02D93AB400A6}"/>
              </a:ext>
            </a:extLst>
          </p:cNvPr>
          <p:cNvSpPr txBox="1"/>
          <p:nvPr/>
        </p:nvSpPr>
        <p:spPr>
          <a:xfrm>
            <a:off x="7498402" y="4051853"/>
            <a:ext cx="38033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b="0" i="0" dirty="0">
                <a:solidFill>
                  <a:srgbClr val="242021"/>
                </a:solidFill>
                <a:effectLst/>
                <a:latin typeface="Times-Roman"/>
              </a:rPr>
              <a:t>Using the meaning of disjunction together with De Morgan’s law,</a:t>
            </a:r>
          </a:p>
        </p:txBody>
      </p:sp>
    </p:spTree>
    <p:extLst>
      <p:ext uri="{BB962C8B-B14F-4D97-AF65-F5344CB8AC3E}">
        <p14:creationId xmlns:p14="http://schemas.microsoft.com/office/powerpoint/2010/main" val="1621679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679A3-191C-44F3-853A-B1EF36287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Vacuous or Trivial 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1C1D00-ADA3-46D5-8F68-93D65D6790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3" y="2180496"/>
                <a:ext cx="8708582" cy="3678303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We can quickly prove that a conditional statement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is true when we know that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sz="2000" dirty="0"/>
                  <a:t> is false, </a:t>
                </a:r>
              </a:p>
              <a:p>
                <a:pPr lvl="1"/>
                <a:r>
                  <a:rPr lang="en-US" sz="1800" dirty="0"/>
                  <a:t>because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must be true when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sz="1800" dirty="0"/>
                  <a:t> is false</a:t>
                </a:r>
              </a:p>
              <a:p>
                <a:r>
                  <a:rPr lang="en-US" sz="2000" dirty="0"/>
                  <a:t>If we can show that p is false, then we have a proof, called a vacuous proof, of</a:t>
                </a:r>
                <a:br>
                  <a:rPr lang="en-US" sz="2000" dirty="0"/>
                </a:br>
                <a:r>
                  <a:rPr lang="en-US" sz="2000" dirty="0"/>
                  <a:t>the conditional statement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r>
                  <a:rPr lang="en-US" sz="2000" dirty="0"/>
                  <a:t>Vacuous proofs are often used to establish special cases of theorems that state that a conditional statement is true for all positive integers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1C1D00-ADA3-46D5-8F68-93D65D6790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3" y="2180496"/>
                <a:ext cx="8708582" cy="3678303"/>
              </a:xfrm>
              <a:blipFill>
                <a:blip r:embed="rId2"/>
                <a:stretch>
                  <a:fillRect l="-350" r="-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2B6A73-D345-4821-B974-D9798F79D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6E2A2F-4069-41DB-8444-1A39DB0B3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pPr/>
              <a:t>12</a:t>
            </a:fld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2953F123-BDB3-4D9B-B18A-2FAEE33042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2472186"/>
                  </p:ext>
                </p:extLst>
              </p:nvPr>
            </p:nvGraphicFramePr>
            <p:xfrm>
              <a:off x="9640627" y="2314998"/>
              <a:ext cx="2108997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6834">
                      <a:extLst>
                        <a:ext uri="{9D8B030D-6E8A-4147-A177-3AD203B41FA5}">
                          <a16:colId xmlns:a16="http://schemas.microsoft.com/office/drawing/2014/main" val="4068946866"/>
                        </a:ext>
                      </a:extLst>
                    </a:gridCol>
                    <a:gridCol w="596348">
                      <a:extLst>
                        <a:ext uri="{9D8B030D-6E8A-4147-A177-3AD203B41FA5}">
                          <a16:colId xmlns:a16="http://schemas.microsoft.com/office/drawing/2014/main" val="1319958671"/>
                        </a:ext>
                      </a:extLst>
                    </a:gridCol>
                    <a:gridCol w="995815">
                      <a:extLst>
                        <a:ext uri="{9D8B030D-6E8A-4147-A177-3AD203B41FA5}">
                          <a16:colId xmlns:a16="http://schemas.microsoft.com/office/drawing/2014/main" val="310865864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8268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22411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15596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99084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86169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2953F123-BDB3-4D9B-B18A-2FAEE33042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2472186"/>
                  </p:ext>
                </p:extLst>
              </p:nvPr>
            </p:nvGraphicFramePr>
            <p:xfrm>
              <a:off x="9640627" y="2314998"/>
              <a:ext cx="2108997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6834">
                      <a:extLst>
                        <a:ext uri="{9D8B030D-6E8A-4147-A177-3AD203B41FA5}">
                          <a16:colId xmlns:a16="http://schemas.microsoft.com/office/drawing/2014/main" val="4068946866"/>
                        </a:ext>
                      </a:extLst>
                    </a:gridCol>
                    <a:gridCol w="596348">
                      <a:extLst>
                        <a:ext uri="{9D8B030D-6E8A-4147-A177-3AD203B41FA5}">
                          <a16:colId xmlns:a16="http://schemas.microsoft.com/office/drawing/2014/main" val="1319958671"/>
                        </a:ext>
                      </a:extLst>
                    </a:gridCol>
                    <a:gridCol w="995815">
                      <a:extLst>
                        <a:ext uri="{9D8B030D-6E8A-4147-A177-3AD203B41FA5}">
                          <a16:colId xmlns:a16="http://schemas.microsoft.com/office/drawing/2014/main" val="310865864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76" t="-1639" r="-312941" b="-4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7755" t="-1639" r="-171429" b="-4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2195" t="-1639" r="-2439" b="-4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8268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76" t="-101639" r="-312941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7755" t="-101639" r="-171429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2195" t="-101639" r="-2439" b="-3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22411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76" t="-201639" r="-312941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7755" t="-201639" r="-17142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2195" t="-201639" r="-2439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15596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76" t="-301639" r="-312941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7755" t="-301639" r="-17142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2195" t="-301639" r="-2439" b="-1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99084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76" t="-401639" r="-312941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7755" t="-401639" r="-17142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2195" t="-401639" r="-2439" b="-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861697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23422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1D7E4-95F0-45B2-884F-242D5501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Trivial 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1BDBB5-9823-4D3D-9CD1-8A93691D62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2180496"/>
                <a:ext cx="9874773" cy="3678303"/>
              </a:xfrm>
            </p:spPr>
            <p:txBody>
              <a:bodyPr>
                <a:noAutofit/>
              </a:bodyPr>
              <a:lstStyle/>
              <a:p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Theorem: </a:t>
                </a:r>
                <a:r>
                  <a:rPr lang="en-US" sz="2000" dirty="0"/>
                  <a:t>Show that the proposition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0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true, where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“If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&gt; 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000" dirty="0"/>
                  <a:t>” and the domain consists of all integers</a:t>
                </a:r>
              </a:p>
              <a:p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Solution:</a:t>
                </a:r>
              </a:p>
              <a:p>
                <a:pPr lvl="1"/>
                <a:r>
                  <a:rPr lang="en-US" sz="2000" dirty="0"/>
                  <a:t>Note that p(0) is “If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&gt; 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000" dirty="0"/>
                  <a:t>.”</a:t>
                </a:r>
              </a:p>
              <a:p>
                <a:pPr lvl="1"/>
                <a:r>
                  <a:rPr lang="en-US" sz="2000" dirty="0"/>
                  <a:t>We can show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using a vacuous proof. </a:t>
                </a:r>
              </a:p>
              <a:p>
                <a:pPr lvl="1"/>
                <a:r>
                  <a:rPr lang="en-US" sz="2000" dirty="0"/>
                  <a:t>Indeed, the hypothesis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is false. This tells us that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automatically true</a:t>
                </a:r>
              </a:p>
              <a:p>
                <a:r>
                  <a:rPr lang="en-US" sz="2000" dirty="0"/>
                  <a:t>We can quickly prove a conditional statement p → q if we know that the conclusion q is true. </a:t>
                </a:r>
              </a:p>
              <a:p>
                <a:r>
                  <a:rPr lang="en-US" sz="2000" dirty="0"/>
                  <a:t>By showing that q is true, it follows that p → q must also be true. </a:t>
                </a:r>
              </a:p>
              <a:p>
                <a:r>
                  <a:rPr lang="en-US" sz="2000" dirty="0"/>
                  <a:t>A proof of p → q that uses the fact that q is true is called a </a:t>
                </a:r>
                <a:r>
                  <a:rPr lang="en-US" sz="2000" b="1" dirty="0"/>
                  <a:t>trivial proof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1BDBB5-9823-4D3D-9CD1-8A93691D62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180496"/>
                <a:ext cx="9874773" cy="3678303"/>
              </a:xfrm>
              <a:blipFill>
                <a:blip r:embed="rId2"/>
                <a:stretch>
                  <a:fillRect l="-309" t="-6799"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92AFF0-F306-4500-975C-9F5B00D80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310AB-EA01-4A9D-88C9-469A5990B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pPr/>
              <a:t>13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16809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0BE18-4C97-47AA-89C9-DE7F3BDD2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contradiction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3956BD-6BE9-46A4-84B3-132239C07A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1855304"/>
                <a:ext cx="9059435" cy="443947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dirty="0"/>
                  <a:t>Let we want to prove that 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p</a:t>
                </a:r>
                <a:r>
                  <a:rPr lang="en-US" sz="2400" dirty="0"/>
                  <a:t> is true </a:t>
                </a:r>
              </a:p>
              <a:p>
                <a:r>
                  <a:rPr lang="en-US" sz="2400" dirty="0"/>
                  <a:t>Let we have a contradiction 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q</a:t>
                </a:r>
                <a:r>
                  <a:rPr lang="en-US" sz="2400" dirty="0"/>
                  <a:t>  such that 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¬p → q </a:t>
                </a:r>
                <a:r>
                  <a:rPr lang="en-US" sz="2400" dirty="0"/>
                  <a:t>is true</a:t>
                </a:r>
              </a:p>
              <a:p>
                <a:r>
                  <a:rPr lang="en-US" sz="2400" dirty="0"/>
                  <a:t>Because q is false, but 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¬p → q </a:t>
                </a:r>
                <a:r>
                  <a:rPr lang="en-US" sz="2400" dirty="0"/>
                  <a:t>is true, </a:t>
                </a:r>
              </a:p>
              <a:p>
                <a:pPr lvl="1"/>
                <a:r>
                  <a:rPr lang="en-US" sz="2400" dirty="0"/>
                  <a:t>we conclude that 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¬p</a:t>
                </a:r>
                <a:r>
                  <a:rPr lang="en-US" sz="2400" dirty="0"/>
                  <a:t> is false and 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p</a:t>
                </a:r>
                <a:r>
                  <a:rPr lang="en-US" sz="2400" dirty="0"/>
                  <a:t> is true, </a:t>
                </a:r>
              </a:p>
              <a:p>
                <a:pPr lvl="1"/>
                <a:r>
                  <a:rPr lang="en-US" sz="2400" dirty="0"/>
                  <a:t>How can we find a contradiction 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q</a:t>
                </a:r>
                <a:r>
                  <a:rPr lang="en-US" sz="2400" dirty="0"/>
                  <a:t> that might help us prove that 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p</a:t>
                </a:r>
                <a:r>
                  <a:rPr lang="en-US" sz="2400" dirty="0"/>
                  <a:t> is true in this way? </a:t>
                </a:r>
              </a:p>
              <a:p>
                <a:r>
                  <a:rPr lang="en-US" sz="2400" dirty="0"/>
                  <a:t>Let if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sz="2400" dirty="0"/>
                  <a:t> is a proposition then a statement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∧ ¬</m:t>
                    </m:r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400" dirty="0"/>
                  <a:t>is a contradiction </a:t>
                </a:r>
                <a:r>
                  <a:rPr lang="en-US" sz="2400" dirty="0" err="1"/>
                  <a:t>i.e</a:t>
                </a:r>
                <a:r>
                  <a:rPr lang="en-US" sz="2400" dirty="0"/>
                  <a:t> always false</a:t>
                </a:r>
              </a:p>
              <a:p>
                <a:r>
                  <a:rPr lang="en-US" sz="2400" dirty="0"/>
                  <a:t>we can prove that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sz="2400" dirty="0"/>
                  <a:t> is true if we can show that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→ (</m:t>
                    </m:r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∧ ¬</m:t>
                    </m:r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is true for some proposition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n-US" sz="2400" dirty="0"/>
                  <a:t>Proofs of this type are called proofs by contradiction.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3956BD-6BE9-46A4-84B3-132239C07A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855304"/>
                <a:ext cx="9059435" cy="4439479"/>
              </a:xfrm>
              <a:blipFill>
                <a:blip r:embed="rId2"/>
                <a:stretch>
                  <a:fillRect l="-471" t="-1235" b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2AA8CD-764D-4D41-91B1-4801ABBA3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CC9046-158E-4791-8AEA-E5354A081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pPr/>
              <a:t>14</a:t>
            </a:fld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8D8E6D5-F416-4CA3-AABC-DACBFCADA2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4660000"/>
                  </p:ext>
                </p:extLst>
              </p:nvPr>
            </p:nvGraphicFramePr>
            <p:xfrm>
              <a:off x="9640627" y="2314998"/>
              <a:ext cx="2108997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6834">
                      <a:extLst>
                        <a:ext uri="{9D8B030D-6E8A-4147-A177-3AD203B41FA5}">
                          <a16:colId xmlns:a16="http://schemas.microsoft.com/office/drawing/2014/main" val="4068946866"/>
                        </a:ext>
                      </a:extLst>
                    </a:gridCol>
                    <a:gridCol w="596348">
                      <a:extLst>
                        <a:ext uri="{9D8B030D-6E8A-4147-A177-3AD203B41FA5}">
                          <a16:colId xmlns:a16="http://schemas.microsoft.com/office/drawing/2014/main" val="1319958671"/>
                        </a:ext>
                      </a:extLst>
                    </a:gridCol>
                    <a:gridCol w="995815">
                      <a:extLst>
                        <a:ext uri="{9D8B030D-6E8A-4147-A177-3AD203B41FA5}">
                          <a16:colId xmlns:a16="http://schemas.microsoft.com/office/drawing/2014/main" val="310865864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8268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22411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15596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99084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86169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8D8E6D5-F416-4CA3-AABC-DACBFCADA2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4660000"/>
                  </p:ext>
                </p:extLst>
              </p:nvPr>
            </p:nvGraphicFramePr>
            <p:xfrm>
              <a:off x="9640627" y="2314998"/>
              <a:ext cx="2108997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6834">
                      <a:extLst>
                        <a:ext uri="{9D8B030D-6E8A-4147-A177-3AD203B41FA5}">
                          <a16:colId xmlns:a16="http://schemas.microsoft.com/office/drawing/2014/main" val="4068946866"/>
                        </a:ext>
                      </a:extLst>
                    </a:gridCol>
                    <a:gridCol w="596348">
                      <a:extLst>
                        <a:ext uri="{9D8B030D-6E8A-4147-A177-3AD203B41FA5}">
                          <a16:colId xmlns:a16="http://schemas.microsoft.com/office/drawing/2014/main" val="1319958671"/>
                        </a:ext>
                      </a:extLst>
                    </a:gridCol>
                    <a:gridCol w="995815">
                      <a:extLst>
                        <a:ext uri="{9D8B030D-6E8A-4147-A177-3AD203B41FA5}">
                          <a16:colId xmlns:a16="http://schemas.microsoft.com/office/drawing/2014/main" val="310865864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76" t="-1639" r="-312941" b="-4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7755" t="-1639" r="-171429" b="-4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2195" t="-1639" r="-2439" b="-4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8268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76" t="-101639" r="-312941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7755" t="-101639" r="-171429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2195" t="-101639" r="-2439" b="-3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22411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76" t="-201639" r="-312941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7755" t="-201639" r="-17142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2195" t="-201639" r="-2439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15596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76" t="-301639" r="-312941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7755" t="-301639" r="-17142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2195" t="-301639" r="-2439" b="-1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99084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76" t="-401639" r="-312941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7755" t="-401639" r="-17142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2195" t="-401639" r="-2439" b="-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861697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87117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B3848-4F91-436B-8355-F219FA159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Proof by contradiction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F90C0-AF05-4CF9-ABE2-EB213B6C6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93800"/>
          </a:xfrm>
        </p:spPr>
        <p:txBody>
          <a:bodyPr>
            <a:normAutofit/>
          </a:bodyPr>
          <a:lstStyle/>
          <a:p>
            <a:r>
              <a:rPr lang="en-US" dirty="0"/>
              <a:t>Theorem: Show that at least four of any 22 days must fall on the same day of the week</a:t>
            </a:r>
          </a:p>
          <a:p>
            <a:r>
              <a:rPr lang="en-US" dirty="0"/>
              <a:t>Proof:</a:t>
            </a:r>
            <a:r>
              <a:rPr lang="en-US" sz="1800" b="0" i="1" dirty="0">
                <a:solidFill>
                  <a:srgbClr val="00ADEE"/>
                </a:solidFill>
                <a:effectLst/>
                <a:latin typeface="Times-Italic"/>
              </a:rPr>
              <a:t> </a:t>
            </a:r>
          </a:p>
          <a:p>
            <a:pPr lvl="1"/>
            <a:r>
              <a:rPr lang="en-US" sz="1800" dirty="0"/>
              <a:t>Let p = At least four of 22 chosen days fall on the same day of the week</a:t>
            </a:r>
          </a:p>
          <a:p>
            <a:pPr lvl="1"/>
            <a:r>
              <a:rPr lang="en-US" sz="1800" dirty="0"/>
              <a:t>Suppose that ¬p is true i.e. at most three (7-4) of the 22 days fall on the same day of the week</a:t>
            </a:r>
          </a:p>
          <a:p>
            <a:pPr lvl="1"/>
            <a:r>
              <a:rPr lang="en-US" sz="1800" dirty="0"/>
              <a:t>This implies that at most 21 days could have been chosen</a:t>
            </a:r>
          </a:p>
          <a:p>
            <a:pPr lvl="1"/>
            <a:r>
              <a:rPr lang="en-US" sz="1800" dirty="0"/>
              <a:t>This contradicts the premise that we have 22 days under consideration </a:t>
            </a:r>
          </a:p>
          <a:p>
            <a:pPr lvl="1"/>
            <a:r>
              <a:rPr lang="en-US" sz="1800" dirty="0"/>
              <a:t>That is, if r is the statement that 22 days are chosen, then we have shown that ¬p → (r ∧ ¬r)</a:t>
            </a:r>
          </a:p>
          <a:p>
            <a:pPr lvl="1"/>
            <a:r>
              <a:rPr lang="en-US" sz="1800" dirty="0"/>
              <a:t>Consequently, we know that p is true. </a:t>
            </a:r>
          </a:p>
          <a:p>
            <a:pPr lvl="1"/>
            <a:r>
              <a:rPr lang="en-US" sz="1800" dirty="0"/>
              <a:t>We have proved that at least four of 22 chosen days fall on the same day of the week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340C27-D970-46FC-B605-CF34804A3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A7118A-A104-4DAD-9619-8E6E72463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pPr/>
              <a:t>15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17743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77E35-6C16-4119-B3BF-F9215BBB5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Proof by contradiction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6D0FF4-E0EC-462C-B5CA-2457265D81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1855304"/>
                <a:ext cx="10219330" cy="4637572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Theorem</a:t>
                </a:r>
                <a:r>
                  <a:rPr lang="en-US" sz="2400" dirty="0"/>
                  <a:t>: Give a proof by contradiction of the theorem “If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odd, then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dirty="0"/>
                  <a:t> is odd.” </a:t>
                </a:r>
              </a:p>
              <a:p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Proof</a:t>
                </a:r>
                <a:r>
                  <a:rPr lang="en-US" sz="2400" dirty="0"/>
                  <a:t>:</a:t>
                </a:r>
              </a:p>
              <a:p>
                <a:pPr lvl="1"/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= “</m:t>
                    </m:r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odd” and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= “</m:t>
                    </m:r>
                    <m:r>
                      <a:rPr lang="en-US" sz="24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odd” </a:t>
                </a:r>
              </a:p>
              <a:p>
                <a:pPr lvl="1"/>
                <a:r>
                  <a:rPr lang="en-US" sz="2400" dirty="0"/>
                  <a:t>Assume that both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sz="2400" dirty="0"/>
                  <a:t> are true i.e.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odd and that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dirty="0"/>
                  <a:t> is not odd</a:t>
                </a:r>
              </a:p>
              <a:p>
                <a:pPr lvl="1"/>
                <a:r>
                  <a:rPr lang="en-US" sz="2400" dirty="0"/>
                  <a:t>Because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dirty="0"/>
                  <a:t> is not odd, we know that it is even. </a:t>
                </a:r>
              </a:p>
              <a:p>
                <a:pPr lvl="1"/>
                <a:r>
                  <a:rPr lang="en-US" sz="2400" dirty="0"/>
                  <a:t>Because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dirty="0"/>
                  <a:t> is even, there is an integer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sz="2400" dirty="0"/>
                  <a:t> such that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lvl="1"/>
                <a:r>
                  <a:rPr lang="en-US" sz="2400" dirty="0"/>
                  <a:t>This implies that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𝟑</m:t>
                    </m:r>
                    <m:d>
                      <m:dPr>
                        <m:ctrlPr>
                          <a:rPr lang="en-US" sz="24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4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d>
                      <m:dPr>
                        <m:ctrlPr>
                          <a:rPr lang="en-US" sz="24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24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4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sz="24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lvl="1"/>
                <a:r>
                  <a:rPr lang="en-US" sz="2400" dirty="0"/>
                  <a:t>Because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sz="2400" dirty="0"/>
                  <a:t>, where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even</a:t>
                </a:r>
              </a:p>
              <a:p>
                <a:pPr lvl="1"/>
                <a:r>
                  <a:rPr lang="en-US" sz="2400" dirty="0"/>
                  <a:t>“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even” is equivalent to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sz="24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sz="2400" dirty="0"/>
                  <a:t>, because an integer is even if and only if it is not odd </a:t>
                </a:r>
              </a:p>
              <a:p>
                <a:pPr lvl="1"/>
                <a:r>
                  <a:rPr lang="en-US" sz="2400" dirty="0"/>
                  <a:t>Because both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sz="24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sz="2400" dirty="0"/>
                  <a:t> are true, we have a contradiction. </a:t>
                </a:r>
              </a:p>
              <a:p>
                <a:pPr lvl="1"/>
                <a:r>
                  <a:rPr lang="en-US" sz="2400" dirty="0"/>
                  <a:t>This completes the proof by contradiction, proving that if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sz="24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odd, then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dirty="0"/>
                  <a:t> is odd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6D0FF4-E0EC-462C-B5CA-2457265D81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855304"/>
                <a:ext cx="10219330" cy="4637572"/>
              </a:xfrm>
              <a:blipFill>
                <a:blip r:embed="rId2"/>
                <a:stretch>
                  <a:fillRect l="-298" r="-358" b="-6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B93565-0A70-4076-B202-49B8EBD55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63147D-1211-4F3A-B0E9-122DF0A84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pPr/>
              <a:t>16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94596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1DCE2-DFE5-490C-8AA3-C862277F8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equivalence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8BB87E-4EBC-4D82-B4A2-81B3E860BB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1828800"/>
                <a:ext cx="9835017" cy="4664075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To prove a theorem that is a biconditional statement, a statement of the form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lvl="1"/>
                <a:r>
                  <a:rPr lang="en-US" sz="2000" dirty="0"/>
                  <a:t>We show that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are both true</a:t>
                </a:r>
              </a:p>
              <a:p>
                <a:pPr lvl="1"/>
                <a:r>
                  <a:rPr lang="en-US" sz="2000" dirty="0"/>
                  <a:t>The validity of this approach is based on the tautology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20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↔</m:t>
                        </m:r>
                        <m:r>
                          <a:rPr lang="en-US" sz="20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d>
                    <m:r>
                      <a:rPr lang="en-US" sz="20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sz="20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20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→ </m:t>
                        </m:r>
                        <m:r>
                          <a:rPr lang="en-US" sz="20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d>
                    <m:r>
                      <a:rPr lang="en-US" sz="20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∧ 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lang="en-US" sz="20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→ </m:t>
                        </m:r>
                        <m:r>
                          <a:rPr lang="en-US" sz="20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d>
                  </m:oMath>
                </a14:m>
                <a:endParaRPr lang="en-US" sz="20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Theorem</a:t>
                </a:r>
                <a:r>
                  <a:rPr lang="en-US" sz="2400" dirty="0"/>
                  <a:t>: “If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is an integer, then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is odd if and only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is odd.” </a:t>
                </a:r>
              </a:p>
              <a:p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Proof</a:t>
                </a:r>
                <a:r>
                  <a:rPr lang="en-US" sz="2400" dirty="0"/>
                  <a:t>: </a:t>
                </a:r>
              </a:p>
              <a:p>
                <a:pPr lvl="1"/>
                <a:r>
                  <a:rPr lang="en-US" sz="2000" dirty="0"/>
                  <a:t>It is of the form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sz="2000" b="0" i="1" dirty="0">
                    <a:solidFill>
                      <a:srgbClr val="242021"/>
                    </a:solidFill>
                    <a:effectLst/>
                    <a:latin typeface="MTMI"/>
                  </a:rPr>
                  <a:t> </a:t>
                </a:r>
                <a:r>
                  <a:rPr lang="en-US" sz="2000" dirty="0"/>
                  <a:t>if and only if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sz="2000" dirty="0"/>
                  <a:t>,” where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sz="2000" dirty="0"/>
                  <a:t> = “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000" dirty="0"/>
                  <a:t> is odd” 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sz="2000" dirty="0"/>
                  <a:t> = 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/>
                  <a:t> is odd.” </a:t>
                </a:r>
              </a:p>
              <a:p>
                <a:pPr lvl="1"/>
                <a:r>
                  <a:rPr lang="en-US" sz="2000" dirty="0"/>
                  <a:t>If p is true then q is true i.e. if p is odd then its square is also odd.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𝟐𝟓</m:t>
                    </m:r>
                  </m:oMath>
                </a14:m>
                <a:endParaRPr lang="en-US" sz="2000" b="1" dirty="0"/>
              </a:p>
              <a:p>
                <a:pPr lvl="1"/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2000" dirty="0"/>
                  <a:t> is odd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𝒕𝒉𝒆𝒏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000" dirty="0"/>
                  <a:t> is odd i.e. if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𝟒𝟗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𝟕</m:t>
                    </m:r>
                  </m:oMath>
                </a14:m>
                <a:endParaRPr lang="en-US" sz="20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8BB87E-4EBC-4D82-B4A2-81B3E860BB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828800"/>
                <a:ext cx="9835017" cy="4664075"/>
              </a:xfrm>
              <a:blipFill>
                <a:blip r:embed="rId2"/>
                <a:stretch>
                  <a:fillRect l="-6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0C9016-1F72-4DC5-A945-E070DC37D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333E61-F040-4B55-BE8D-EC1231E8B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pPr/>
              <a:t>17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68590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8BE31-14D3-4368-8D63-08EEB168C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counter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49C216-CFC6-4295-8E76-12BC3C56E7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3" y="1715956"/>
                <a:ext cx="9941034" cy="5002896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z="3100" dirty="0"/>
                  <a:t>A statement of the form </a:t>
                </a:r>
                <a:r>
                  <a:rPr lang="en-US" sz="3100" b="1" dirty="0">
                    <a:solidFill>
                      <a:schemeClr val="accent1">
                        <a:lumMod val="75000"/>
                      </a:schemeClr>
                    </a:solidFill>
                  </a:rPr>
                  <a:t>∀</a:t>
                </a:r>
                <a:r>
                  <a:rPr lang="en-US" sz="3100" b="1" dirty="0" err="1">
                    <a:solidFill>
                      <a:schemeClr val="accent1">
                        <a:lumMod val="75000"/>
                      </a:schemeClr>
                    </a:solidFill>
                  </a:rPr>
                  <a:t>xP</a:t>
                </a:r>
                <a:r>
                  <a:rPr lang="en-US" sz="3100" b="1" dirty="0">
                    <a:solidFill>
                      <a:schemeClr val="accent1">
                        <a:lumMod val="75000"/>
                      </a:schemeClr>
                    </a:solidFill>
                  </a:rPr>
                  <a:t>(x) </a:t>
                </a:r>
                <a:r>
                  <a:rPr lang="en-US" sz="3100" dirty="0"/>
                  <a:t>is false, we need only find a counterexample, that is, an example </a:t>
                </a:r>
                <a:r>
                  <a:rPr lang="en-US" sz="3100" b="1" dirty="0">
                    <a:solidFill>
                      <a:schemeClr val="accent1">
                        <a:lumMod val="75000"/>
                      </a:schemeClr>
                    </a:solidFill>
                  </a:rPr>
                  <a:t>x</a:t>
                </a:r>
                <a:r>
                  <a:rPr lang="en-US" sz="3100" dirty="0"/>
                  <a:t> for which </a:t>
                </a:r>
                <a:r>
                  <a:rPr lang="en-US" sz="3100" b="1" dirty="0">
                    <a:solidFill>
                      <a:schemeClr val="accent1">
                        <a:lumMod val="75000"/>
                      </a:schemeClr>
                    </a:solidFill>
                  </a:rPr>
                  <a:t>P(x)</a:t>
                </a:r>
                <a:r>
                  <a:rPr lang="en-US" sz="3100" dirty="0"/>
                  <a:t> is false. </a:t>
                </a:r>
              </a:p>
              <a:p>
                <a:r>
                  <a:rPr lang="en-US" sz="3100" b="1" dirty="0"/>
                  <a:t>Theorem</a:t>
                </a:r>
                <a:r>
                  <a:rPr lang="en-US" sz="3100" dirty="0"/>
                  <a:t>: Show that the statement “Every positive integer is the sum of the squares of two integers” is false</a:t>
                </a:r>
              </a:p>
              <a:p>
                <a:r>
                  <a:rPr lang="en-US" sz="3100" b="1" dirty="0"/>
                  <a:t>Proof</a:t>
                </a:r>
                <a:r>
                  <a:rPr lang="en-US" sz="3100" dirty="0"/>
                  <a:t>:</a:t>
                </a:r>
              </a:p>
              <a:p>
                <a:pPr lvl="1"/>
                <a:r>
                  <a:rPr lang="en-US" sz="2600" dirty="0"/>
                  <a:t>We look for a counter example to prove it false</a:t>
                </a:r>
              </a:p>
              <a:p>
                <a:pPr lvl="1"/>
                <a:r>
                  <a:rPr lang="en-US" sz="2600" dirty="0"/>
                  <a:t>A particular integer that is not the sum of the squares of two integers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600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sz="2600" dirty="0"/>
                  <a:t> cannot be written as the sum of the squares of two integers</a:t>
                </a:r>
              </a:p>
              <a:p>
                <a:pPr lvl="1"/>
                <a:r>
                  <a:rPr lang="en-US" sz="2600" dirty="0"/>
                  <a:t>To show this is the case, note that the only perfect squares not exceeding 3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sz="26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6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6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p>
                        <m:r>
                          <a:rPr lang="en-US" sz="26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6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600" dirty="0"/>
                  <a:t>. </a:t>
                </a:r>
              </a:p>
              <a:p>
                <a:pPr lvl="1"/>
                <a:r>
                  <a:rPr lang="en-US" sz="2600" dirty="0"/>
                  <a:t>Furthermore, there is no way to get </a:t>
                </a:r>
                <a:r>
                  <a:rPr lang="en-US" sz="2600" b="1" dirty="0">
                    <a:solidFill>
                      <a:schemeClr val="accent1">
                        <a:lumMod val="75000"/>
                      </a:schemeClr>
                    </a:solidFill>
                  </a:rPr>
                  <a:t>3</a:t>
                </a:r>
                <a:r>
                  <a:rPr lang="en-US" sz="2600" dirty="0"/>
                  <a:t> as the sum of two terms each of which is 0 or 1. </a:t>
                </a:r>
              </a:p>
              <a:p>
                <a:pPr lvl="1"/>
                <a:r>
                  <a:rPr lang="en-US" sz="2600" dirty="0"/>
                  <a:t>Hence, we have shown that “Every positive integer is the sum of the squares of two integers” is false </a:t>
                </a: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49C216-CFC6-4295-8E76-12BC3C56E7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3" y="1715956"/>
                <a:ext cx="9941034" cy="5002896"/>
              </a:xfrm>
              <a:blipFill>
                <a:blip r:embed="rId2"/>
                <a:stretch>
                  <a:fillRect l="-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36D922-C411-4C91-9CA4-2CC7CCD6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33EA08-7ED6-4B1B-9A69-270CF8579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pPr/>
              <a:t>18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90521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C2719-E020-4558-A64A-70B231D0D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Mistakes in proofs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F61EA-9A24-4082-881D-2C8CDD7AA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68558"/>
            <a:ext cx="11029615" cy="4624318"/>
          </a:xfrm>
        </p:spPr>
        <p:txBody>
          <a:bodyPr>
            <a:normAutofit/>
          </a:bodyPr>
          <a:lstStyle/>
          <a:p>
            <a:r>
              <a:rPr lang="en-US" sz="2400" dirty="0"/>
              <a:t>There are many common errors we make in constructing mathematical proofs.</a:t>
            </a:r>
          </a:p>
          <a:p>
            <a:r>
              <a:rPr lang="en-US" sz="2400" dirty="0"/>
              <a:t>Most common errors are related to arithmetic and basic algebra</a:t>
            </a:r>
          </a:p>
          <a:p>
            <a:r>
              <a:rPr lang="en-US" sz="2400" dirty="0"/>
              <a:t>Even professional mathematicians make such errors, especially when working with complicated formulae</a:t>
            </a:r>
          </a:p>
          <a:p>
            <a:r>
              <a:rPr lang="en-US" sz="2400" dirty="0"/>
              <a:t>Whenever you use such computations you should check them as carefully as possible </a:t>
            </a:r>
          </a:p>
          <a:p>
            <a:r>
              <a:rPr lang="en-US" sz="2400" dirty="0"/>
              <a:t>Each step of a mathematical proof needs to be correct and the conclusion needs to follow</a:t>
            </a:r>
            <a:br>
              <a:rPr lang="en-US" sz="2400" dirty="0"/>
            </a:br>
            <a:r>
              <a:rPr lang="en-US" sz="2400" dirty="0"/>
              <a:t>logically from the steps that precede it. </a:t>
            </a:r>
          </a:p>
          <a:p>
            <a:r>
              <a:rPr lang="en-US" sz="2400" dirty="0"/>
              <a:t>Many mistakes result from the introduction of steps that do not logically follow from those that precede it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AEE8BA-6F41-47FC-974E-E70A947C5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86EA32-30C7-493F-9227-8469ED479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pPr/>
              <a:t>19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01071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34F6531-CFD5-48E3-B834-422D60849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proofs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61F7CA3-554F-467F-AAEF-7BB0089C94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- 1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B7C3DA-06BC-428B-8155-D7B895D29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4C2EC-576E-49FB-9D8F-58B1F5030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pPr/>
              <a:t>2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8553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957C6-6564-45AD-BE02-D485A82CD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error in proofs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9AABE-9629-451F-B183-DDE6D0137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71" y="2375632"/>
            <a:ext cx="4905208" cy="3678303"/>
          </a:xfrm>
        </p:spPr>
        <p:txBody>
          <a:bodyPr/>
          <a:lstStyle/>
          <a:p>
            <a:r>
              <a:rPr lang="en-US" b="1" dirty="0"/>
              <a:t>Theorem</a:t>
            </a:r>
            <a:r>
              <a:rPr lang="en-US" dirty="0"/>
              <a:t>: What is wrong with this famous supposed “proof” that 1 = 2? </a:t>
            </a:r>
          </a:p>
          <a:p>
            <a:r>
              <a:rPr lang="en-US" dirty="0"/>
              <a:t>Error:</a:t>
            </a:r>
          </a:p>
          <a:p>
            <a:pPr lvl="1"/>
            <a:r>
              <a:rPr lang="en-US" dirty="0"/>
              <a:t>Every step is valid except step 5</a:t>
            </a:r>
          </a:p>
          <a:p>
            <a:pPr lvl="1"/>
            <a:r>
              <a:rPr lang="en-US" dirty="0"/>
              <a:t>The error is that a-b=0 and we cant divide with 0.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B2F3F0-1D96-4F20-BDD5-0A11D1044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95C746-84F7-4D02-AD1A-A59A569AB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pPr/>
              <a:t>20</a:t>
            </a:fld>
            <a:endParaRPr lang="en-US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C29750-C2CB-4C2A-8392-AEC3E3996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010" y="2883271"/>
            <a:ext cx="6010636" cy="22587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9B669D-67ED-41A8-8AFC-3C744A135361}"/>
              </a:ext>
            </a:extLst>
          </p:cNvPr>
          <p:cNvSpPr txBox="1"/>
          <p:nvPr/>
        </p:nvSpPr>
        <p:spPr>
          <a:xfrm>
            <a:off x="5806010" y="2601000"/>
            <a:ext cx="51270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 dirty="0">
                <a:solidFill>
                  <a:schemeClr val="accent1">
                    <a:lumMod val="75000"/>
                  </a:schemeClr>
                </a:solidFill>
                <a:effectLst/>
                <a:latin typeface="MTMI"/>
              </a:rPr>
              <a:t>Let a </a:t>
            </a:r>
            <a:r>
              <a:rPr lang="en-US" sz="1800" b="1" i="0" dirty="0">
                <a:solidFill>
                  <a:schemeClr val="accent1">
                    <a:lumMod val="75000"/>
                  </a:schemeClr>
                </a:solidFill>
                <a:effectLst/>
                <a:latin typeface="Times-Roman"/>
              </a:rPr>
              <a:t>and </a:t>
            </a:r>
            <a:r>
              <a:rPr lang="en-US" sz="1800" b="1" i="1" dirty="0">
                <a:solidFill>
                  <a:schemeClr val="accent1">
                    <a:lumMod val="75000"/>
                  </a:schemeClr>
                </a:solidFill>
                <a:effectLst/>
                <a:latin typeface="MTMI"/>
              </a:rPr>
              <a:t>b </a:t>
            </a:r>
            <a:r>
              <a:rPr lang="en-US" sz="1800" b="1" i="0" dirty="0">
                <a:solidFill>
                  <a:schemeClr val="accent1">
                    <a:lumMod val="75000"/>
                  </a:schemeClr>
                </a:solidFill>
                <a:effectLst/>
                <a:latin typeface="Times-Roman"/>
              </a:rPr>
              <a:t>are two equal positive integers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543668-E735-4D19-8F6D-2A0014BF0141}"/>
              </a:ext>
            </a:extLst>
          </p:cNvPr>
          <p:cNvSpPr txBox="1"/>
          <p:nvPr/>
        </p:nvSpPr>
        <p:spPr>
          <a:xfrm>
            <a:off x="5807568" y="22969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Proof:</a:t>
            </a:r>
          </a:p>
        </p:txBody>
      </p:sp>
    </p:spTree>
    <p:extLst>
      <p:ext uri="{BB962C8B-B14F-4D97-AF65-F5344CB8AC3E}">
        <p14:creationId xmlns:p14="http://schemas.microsoft.com/office/powerpoint/2010/main" val="31678943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E475-DFDE-4B60-8B60-3B0291DCE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Error in 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5A2C95-10AD-4F83-841C-DFCFD84C5D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3" y="2180496"/>
                <a:ext cx="5342530" cy="3678303"/>
              </a:xfrm>
            </p:spPr>
            <p:txBody>
              <a:bodyPr/>
              <a:lstStyle/>
              <a:p>
                <a:r>
                  <a:rPr lang="en-US" dirty="0"/>
                  <a:t>What is wrong with this “proof?” </a:t>
                </a:r>
              </a:p>
              <a:p>
                <a:r>
                  <a:rPr lang="en-US" dirty="0"/>
                  <a:t>Theorem: 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dirty="0"/>
                  <a:t>is positive, then </a:t>
                </a:r>
                <a14:m>
                  <m:oMath xmlns:m="http://schemas.openxmlformats.org/officeDocument/2006/math">
                    <m:r>
                      <a:rPr lang="en-US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dirty="0"/>
                  <a:t> is positive</a:t>
                </a:r>
              </a:p>
              <a:p>
                <a:r>
                  <a:rPr lang="en-US" dirty="0"/>
                  <a:t>Proof: </a:t>
                </a:r>
              </a:p>
              <a:p>
                <a:pPr lvl="1"/>
                <a:r>
                  <a:rPr lang="en-US" dirty="0"/>
                  <a:t>It is in the form </a:t>
                </a:r>
                <a14:m>
                  <m:oMath xmlns:m="http://schemas.openxmlformats.org/officeDocument/2006/math">
                    <m:r>
                      <a:rPr lang="en-US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−&gt;</m:t>
                    </m:r>
                    <m:r>
                      <a:rPr lang="en-US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endParaRPr lang="en-US" dirty="0"/>
              </a:p>
              <a:p>
                <a:pPr lvl="1"/>
                <a:r>
                  <a:rPr lang="en-US" dirty="0"/>
                  <a:t>Suppose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dirty="0"/>
                  <a:t>is positive. </a:t>
                </a:r>
              </a:p>
              <a:p>
                <a:pPr lvl="1"/>
                <a:r>
                  <a:rPr lang="en-US" dirty="0"/>
                  <a:t>As “If </a:t>
                </a:r>
                <a14:m>
                  <m:oMath xmlns:m="http://schemas.openxmlformats.org/officeDocument/2006/math">
                    <m:r>
                      <a:rPr lang="en-US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dirty="0"/>
                  <a:t> is positive,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/>
                  <a:t> is positive” is true, we can conclude that </a:t>
                </a:r>
                <a14:m>
                  <m:oMath xmlns:m="http://schemas.openxmlformats.org/officeDocument/2006/math">
                    <m:r>
                      <a:rPr lang="en-US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dirty="0"/>
                  <a:t> is positive </a:t>
                </a: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5A2C95-10AD-4F83-841C-DFCFD84C5D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3" y="2180496"/>
                <a:ext cx="5342530" cy="3678303"/>
              </a:xfrm>
              <a:blipFill>
                <a:blip r:embed="rId2"/>
                <a:stretch>
                  <a:fillRect l="-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12273-A031-4A0D-91A9-B065E6970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48C949-36A5-405F-9417-04739E7A1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pPr/>
              <a:t>21</a:t>
            </a:fld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25B492-2F7F-41D9-8EA0-9B8E383CF1F7}"/>
                  </a:ext>
                </a:extLst>
              </p:cNvPr>
              <p:cNvSpPr txBox="1"/>
              <p:nvPr/>
            </p:nvSpPr>
            <p:spPr>
              <a:xfrm>
                <a:off x="5923723" y="2350032"/>
                <a:ext cx="6096000" cy="31936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2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 = “</m:t>
                    </m:r>
                    <m:r>
                      <a:rPr lang="en-US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 is positive” 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 = “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is positive”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2"/>
                    </a:solidFill>
                  </a:rPr>
                  <a:t>Our hypothesis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2"/>
                    </a:solidFill>
                  </a:rPr>
                  <a:t>“If n is positive,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 is positive” is the statement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 → 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2"/>
                    </a:solidFill>
                  </a:rPr>
                  <a:t>From the hypothesis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d>
                        <m:r>
                          <a:rPr lang="en-US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 </m:t>
                        </m:r>
                        <m:r>
                          <a:rPr lang="en-US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  <m:d>
                          <m:dPr>
                            <m:ctrlPr>
                              <a:rPr lang="en-US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d>
                      </m:e>
                    </m:d>
                  </m:oMath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2"/>
                    </a:solidFill>
                  </a:rPr>
                  <a:t>we </a:t>
                </a:r>
                <a:r>
                  <a:rPr lang="en-US" b="1" dirty="0">
                    <a:solidFill>
                      <a:srgbClr val="FF0000"/>
                    </a:solidFill>
                  </a:rPr>
                  <a:t>cannot</a:t>
                </a:r>
                <a:r>
                  <a:rPr lang="en-US" dirty="0">
                    <a:solidFill>
                      <a:schemeClr val="tx2"/>
                    </a:solidFill>
                  </a:rPr>
                  <a:t> conclude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, because we are not using a valid rule of inference.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2"/>
                    </a:solidFill>
                  </a:rPr>
                  <a:t>Instead, this is an example of the fallacy of affirming</a:t>
                </a:r>
                <a:br>
                  <a:rPr lang="en-US" dirty="0">
                    <a:solidFill>
                      <a:schemeClr val="tx2"/>
                    </a:solidFill>
                  </a:rPr>
                </a:br>
                <a:r>
                  <a:rPr lang="en-US" dirty="0">
                    <a:solidFill>
                      <a:schemeClr val="tx2"/>
                    </a:solidFill>
                  </a:rPr>
                  <a:t>the conclusion.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2"/>
                    </a:solidFill>
                  </a:rPr>
                  <a:t>A counterexample is supplied by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for which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is positive, but n is negative.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25B492-2F7F-41D9-8EA0-9B8E383CF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723" y="2350032"/>
                <a:ext cx="6096000" cy="3193631"/>
              </a:xfrm>
              <a:prstGeom prst="rect">
                <a:avLst/>
              </a:prstGeom>
              <a:blipFill>
                <a:blip r:embed="rId3"/>
                <a:stretch>
                  <a:fillRect l="-700" t="-956" r="-600" b="-2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5271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7AE022-81B3-4443-AF8F-11BB8D62C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993844-D9A5-48FE-808B-F7392A13E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pPr/>
              <a:t>22</a:t>
            </a:fld>
            <a:endParaRPr lang="en-US" sz="3200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9E7AC828-DE05-422C-91FD-A413E629CD81}"/>
              </a:ext>
            </a:extLst>
          </p:cNvPr>
          <p:cNvSpPr txBox="1">
            <a:spLocks/>
          </p:cNvSpPr>
          <p:nvPr/>
        </p:nvSpPr>
        <p:spPr>
          <a:xfrm>
            <a:off x="1092991" y="824095"/>
            <a:ext cx="9330358" cy="497256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6400" dirty="0">
                <a:solidFill>
                  <a:schemeClr val="bg1"/>
                </a:solidFill>
              </a:rPr>
              <a:t>Thanks for watching</a:t>
            </a:r>
          </a:p>
          <a:p>
            <a:pPr algn="ctr"/>
            <a:endParaRPr lang="en-US" sz="2600" dirty="0"/>
          </a:p>
          <a:p>
            <a:pPr marL="0" indent="0" algn="ctr">
              <a:buFont typeface="Wingdings 3" charset="2"/>
              <a:buNone/>
            </a:pPr>
            <a:endParaRPr lang="en-US" sz="2600" dirty="0"/>
          </a:p>
          <a:p>
            <a:pPr marL="0" indent="0" algn="ctr">
              <a:buFont typeface="Wingdings 3" charset="2"/>
              <a:buNone/>
            </a:pPr>
            <a:endParaRPr lang="en-US" sz="2600" dirty="0"/>
          </a:p>
          <a:p>
            <a:pPr marL="0" indent="0" algn="ctr">
              <a:buFont typeface="Wingdings 3" charset="2"/>
              <a:buNone/>
            </a:pPr>
            <a:endParaRPr lang="en-US" sz="2600" dirty="0"/>
          </a:p>
          <a:p>
            <a:pPr marL="0" indent="0" algn="ctr">
              <a:buFont typeface="Wingdings 3" charset="2"/>
              <a:buNone/>
            </a:pPr>
            <a:r>
              <a:rPr lang="en-US" sz="2600" b="1" dirty="0">
                <a:solidFill>
                  <a:schemeClr val="accent1"/>
                </a:solidFill>
              </a:rPr>
              <a:t>Dr. Sajid Iqbal</a:t>
            </a:r>
          </a:p>
          <a:p>
            <a:pPr marL="0" indent="0" algn="ctr">
              <a:buFont typeface="Wingdings 3" charset="2"/>
              <a:buNone/>
            </a:pPr>
            <a:r>
              <a:rPr lang="en-US" sz="2600" dirty="0"/>
              <a:t>Assistant Professor</a:t>
            </a:r>
          </a:p>
          <a:p>
            <a:pPr marL="0" indent="0" algn="ctr">
              <a:buFont typeface="Wingdings 3" charset="2"/>
              <a:buNone/>
            </a:pPr>
            <a:r>
              <a:rPr lang="en-US" sz="2600" dirty="0"/>
              <a:t>Department of Computer Science</a:t>
            </a:r>
          </a:p>
          <a:p>
            <a:pPr marL="0" indent="0" algn="ctr">
              <a:buFont typeface="Wingdings 3" charset="2"/>
              <a:buNone/>
            </a:pPr>
            <a:r>
              <a:rPr lang="en-US" sz="2600" dirty="0"/>
              <a:t>Bahauddin Zakariya University, Multan</a:t>
            </a:r>
          </a:p>
          <a:p>
            <a:pPr marL="0" indent="0" algn="ctr">
              <a:buFont typeface="Wingdings 3" charset="2"/>
              <a:buNone/>
            </a:pPr>
            <a:r>
              <a:rPr lang="en-US" sz="2600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sajidiqbal.pk@gmail.com</a:t>
            </a:r>
            <a:endParaRPr lang="en-US" sz="2600" dirty="0">
              <a:solidFill>
                <a:schemeClr val="accent1"/>
              </a:solidFill>
            </a:endParaRPr>
          </a:p>
          <a:p>
            <a:pPr marL="0" indent="0" algn="ctr">
              <a:buFont typeface="Wingdings 3" charset="2"/>
              <a:buNone/>
            </a:pPr>
            <a:r>
              <a:rPr lang="en-US" sz="2600" dirty="0">
                <a:solidFill>
                  <a:schemeClr val="accent1"/>
                </a:solidFill>
              </a:rPr>
              <a:t> https://github.com/sajjo79/DiscreteMathematics</a:t>
            </a:r>
          </a:p>
          <a:p>
            <a:pPr marL="0" indent="0" algn="ctr">
              <a:buFont typeface="Wingdings 3" charset="2"/>
              <a:buNone/>
            </a:pP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45D62A-6562-4D53-8CDA-A89F08C9965D}"/>
              </a:ext>
            </a:extLst>
          </p:cNvPr>
          <p:cNvSpPr/>
          <p:nvPr/>
        </p:nvSpPr>
        <p:spPr>
          <a:xfrm>
            <a:off x="3591440" y="2148745"/>
            <a:ext cx="4333460" cy="99257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Allah Hafiz</a:t>
            </a:r>
          </a:p>
        </p:txBody>
      </p:sp>
      <p:pic>
        <p:nvPicPr>
          <p:cNvPr id="10" name="Graphic 9" descr="Envelope">
            <a:extLst>
              <a:ext uri="{FF2B5EF4-FFF2-40B4-BE49-F238E27FC236}">
                <a16:creationId xmlns:a16="http://schemas.microsoft.com/office/drawing/2014/main" id="{35D6268C-6DE7-43C5-96FD-D360FA63DE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35589" y="4767397"/>
            <a:ext cx="406629" cy="406629"/>
          </a:xfrm>
          <a:prstGeom prst="rect">
            <a:avLst/>
          </a:prstGeom>
        </p:spPr>
      </p:pic>
      <p:pic>
        <p:nvPicPr>
          <p:cNvPr id="11" name="Graphic 10" descr="Presentation with checklist">
            <a:extLst>
              <a:ext uri="{FF2B5EF4-FFF2-40B4-BE49-F238E27FC236}">
                <a16:creationId xmlns:a16="http://schemas.microsoft.com/office/drawing/2014/main" id="{AD66153B-B58A-4908-87CE-170143A452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75325" y="5063697"/>
            <a:ext cx="577931" cy="577931"/>
          </a:xfrm>
          <a:prstGeom prst="rect">
            <a:avLst/>
          </a:prstGeom>
        </p:spPr>
      </p:pic>
      <p:pic>
        <p:nvPicPr>
          <p:cNvPr id="12" name="Picture 2" descr="Wow Life Youtube Channel - Youtube Logo Black Transparent PNG ...">
            <a:extLst>
              <a:ext uri="{FF2B5EF4-FFF2-40B4-BE49-F238E27FC236}">
                <a16:creationId xmlns:a16="http://schemas.microsoft.com/office/drawing/2014/main" id="{5FB9209A-6295-4101-B91C-77F03CE238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" t="16024" r="2323" b="5346"/>
          <a:stretch/>
        </p:blipFill>
        <p:spPr bwMode="auto">
          <a:xfrm>
            <a:off x="4038904" y="5838775"/>
            <a:ext cx="1719266" cy="40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4BCEBF3-DBB9-4E3D-9B8B-55D9CCF99F8E}"/>
              </a:ext>
            </a:extLst>
          </p:cNvPr>
          <p:cNvSpPr/>
          <p:nvPr/>
        </p:nvSpPr>
        <p:spPr>
          <a:xfrm>
            <a:off x="5951984" y="5834104"/>
            <a:ext cx="1872208" cy="406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COMEDXD</a:t>
            </a:r>
          </a:p>
        </p:txBody>
      </p:sp>
    </p:spTree>
    <p:extLst>
      <p:ext uri="{BB962C8B-B14F-4D97-AF65-F5344CB8AC3E}">
        <p14:creationId xmlns:p14="http://schemas.microsoft.com/office/powerpoint/2010/main" val="962621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C8C2621-77B5-4497-BD0F-02D5607E2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ground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2BDDEDAA-9286-4A4C-84B2-E0EEDD7A27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1868558"/>
                <a:ext cx="9491063" cy="4492486"/>
              </a:xfrm>
            </p:spPr>
            <p:txBody>
              <a:bodyPr>
                <a:noAutofit/>
              </a:bodyPr>
              <a:lstStyle/>
              <a:p>
                <a:r>
                  <a:rPr lang="en-US" sz="2800" dirty="0"/>
                  <a:t>A proof is usually written as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chemeClr val="accent1"/>
                        </a:solidFill>
                        <a:effectLst/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800" b="1" i="1" dirty="0" smtClean="0">
                        <a:solidFill>
                          <a:schemeClr val="accent1"/>
                        </a:solidFill>
                        <a:effectLst/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800" b="1" i="1" dirty="0" smtClean="0">
                        <a:solidFill>
                          <a:schemeClr val="accent1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dirty="0" smtClean="0">
                        <a:solidFill>
                          <a:schemeClr val="accent1"/>
                        </a:solidFill>
                        <a:effectLst/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800" b="1" i="1" dirty="0" smtClean="0">
                        <a:solidFill>
                          <a:schemeClr val="accent1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dirty="0" smtClean="0">
                        <a:solidFill>
                          <a:schemeClr val="accent1"/>
                        </a:solidFill>
                        <a:effectLst/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800" b="1" i="1" dirty="0" smtClean="0">
                        <a:solidFill>
                          <a:schemeClr val="accent1"/>
                        </a:solidFill>
                        <a:effectLst/>
                        <a:latin typeface="Cambria Math" panose="02040503050406030204" pitchFamily="18" charset="0"/>
                      </a:rPr>
                      <m:t>)→</m:t>
                    </m:r>
                    <m:r>
                      <a:rPr lang="en-US" sz="2800" b="1" i="1" dirty="0" smtClean="0">
                        <a:solidFill>
                          <a:schemeClr val="accent1"/>
                        </a:solidFill>
                        <a:effectLst/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sz="2800" b="1" i="1" dirty="0" smtClean="0">
                        <a:solidFill>
                          <a:schemeClr val="accent1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dirty="0" smtClean="0">
                        <a:solidFill>
                          <a:schemeClr val="accent1"/>
                        </a:solidFill>
                        <a:effectLst/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800" b="1" i="1" dirty="0" smtClean="0">
                        <a:solidFill>
                          <a:schemeClr val="accent1"/>
                        </a:solidFill>
                        <a:effectLst/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endParaRPr lang="en-US" sz="2800" b="1" dirty="0"/>
              </a:p>
              <a:p>
                <a:r>
                  <a:rPr lang="en-US" sz="2800" dirty="0"/>
                  <a:t>The goal is to prove that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chemeClr val="accent1"/>
                        </a:solidFill>
                        <a:effectLst/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800" b="1" i="1" dirty="0" smtClean="0">
                        <a:solidFill>
                          <a:schemeClr val="accent1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dirty="0" smtClean="0">
                        <a:solidFill>
                          <a:schemeClr val="accent1"/>
                        </a:solidFill>
                        <a:effectLst/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800" b="1" i="1" dirty="0" smtClean="0">
                        <a:solidFill>
                          <a:schemeClr val="accent1"/>
                        </a:solidFill>
                        <a:effectLst/>
                        <a:latin typeface="Cambria Math" panose="02040503050406030204" pitchFamily="18" charset="0"/>
                      </a:rPr>
                      <m:t>) → </m:t>
                    </m:r>
                    <m:r>
                      <a:rPr lang="en-US" sz="2800" b="1" i="1" dirty="0" smtClean="0">
                        <a:solidFill>
                          <a:schemeClr val="accent1"/>
                        </a:solidFill>
                        <a:effectLst/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sz="2800" b="1" i="1" dirty="0" smtClean="0">
                        <a:solidFill>
                          <a:schemeClr val="accent1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dirty="0" smtClean="0">
                        <a:solidFill>
                          <a:schemeClr val="accent1"/>
                        </a:solidFill>
                        <a:effectLst/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800" b="1" i="1" dirty="0" smtClean="0">
                        <a:solidFill>
                          <a:schemeClr val="accent1"/>
                        </a:solidFill>
                        <a:effectLst/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800" dirty="0"/>
                  <a:t>is true, where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8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is an arbitrary element of the domain, and then apply universal generalization</a:t>
                </a:r>
              </a:p>
              <a:p>
                <a:pPr lvl="1"/>
                <a:r>
                  <a:rPr lang="en-US" sz="2400" dirty="0"/>
                  <a:t>We need to show that conditional statement is true</a:t>
                </a:r>
              </a:p>
              <a:p>
                <a:pPr lvl="1"/>
                <a:r>
                  <a:rPr lang="en-US" sz="2400" dirty="0"/>
                  <a:t>We will study how to prove it</a:t>
                </a:r>
              </a:p>
              <a:p>
                <a:pPr lvl="1"/>
                <a:r>
                  <a:rPr lang="en-US" sz="2400" dirty="0"/>
                  <a:t>Recall that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4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US" sz="24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24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true unless p is true but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sz="2400" dirty="0"/>
                  <a:t> is false. </a:t>
                </a:r>
              </a:p>
              <a:p>
                <a:pPr lvl="1"/>
                <a:r>
                  <a:rPr lang="en-US" sz="2400" dirty="0"/>
                  <a:t>To prove the statement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4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US" sz="24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sz="2400" dirty="0"/>
                  <a:t>, we need only show that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sz="2400" dirty="0"/>
                  <a:t> is true if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sz="2400" dirty="0"/>
                  <a:t> is true. </a:t>
                </a:r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2BDDEDAA-9286-4A4C-84B2-E0EEDD7A27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868558"/>
                <a:ext cx="9491063" cy="4492486"/>
              </a:xfrm>
              <a:blipFill>
                <a:blip r:embed="rId2"/>
                <a:stretch>
                  <a:fillRect l="-899" t="-272" r="-257" b="-2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0BD942-E00A-4D81-A3A1-74EBC9FD8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7660B5-BEA6-447D-9465-D1BAA1EDB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t>3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503689-BC2A-46BD-B4EA-3BE851235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0401" y="3565871"/>
            <a:ext cx="2443707" cy="193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210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DF3F9-3A0A-4703-8E26-9560B39B5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Proofs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E7FA978-FAEB-4755-BE5E-80E7D1B8F4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0056919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957A65-5FCF-4D2D-851A-0D5C5D3C7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98DB8D-F394-4D3C-A6B3-11FDF590F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pPr/>
              <a:t>4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54570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4E5D9-C0D0-4051-83DE-BDD141B73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7F2D7E-7AA2-41D5-A384-A3158C3664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3" y="1756900"/>
                <a:ext cx="8841104" cy="4776919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A direct proof is like a conditional statement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400" b="1" i="1" dirty="0" err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</m:t>
                    </m:r>
                    <m:r>
                      <a:rPr lang="en-US" sz="2400" b="1" i="1" dirty="0" err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𝒒</m:t>
                    </m:r>
                  </m:oMath>
                </a14:m>
                <a:endParaRPr lang="en-US" sz="2400" b="1" dirty="0">
                  <a:sym typeface="Wingdings" panose="05000000000000000000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2000" dirty="0"/>
                  <a:t> is hypothesis 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sz="2000" dirty="0"/>
                  <a:t> is conclusion</a:t>
                </a:r>
              </a:p>
              <a:p>
                <a:pPr lvl="1"/>
                <a:r>
                  <a:rPr lang="en-US" sz="2000" dirty="0"/>
                  <a:t>It is assumed that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sz="2000" dirty="0"/>
                  <a:t> is true</a:t>
                </a:r>
              </a:p>
              <a:p>
                <a:pPr lvl="1"/>
                <a:r>
                  <a:rPr lang="en-US" sz="2000" dirty="0"/>
                  <a:t>Apply rule of inferences, axioms, definitions and previously proven theorems to show that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sz="2000" dirty="0"/>
                  <a:t> is true</a:t>
                </a:r>
              </a:p>
              <a:p>
                <a:pPr lvl="1"/>
                <a:r>
                  <a:rPr lang="en-US" sz="2000" dirty="0"/>
                  <a:t>It is by showing that if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sz="2000" dirty="0"/>
                  <a:t> is true then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sz="2000" dirty="0"/>
                  <a:t> is true</a:t>
                </a:r>
              </a:p>
              <a:p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Def:  </a:t>
                </a:r>
              </a:p>
              <a:p>
                <a:pPr lvl="1"/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Even Integer</a:t>
                </a:r>
                <a:r>
                  <a:rPr lang="en-US" sz="2000" dirty="0"/>
                  <a:t>: The integer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000" dirty="0"/>
                  <a:t> is even if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sz="20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sz="2000" dirty="0"/>
                  <a:t>, an integer, such that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lvl="1"/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Odd Integer</a:t>
                </a:r>
                <a:r>
                  <a:rPr lang="en-US" sz="2000" dirty="0"/>
                  <a:t>: The integer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000" dirty="0"/>
                  <a:t> is even if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sz="20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sz="2000" dirty="0"/>
                  <a:t>, an integer, such that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0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lvl="1"/>
                <a:r>
                  <a:rPr lang="en-US" sz="2000" dirty="0"/>
                  <a:t>Two integers have same parity when both are even or both are odd and they have opposite parity when one is odd and other is even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7F2D7E-7AA2-41D5-A384-A3158C3664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3" y="1756900"/>
                <a:ext cx="8841104" cy="4776919"/>
              </a:xfrm>
              <a:blipFill>
                <a:blip r:embed="rId2"/>
                <a:stretch>
                  <a:fillRect l="-689" b="-1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B20A1-EF45-49F6-A0FD-10B755611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34147F-C1CB-4ADE-981D-90F147CE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pPr/>
              <a:t>5</a:t>
            </a:fld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C37655DA-3A76-4412-AE60-8EEC8B7D52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0159392"/>
                  </p:ext>
                </p:extLst>
              </p:nvPr>
            </p:nvGraphicFramePr>
            <p:xfrm>
              <a:off x="9422296" y="2501900"/>
              <a:ext cx="2327328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69843">
                      <a:extLst>
                        <a:ext uri="{9D8B030D-6E8A-4147-A177-3AD203B41FA5}">
                          <a16:colId xmlns:a16="http://schemas.microsoft.com/office/drawing/2014/main" val="4068946866"/>
                        </a:ext>
                      </a:extLst>
                    </a:gridCol>
                    <a:gridCol w="689113">
                      <a:extLst>
                        <a:ext uri="{9D8B030D-6E8A-4147-A177-3AD203B41FA5}">
                          <a16:colId xmlns:a16="http://schemas.microsoft.com/office/drawing/2014/main" val="1319958671"/>
                        </a:ext>
                      </a:extLst>
                    </a:gridCol>
                    <a:gridCol w="1068372">
                      <a:extLst>
                        <a:ext uri="{9D8B030D-6E8A-4147-A177-3AD203B41FA5}">
                          <a16:colId xmlns:a16="http://schemas.microsoft.com/office/drawing/2014/main" val="310865864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8268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22411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15596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99084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86169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C37655DA-3A76-4412-AE60-8EEC8B7D52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0159392"/>
                  </p:ext>
                </p:extLst>
              </p:nvPr>
            </p:nvGraphicFramePr>
            <p:xfrm>
              <a:off x="9422296" y="2501900"/>
              <a:ext cx="2327328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69843">
                      <a:extLst>
                        <a:ext uri="{9D8B030D-6E8A-4147-A177-3AD203B41FA5}">
                          <a16:colId xmlns:a16="http://schemas.microsoft.com/office/drawing/2014/main" val="4068946866"/>
                        </a:ext>
                      </a:extLst>
                    </a:gridCol>
                    <a:gridCol w="689113">
                      <a:extLst>
                        <a:ext uri="{9D8B030D-6E8A-4147-A177-3AD203B41FA5}">
                          <a16:colId xmlns:a16="http://schemas.microsoft.com/office/drawing/2014/main" val="1319958671"/>
                        </a:ext>
                      </a:extLst>
                    </a:gridCol>
                    <a:gridCol w="1068372">
                      <a:extLst>
                        <a:ext uri="{9D8B030D-6E8A-4147-A177-3AD203B41FA5}">
                          <a16:colId xmlns:a16="http://schemas.microsoft.com/office/drawing/2014/main" val="310865864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64" t="-1639" r="-311702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4071" t="-1639" r="-159292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8182" t="-1639" r="-2273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8268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64" t="-101639" r="-311702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4071" t="-101639" r="-159292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8182" t="-101639" r="-2273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22411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64" t="-201639" r="-311702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4071" t="-201639" r="-159292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8182" t="-201639" r="-2273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15596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64" t="-301639" r="-311702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4071" t="-301639" r="-159292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8182" t="-301639" r="-2273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99084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64" t="-401639" r="-31170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4071" t="-401639" r="-15929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8182" t="-401639" r="-2273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861697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20684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10C94-BF61-4C60-83D5-147A14BAF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Direct proof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755157-5AC1-4BE1-8883-2028EBB3FD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</a:rPr>
                  <a:t>Theorem</a:t>
                </a:r>
                <a:r>
                  <a:rPr lang="en-US" dirty="0"/>
                  <a:t>: If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dirty="0"/>
                  <a:t> is an odd integer,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/>
                  <a:t> is odd </a:t>
                </a:r>
              </a:p>
              <a:p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</a:rPr>
                  <a:t>Proof</a:t>
                </a:r>
                <a:r>
                  <a:rPr lang="en-US" dirty="0"/>
                  <a:t>: </a:t>
                </a:r>
              </a:p>
              <a:p>
                <a:pPr lvl="1"/>
                <a:r>
                  <a:rPr lang="en-US" sz="1800" dirty="0"/>
                  <a:t>The theorem is in the form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sz="18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𝒒</m:t>
                    </m:r>
                    <m:d>
                      <m:dPr>
                        <m:ctrlPr>
                          <a:rPr lang="en-US" sz="18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sz="18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𝒊𝒎𝒑𝒍𝒊𝒆𝒔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1800" dirty="0"/>
                  <a:t> is an odd integer, 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): </m:t>
                    </m:r>
                    <m:sSup>
                      <m:sSupPr>
                        <m:ctrlPr>
                          <a:rPr lang="en-US" sz="18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18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is odd, </a:t>
                </a:r>
              </a:p>
              <a:p>
                <a:pPr lvl="1"/>
                <a:r>
                  <a:rPr lang="en-US" sz="1800" dirty="0"/>
                  <a:t>Assume that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is true i.e.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1800" dirty="0"/>
                  <a:t> is odd</a:t>
                </a:r>
              </a:p>
              <a:p>
                <a:pPr lvl="1"/>
                <a:r>
                  <a:rPr lang="en-US" sz="1800" dirty="0"/>
                  <a:t>By the definition of an odd integer, </a:t>
                </a:r>
              </a:p>
              <a:p>
                <a:pPr lvl="2"/>
                <a:r>
                  <a:rPr lang="en-US" sz="1600" dirty="0"/>
                  <a:t>It follows that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16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16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16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16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sz="16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1600" dirty="0"/>
                  <a:t>, where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sz="1600" dirty="0"/>
                  <a:t> is some integer.</a:t>
                </a:r>
              </a:p>
              <a:p>
                <a:pPr lvl="2"/>
                <a:r>
                  <a:rPr lang="en-US" sz="1600" dirty="0"/>
                  <a:t>We want to 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16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600" dirty="0"/>
                  <a:t> is also odd. </a:t>
                </a:r>
              </a:p>
              <a:p>
                <a:pPr lvl="2"/>
                <a:r>
                  <a:rPr lang="en-US" sz="1600" dirty="0"/>
                  <a:t>Square both sides of the equation</a:t>
                </a:r>
                <a:br>
                  <a:rPr lang="en-US" sz="1600" dirty="0"/>
                </a:br>
                <a:endParaRPr lang="en-US" sz="1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755157-5AC1-4BE1-8883-2028EBB3FD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77C0F7-8D76-4F7E-824C-B15BEE5AE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C4A55A-0808-4A9E-AE84-2B1BE8640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pPr/>
              <a:t>6</a:t>
            </a:fld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312EE5B-2D23-4156-B6C1-C3986B05998E}"/>
                  </a:ext>
                </a:extLst>
              </p:cNvPr>
              <p:cNvSpPr txBox="1"/>
              <p:nvPr/>
            </p:nvSpPr>
            <p:spPr>
              <a:xfrm>
                <a:off x="7397087" y="2804790"/>
                <a:ext cx="4213720" cy="12484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18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18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8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sz="18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sz="18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8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800" b="1" i="1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en-US" sz="1800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18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1" i="1" dirty="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dirty="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1800" b="1" i="1" dirty="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</m:e>
                        <m:sup>
                          <m:r>
                            <a:rPr lang="en-US" sz="1800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18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800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1" i="1" dirty="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dirty="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  <m:sup>
                          <m:r>
                            <a:rPr lang="en-US" sz="1800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18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d>
                        <m:dPr>
                          <m:ctrlPr>
                            <a:rPr lang="en-US" sz="1800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1800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d>
                        <m:dPr>
                          <m:ctrlPr>
                            <a:rPr lang="en-US" sz="1800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 sz="1800" b="1" i="1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en-US" sz="1800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18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sSup>
                        <m:sSupPr>
                          <m:ctrlPr>
                            <a:rPr lang="en-US" sz="1800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sz="1800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18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8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18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en-US" sz="1800" b="1" i="1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en-US" sz="1800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18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d>
                        <m:dPr>
                          <m:ctrlPr>
                            <a:rPr lang="en-US" sz="1800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sSup>
                            <m:sSupPr>
                              <m:ctrlPr>
                                <a:rPr lang="en-US" sz="1800" b="1" i="1" dirty="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 dirty="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p>
                              <m:r>
                                <a:rPr lang="en-US" sz="1800" b="1" i="1" dirty="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1800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1800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en-US" sz="18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8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312EE5B-2D23-4156-B6C1-C3986B059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7087" y="2804790"/>
                <a:ext cx="4213720" cy="12484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D531E006-2017-463E-923C-0CF72D1AF17C}"/>
              </a:ext>
            </a:extLst>
          </p:cNvPr>
          <p:cNvSpPr txBox="1"/>
          <p:nvPr/>
        </p:nvSpPr>
        <p:spPr>
          <a:xfrm>
            <a:off x="8166271" y="4194583"/>
            <a:ext cx="30570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Axiom</a:t>
            </a:r>
            <a:r>
              <a:rPr lang="en-US" dirty="0"/>
              <a:t>: 2(n) is even, whether n is even or odd therefore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6E47ECA-C615-46E1-B861-10F7819FA8A8}"/>
                  </a:ext>
                </a:extLst>
              </p:cNvPr>
              <p:cNvSpPr txBox="1"/>
              <p:nvPr/>
            </p:nvSpPr>
            <p:spPr>
              <a:xfrm>
                <a:off x="8306343" y="5323124"/>
                <a:ext cx="2516331" cy="9589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en-US" sz="1800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18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d>
                        <m:dPr>
                          <m:ctrlPr>
                            <a:rPr lang="en-US" sz="1800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sSup>
                            <m:sSupPr>
                              <m:ctrlPr>
                                <a:rPr lang="en-US" sz="1800" b="1" i="1" dirty="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 dirty="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p>
                              <m:r>
                                <a:rPr lang="en-US" sz="1800" b="1" i="1" dirty="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1800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1800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en-US" sz="18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8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𝑒𝑣𝑒𝑛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𝑜𝑑𝑑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6E47ECA-C615-46E1-B861-10F7819FA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6343" y="5323124"/>
                <a:ext cx="2516331" cy="9589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8EF8E17-E996-40C7-B126-3A3DF4EEFD40}"/>
                  </a:ext>
                </a:extLst>
              </p:cNvPr>
              <p:cNvSpPr txBox="1"/>
              <p:nvPr/>
            </p:nvSpPr>
            <p:spPr>
              <a:xfrm>
                <a:off x="1522086" y="5747286"/>
                <a:ext cx="48104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</a:rPr>
                  <a:t>Hence the theorem is proved</a:t>
                </a:r>
              </a:p>
              <a:p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</a:rPr>
                  <a:t> is odd,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</a:rPr>
                  <a:t> will also be odd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8EF8E17-E996-40C7-B126-3A3DF4EEF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086" y="5747286"/>
                <a:ext cx="4810475" cy="646331"/>
              </a:xfrm>
              <a:prstGeom prst="rect">
                <a:avLst/>
              </a:prstGeom>
              <a:blipFill>
                <a:blip r:embed="rId5"/>
                <a:stretch>
                  <a:fillRect l="-1141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0338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FCA0-BA63-4943-ACA2-4C4A5DD6F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Direct 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234EBB-957A-4843-90A1-A6246936B2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</a:rPr>
                  <a:t>Theorem</a:t>
                </a:r>
                <a:r>
                  <a:rPr lang="en-US" dirty="0"/>
                  <a:t>: if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dirty="0"/>
                  <a:t> are both perfect squares, then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𝒏𝒎</m:t>
                    </m:r>
                  </m:oMath>
                </a14:m>
                <a:r>
                  <a:rPr lang="en-US" dirty="0"/>
                  <a:t> is also a perfect square </a:t>
                </a:r>
              </a:p>
              <a:p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</a:rPr>
                  <a:t>Proof</a:t>
                </a:r>
                <a:r>
                  <a:rPr lang="en-US" dirty="0"/>
                  <a:t>: </a:t>
                </a:r>
              </a:p>
              <a:p>
                <a:pPr lvl="1"/>
                <a:r>
                  <a:rPr lang="en-US" sz="1900" dirty="0"/>
                  <a:t>It is in the form </a:t>
                </a:r>
                <a14:m>
                  <m:oMath xmlns:m="http://schemas.openxmlformats.org/officeDocument/2006/math">
                    <m:r>
                      <a:rPr lang="en-US" sz="19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19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9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19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)−&gt;</m:t>
                    </m:r>
                    <m:r>
                      <a:rPr lang="en-US" sz="19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19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9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19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900" b="1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sz="1900" dirty="0"/>
                  <a:t>where </a:t>
                </a:r>
                <a14:m>
                  <m:oMath xmlns:m="http://schemas.openxmlformats.org/officeDocument/2006/math">
                    <m:r>
                      <a:rPr lang="en-US" sz="19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19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9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19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900" dirty="0"/>
                  <a:t>= m and n are perfect square and </a:t>
                </a:r>
                <a14:m>
                  <m:oMath xmlns:m="http://schemas.openxmlformats.org/officeDocument/2006/math">
                    <m:r>
                      <a:rPr lang="en-US" sz="19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19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9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19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19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𝒏𝒎</m:t>
                    </m:r>
                    <m:r>
                      <a:rPr lang="en-US" sz="19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900" dirty="0"/>
                  <a:t>is perfect square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9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19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9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19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900" dirty="0"/>
                  <a:t> is the hypothesis and we assume that it is true</a:t>
                </a:r>
              </a:p>
              <a:p>
                <a:pPr lvl="1"/>
                <a:r>
                  <a:rPr lang="en-US" sz="1900" dirty="0"/>
                  <a:t>By the definition of a perfect square,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7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sz="17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</m:t>
                    </m:r>
                    <m:r>
                      <a:rPr lang="en-US" sz="17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7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lang="en-US" sz="17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700" b="0" dirty="0"/>
                  <a:t>such that</a:t>
                </a:r>
                <a14:m>
                  <m:oMath xmlns:m="http://schemas.openxmlformats.org/officeDocument/2006/math">
                    <m:r>
                      <a:rPr lang="en-US" sz="17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7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17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US" sz="17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sz="17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17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700" dirty="0"/>
                  <a:t>and </a:t>
                </a:r>
                <a14:m>
                  <m:oMath xmlns:m="http://schemas.openxmlformats.org/officeDocument/2006/math">
                    <m:r>
                      <a:rPr lang="en-US" sz="1700" b="1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𝐧</m:t>
                    </m:r>
                    <m:r>
                      <a:rPr lang="en-US" sz="17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=</m:t>
                    </m:r>
                    <m:sSup>
                      <m:sSupPr>
                        <m:ctrlPr>
                          <a:rPr lang="en-US" sz="17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sz="17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sz="1700" b="1" dirty="0"/>
              </a:p>
              <a:p>
                <a:pPr lvl="2"/>
                <a:r>
                  <a:rPr lang="en-US" sz="1700" dirty="0"/>
                  <a:t>By substituting the values in </a:t>
                </a:r>
                <a14:m>
                  <m:oMath xmlns:m="http://schemas.openxmlformats.org/officeDocument/2006/math">
                    <m:r>
                      <a:rPr lang="en-US" sz="17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17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7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17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7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234EBB-957A-4843-90A1-A6246936B2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710CDC-A7E4-4F7E-9BB5-CE0D1171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</a:t>
            </a:r>
            <a:r>
              <a:rPr lang="en-US" dirty="0" err="1"/>
              <a:t>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315B78-55DD-46A1-9FD5-443C7C0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pPr/>
              <a:t>7</a:t>
            </a:fld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D42CC1-1602-430E-92E2-76CBAA564DA8}"/>
                  </a:ext>
                </a:extLst>
              </p:cNvPr>
              <p:cNvSpPr txBox="1"/>
              <p:nvPr/>
            </p:nvSpPr>
            <p:spPr>
              <a:xfrm>
                <a:off x="8120418" y="4223715"/>
                <a:ext cx="1243097" cy="8496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𝒎𝒏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𝒎𝒏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𝒔𝒕</m:t>
                              </m:r>
                            </m:e>
                          </m:d>
                        </m:e>
                        <m:sup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𝒏𝒎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𝒔𝒕</m:t>
                              </m:r>
                            </m:e>
                          </m:d>
                        </m:e>
                        <m:sup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D42CC1-1602-430E-92E2-76CBAA564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418" y="4223715"/>
                <a:ext cx="1243097" cy="849656"/>
              </a:xfrm>
              <a:prstGeom prst="rect">
                <a:avLst/>
              </a:prstGeom>
              <a:blipFill>
                <a:blip r:embed="rId3"/>
                <a:stretch>
                  <a:fillRect l="-1961" t="-719" r="-1471" b="-1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D5DD5C1-3BD7-43D4-8FE0-BDBF9C013EE9}"/>
              </a:ext>
            </a:extLst>
          </p:cNvPr>
          <p:cNvSpPr txBox="1"/>
          <p:nvPr/>
        </p:nvSpPr>
        <p:spPr>
          <a:xfrm>
            <a:off x="7830859" y="5291346"/>
            <a:ext cx="33925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using commutativity and associativity of multiplication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674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4EAA0-127A-47F0-86EB-5CC83EEF6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contraposition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2548F9-2AD5-4515-863A-FD0A6186E7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1715956"/>
                <a:ext cx="8099008" cy="488362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Direct proofs lead from the premises of a theorem to the conclusion </a:t>
                </a:r>
              </a:p>
              <a:p>
                <a:pPr lvl="1"/>
                <a:r>
                  <a:rPr lang="en-US" sz="1700" dirty="0"/>
                  <a:t>They begin with the premises, continue with a sequence of deductions, and end with the conclusion </a:t>
                </a:r>
              </a:p>
              <a:p>
                <a:r>
                  <a:rPr lang="en-US" dirty="0"/>
                  <a:t>Attempts at direct proofs often reach dead ends</a:t>
                </a:r>
              </a:p>
              <a:p>
                <a:r>
                  <a:rPr lang="en-US" dirty="0"/>
                  <a:t>We need other methods of proving theorems of the form </a:t>
                </a:r>
                <a14:m>
                  <m:oMath xmlns:m="http://schemas.openxmlformats.org/officeDocument/2006/math">
                    <m:r>
                      <a:rPr lang="en-US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)→</m:t>
                    </m:r>
                    <m:r>
                      <a:rPr lang="en-US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Proofs of theorems of this type that are not direct proofs</a:t>
                </a:r>
              </a:p>
              <a:p>
                <a:pPr lvl="1"/>
                <a:r>
                  <a:rPr lang="en-US" sz="1700" dirty="0"/>
                  <a:t>that do not start with the premises and end with the conclusion, are called indirect proofs</a:t>
                </a:r>
              </a:p>
              <a:p>
                <a:pPr lvl="1"/>
                <a:r>
                  <a:rPr lang="en-US" sz="1700" dirty="0"/>
                  <a:t>An extremely useful type of indirect proof is known as proof by contraposition.  </a:t>
                </a:r>
              </a:p>
              <a:p>
                <a:r>
                  <a:rPr lang="en-US" dirty="0"/>
                  <a:t>conditional statement </a:t>
                </a:r>
                <a14:m>
                  <m:oMath xmlns:m="http://schemas.openxmlformats.org/officeDocument/2006/math">
                    <m:r>
                      <a:rPr lang="en-US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equivalent to its contrapositive, </a:t>
                </a:r>
                <a14:m>
                  <m:oMath xmlns:m="http://schemas.openxmlformats.org/officeDocument/2006/math">
                    <m:r>
                      <a:rPr lang="en-US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→¬</m:t>
                    </m:r>
                    <m:r>
                      <a:rPr lang="en-US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r>
                  <a:rPr lang="en-US" sz="1700" dirty="0"/>
                  <a:t>This means that the conditional statement </a:t>
                </a:r>
                <a14:m>
                  <m:oMath xmlns:m="http://schemas.openxmlformats.org/officeDocument/2006/math">
                    <m:r>
                      <a:rPr lang="en-US" sz="17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17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7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17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700" dirty="0"/>
                  <a:t>can be proved by showing that its contrapositive, </a:t>
                </a:r>
                <a14:m>
                  <m:oMath xmlns:m="http://schemas.openxmlformats.org/officeDocument/2006/math">
                    <m:r>
                      <a:rPr lang="en-US" sz="17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sz="17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17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→¬</m:t>
                    </m:r>
                    <m:r>
                      <a:rPr lang="en-US" sz="17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sz="1700" dirty="0"/>
                  <a:t>, is true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2548F9-2AD5-4515-863A-FD0A6186E7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715956"/>
                <a:ext cx="8099008" cy="4883627"/>
              </a:xfrm>
              <a:blipFill>
                <a:blip r:embed="rId2"/>
                <a:stretch>
                  <a:fillRect l="-301" r="-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126705-FEB9-47C8-8751-AF5A92671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EB98C1-C37A-42AB-8A27-3FF34004E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pPr/>
              <a:t>8</a:t>
            </a:fld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24A6DE81-B3E9-4827-898E-422B776C6EC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819016" y="2314998"/>
              <a:ext cx="279179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0597">
                      <a:extLst>
                        <a:ext uri="{9D8B030D-6E8A-4147-A177-3AD203B41FA5}">
                          <a16:colId xmlns:a16="http://schemas.microsoft.com/office/drawing/2014/main" val="4068946866"/>
                        </a:ext>
                      </a:extLst>
                    </a:gridCol>
                    <a:gridCol w="930597">
                      <a:extLst>
                        <a:ext uri="{9D8B030D-6E8A-4147-A177-3AD203B41FA5}">
                          <a16:colId xmlns:a16="http://schemas.microsoft.com/office/drawing/2014/main" val="1319958671"/>
                        </a:ext>
                      </a:extLst>
                    </a:gridCol>
                    <a:gridCol w="930597">
                      <a:extLst>
                        <a:ext uri="{9D8B030D-6E8A-4147-A177-3AD203B41FA5}">
                          <a16:colId xmlns:a16="http://schemas.microsoft.com/office/drawing/2014/main" val="310865864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8268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22411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15596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99084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86169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24A6DE81-B3E9-4827-898E-422B776C6EC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819016" y="2314998"/>
              <a:ext cx="279179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0597">
                      <a:extLst>
                        <a:ext uri="{9D8B030D-6E8A-4147-A177-3AD203B41FA5}">
                          <a16:colId xmlns:a16="http://schemas.microsoft.com/office/drawing/2014/main" val="4068946866"/>
                        </a:ext>
                      </a:extLst>
                    </a:gridCol>
                    <a:gridCol w="930597">
                      <a:extLst>
                        <a:ext uri="{9D8B030D-6E8A-4147-A177-3AD203B41FA5}">
                          <a16:colId xmlns:a16="http://schemas.microsoft.com/office/drawing/2014/main" val="1319958671"/>
                        </a:ext>
                      </a:extLst>
                    </a:gridCol>
                    <a:gridCol w="930597">
                      <a:extLst>
                        <a:ext uri="{9D8B030D-6E8A-4147-A177-3AD203B41FA5}">
                          <a16:colId xmlns:a16="http://schemas.microsoft.com/office/drawing/2014/main" val="310865864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54" t="-1639" r="-202614" b="-4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654" t="-1639" r="-102614" b="-4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654" t="-1639" r="-2614" b="-4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8268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54" t="-101639" r="-202614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654" t="-101639" r="-102614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654" t="-101639" r="-2614" b="-3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22411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54" t="-201639" r="-202614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654" t="-201639" r="-102614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654" t="-201639" r="-2614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15596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54" t="-301639" r="-202614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654" t="-301639" r="-102614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654" t="-301639" r="-2614" b="-1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99084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54" t="-401639" r="-202614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654" t="-401639" r="-102614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654" t="-401639" r="-2614" b="-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861697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93BC4DF4-85A8-4A99-9171-A62310D125D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415331"/>
                  </p:ext>
                </p:extLst>
              </p:nvPr>
            </p:nvGraphicFramePr>
            <p:xfrm>
              <a:off x="8819015" y="4321637"/>
              <a:ext cx="279179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0095">
                      <a:extLst>
                        <a:ext uri="{9D8B030D-6E8A-4147-A177-3AD203B41FA5}">
                          <a16:colId xmlns:a16="http://schemas.microsoft.com/office/drawing/2014/main" val="4068946866"/>
                        </a:ext>
                      </a:extLst>
                    </a:gridCol>
                    <a:gridCol w="411291">
                      <a:extLst>
                        <a:ext uri="{9D8B030D-6E8A-4147-A177-3AD203B41FA5}">
                          <a16:colId xmlns:a16="http://schemas.microsoft.com/office/drawing/2014/main" val="1319958671"/>
                        </a:ext>
                      </a:extLst>
                    </a:gridCol>
                    <a:gridCol w="411291">
                      <a:extLst>
                        <a:ext uri="{9D8B030D-6E8A-4147-A177-3AD203B41FA5}">
                          <a16:colId xmlns:a16="http://schemas.microsoft.com/office/drawing/2014/main" val="3315026788"/>
                        </a:ext>
                      </a:extLst>
                    </a:gridCol>
                    <a:gridCol w="411291">
                      <a:extLst>
                        <a:ext uri="{9D8B030D-6E8A-4147-A177-3AD203B41FA5}">
                          <a16:colId xmlns:a16="http://schemas.microsoft.com/office/drawing/2014/main" val="2228981053"/>
                        </a:ext>
                      </a:extLst>
                    </a:gridCol>
                    <a:gridCol w="1197823">
                      <a:extLst>
                        <a:ext uri="{9D8B030D-6E8A-4147-A177-3AD203B41FA5}">
                          <a16:colId xmlns:a16="http://schemas.microsoft.com/office/drawing/2014/main" val="310865864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→¬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8268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22411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15596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99084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86169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93BC4DF4-85A8-4A99-9171-A62310D125D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415331"/>
                  </p:ext>
                </p:extLst>
              </p:nvPr>
            </p:nvGraphicFramePr>
            <p:xfrm>
              <a:off x="8819015" y="4321637"/>
              <a:ext cx="279179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0095">
                      <a:extLst>
                        <a:ext uri="{9D8B030D-6E8A-4147-A177-3AD203B41FA5}">
                          <a16:colId xmlns:a16="http://schemas.microsoft.com/office/drawing/2014/main" val="4068946866"/>
                        </a:ext>
                      </a:extLst>
                    </a:gridCol>
                    <a:gridCol w="411291">
                      <a:extLst>
                        <a:ext uri="{9D8B030D-6E8A-4147-A177-3AD203B41FA5}">
                          <a16:colId xmlns:a16="http://schemas.microsoft.com/office/drawing/2014/main" val="1319958671"/>
                        </a:ext>
                      </a:extLst>
                    </a:gridCol>
                    <a:gridCol w="411291">
                      <a:extLst>
                        <a:ext uri="{9D8B030D-6E8A-4147-A177-3AD203B41FA5}">
                          <a16:colId xmlns:a16="http://schemas.microsoft.com/office/drawing/2014/main" val="3315026788"/>
                        </a:ext>
                      </a:extLst>
                    </a:gridCol>
                    <a:gridCol w="411291">
                      <a:extLst>
                        <a:ext uri="{9D8B030D-6E8A-4147-A177-3AD203B41FA5}">
                          <a16:colId xmlns:a16="http://schemas.microsoft.com/office/drawing/2014/main" val="2228981053"/>
                        </a:ext>
                      </a:extLst>
                    </a:gridCol>
                    <a:gridCol w="1197823">
                      <a:extLst>
                        <a:ext uri="{9D8B030D-6E8A-4147-A177-3AD203B41FA5}">
                          <a16:colId xmlns:a16="http://schemas.microsoft.com/office/drawing/2014/main" val="310865864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695" t="-1639" r="-684746" b="-4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8235" t="-1639" r="-494118" b="-4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91045" t="-1639" r="-401493" b="-4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86765" t="-1639" r="-295588" b="-4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33503" t="-1639" r="-2030" b="-4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8268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695" t="-101639" r="-684746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8235" t="-101639" r="-494118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91045" t="-101639" r="-401493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86765" t="-101639" r="-295588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33503" t="-101639" r="-2030" b="-3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22411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695" t="-198387" r="-68474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8235" t="-198387" r="-49411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91045" t="-198387" r="-40149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86765" t="-198387" r="-29558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33503" t="-198387" r="-2030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15596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695" t="-303279" r="-684746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8235" t="-303279" r="-494118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91045" t="-303279" r="-401493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86765" t="-303279" r="-295588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33503" t="-303279" r="-2030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99084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695" t="-403279" r="-68474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8235" t="-403279" r="-49411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91045" t="-403279" r="-401493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86765" t="-403279" r="-29558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33503" t="-403279" r="-2030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861697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16113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05C79-8811-47E6-9F7D-880C9A990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Proof by contrapositive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CFD0AC-CCA1-441E-8746-3EDA7E91F8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2180496"/>
                <a:ext cx="8244756" cy="4154043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Prove that if n is an integer and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odd, then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dirty="0"/>
                  <a:t> is odd</a:t>
                </a:r>
              </a:p>
              <a:p>
                <a:r>
                  <a:rPr lang="en-US" sz="2400" dirty="0"/>
                  <a:t>Proof:</a:t>
                </a:r>
              </a:p>
              <a:p>
                <a:pPr lvl="1"/>
                <a:r>
                  <a:rPr lang="en-US" sz="2000" dirty="0"/>
                  <a:t>We first attempt a direct proof. </a:t>
                </a:r>
              </a:p>
              <a:p>
                <a:pPr lvl="1"/>
                <a:r>
                  <a:rPr lang="en-US" sz="2000" dirty="0"/>
                  <a:t>Assume that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is an odd integer. </a:t>
                </a:r>
              </a:p>
              <a:p>
                <a:pPr lvl="1"/>
                <a:r>
                  <a:rPr lang="en-US" sz="2000" dirty="0"/>
                  <a:t>This means that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for some integer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lvl="1"/>
                <a:r>
                  <a:rPr lang="en-US" sz="2000" dirty="0"/>
                  <a:t>Can we use this fact to show that n is odd? </a:t>
                </a:r>
              </a:p>
              <a:p>
                <a:pPr lvl="1"/>
                <a:r>
                  <a:rPr lang="en-US" sz="2000" dirty="0"/>
                  <a:t>We see that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sz="2000" dirty="0"/>
                  <a:t>, but there does not seem to be any direct way to conclude that n is odd. </a:t>
                </a:r>
              </a:p>
              <a:p>
                <a:pPr lvl="1"/>
                <a:r>
                  <a:rPr lang="en-US" sz="2000" dirty="0"/>
                  <a:t>Because our attempt at a direct proof failed, we next try a proof by contraposition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CFD0AC-CCA1-441E-8746-3EDA7E91F8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180496"/>
                <a:ext cx="8244756" cy="4154043"/>
              </a:xfrm>
              <a:blipFill>
                <a:blip r:embed="rId2"/>
                <a:stretch>
                  <a:fillRect l="-739" t="-2203" b="-36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62C086-A60E-412C-8AC5-3B912AA6E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154E0C-0527-4691-9525-069DC4D54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pPr/>
              <a:t>9</a:t>
            </a:fld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683FB9F-3313-4C8F-871C-D56350B339B6}"/>
                  </a:ext>
                </a:extLst>
              </p:cNvPr>
              <p:cNvSpPr txBox="1"/>
              <p:nvPr/>
            </p:nvSpPr>
            <p:spPr>
              <a:xfrm>
                <a:off x="8825948" y="2776331"/>
                <a:ext cx="2923676" cy="13849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𝑳𝒆𝒕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𝒊𝒔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𝒐𝒅𝒅</m:t>
                      </m:r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</a:rPr>
                  <a:t>By definition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683FB9F-3313-4C8F-871C-D56350B33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5948" y="2776331"/>
                <a:ext cx="2923676" cy="1384995"/>
              </a:xfrm>
              <a:prstGeom prst="rect">
                <a:avLst/>
              </a:prstGeom>
              <a:blipFill>
                <a:blip r:embed="rId3"/>
                <a:stretch>
                  <a:fillRect l="-5010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1A794A2-7BC8-48F9-9E3B-7F05747A2C34}"/>
                  </a:ext>
                </a:extLst>
              </p:cNvPr>
              <p:cNvSpPr txBox="1"/>
              <p:nvPr/>
            </p:nvSpPr>
            <p:spPr>
              <a:xfrm>
                <a:off x="8825948" y="4672546"/>
                <a:ext cx="3210494" cy="1661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𝑒𝑣𝑒𝑛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𝑎𝑙𝑠𝑜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Let</a:t>
                </a:r>
              </a:p>
              <a:p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</a:rPr>
                  <a:t>n=1</a:t>
                </a:r>
                <a:r>
                  <a:rPr lang="en-US" dirty="0"/>
                  <a:t> then </a:t>
                </a:r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</a:rPr>
                  <a:t>3(1)+1=4 </a:t>
                </a:r>
                <a:r>
                  <a:rPr lang="en-US" dirty="0"/>
                  <a:t>(even)</a:t>
                </a:r>
              </a:p>
              <a:p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</a:rPr>
                  <a:t>n=2 </a:t>
                </a:r>
                <a:r>
                  <a:rPr lang="en-US" dirty="0"/>
                  <a:t>then </a:t>
                </a:r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</a:rPr>
                  <a:t>3(2)+1=7 </a:t>
                </a:r>
                <a:r>
                  <a:rPr lang="en-US" dirty="0"/>
                  <a:t>(odd)</a:t>
                </a:r>
              </a:p>
              <a:p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</a:rPr>
                  <a:t>n=3 </a:t>
                </a:r>
                <a:r>
                  <a:rPr lang="en-US" dirty="0"/>
                  <a:t>then </a:t>
                </a:r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</a:rPr>
                  <a:t>3(3)+1=10 </a:t>
                </a:r>
                <a:r>
                  <a:rPr lang="en-US" dirty="0"/>
                  <a:t>(even)</a:t>
                </a:r>
              </a:p>
              <a:p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</a:rPr>
                  <a:t>n=4 </a:t>
                </a:r>
                <a:r>
                  <a:rPr lang="en-US" dirty="0"/>
                  <a:t>then </a:t>
                </a:r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</a:rPr>
                  <a:t>3(4)+1=13 </a:t>
                </a:r>
                <a:r>
                  <a:rPr lang="en-US" dirty="0"/>
                  <a:t>(odd)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1A794A2-7BC8-48F9-9E3B-7F05747A2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5948" y="4672546"/>
                <a:ext cx="3210494" cy="1661993"/>
              </a:xfrm>
              <a:prstGeom prst="rect">
                <a:avLst/>
              </a:prstGeom>
              <a:blipFill>
                <a:blip r:embed="rId4"/>
                <a:stretch>
                  <a:fillRect l="-4563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518327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1510</TotalTime>
  <Words>2954</Words>
  <Application>Microsoft Office PowerPoint</Application>
  <PresentationFormat>Widescreen</PresentationFormat>
  <Paragraphs>353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Calibri</vt:lpstr>
      <vt:lpstr>Cambria Math</vt:lpstr>
      <vt:lpstr>Gill Sans MT</vt:lpstr>
      <vt:lpstr>MTMI</vt:lpstr>
      <vt:lpstr>Times-Italic</vt:lpstr>
      <vt:lpstr>Times-Roman</vt:lpstr>
      <vt:lpstr>Wingdings 2</vt:lpstr>
      <vt:lpstr>Wingdings 3</vt:lpstr>
      <vt:lpstr>Dividend</vt:lpstr>
      <vt:lpstr>Discrete structures</vt:lpstr>
      <vt:lpstr>Methods of proofs</vt:lpstr>
      <vt:lpstr>Back ground </vt:lpstr>
      <vt:lpstr>Methods of Proofs</vt:lpstr>
      <vt:lpstr>Direct proof</vt:lpstr>
      <vt:lpstr>Example - Direct proof</vt:lpstr>
      <vt:lpstr>Example – Direct Proof</vt:lpstr>
      <vt:lpstr>Proof by contraposition</vt:lpstr>
      <vt:lpstr>Example – Proof by contrapositive</vt:lpstr>
      <vt:lpstr>Example – proof by contraposition (¬q→¬p )</vt:lpstr>
      <vt:lpstr>Example – Contraposition (¬q→¬p )</vt:lpstr>
      <vt:lpstr>Vacuous or Trivial Proof</vt:lpstr>
      <vt:lpstr>Example – Trivial proof</vt:lpstr>
      <vt:lpstr>Proof by contradiction</vt:lpstr>
      <vt:lpstr>Example – Proof by contradiction</vt:lpstr>
      <vt:lpstr>Example – Proof by contradiction</vt:lpstr>
      <vt:lpstr>Proof by equivalence</vt:lpstr>
      <vt:lpstr>Proof by counter examples</vt:lpstr>
      <vt:lpstr>Mistakes in proofs</vt:lpstr>
      <vt:lpstr>Example – error in proofs</vt:lpstr>
      <vt:lpstr>Example – Error in proof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structures</dc:title>
  <dc:creator>sajid iqbal</dc:creator>
  <cp:lastModifiedBy>sajid iqbal</cp:lastModifiedBy>
  <cp:revision>186</cp:revision>
  <dcterms:created xsi:type="dcterms:W3CDTF">2020-10-28T14:25:22Z</dcterms:created>
  <dcterms:modified xsi:type="dcterms:W3CDTF">2021-01-29T12:07:17Z</dcterms:modified>
</cp:coreProperties>
</file>