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8"/>
  </p:notesMasterIdLst>
  <p:sldIdLst>
    <p:sldId id="256" r:id="rId2"/>
    <p:sldId id="257" r:id="rId3"/>
    <p:sldId id="278" r:id="rId4"/>
    <p:sldId id="258" r:id="rId5"/>
    <p:sldId id="259" r:id="rId6"/>
    <p:sldId id="27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17E6E-A770-4C0E-96EF-3504D8D71200}"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963BD-885D-4C2A-8786-916CD71292FE}" type="slidenum">
              <a:rPr lang="en-US" smtClean="0"/>
              <a:t>‹#›</a:t>
            </a:fld>
            <a:endParaRPr lang="en-US"/>
          </a:p>
        </p:txBody>
      </p:sp>
    </p:spTree>
    <p:extLst>
      <p:ext uri="{BB962C8B-B14F-4D97-AF65-F5344CB8AC3E}">
        <p14:creationId xmlns:p14="http://schemas.microsoft.com/office/powerpoint/2010/main" val="1274312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122B796-53D5-4F9B-BEDF-D0A03EC4B50F}" type="datetime1">
              <a:rPr lang="en-US" smtClean="0"/>
              <a:t>11/6/2020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COMputer EDucation EXplaineD - Comedxd</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2A31C9B-8BEF-4557-B87D-694AE693A189}" type="slidenum">
              <a:rPr lang="en-US" smtClean="0"/>
              <a:t>‹#›</a:t>
            </a:fld>
            <a:endParaRPr lang="en-US"/>
          </a:p>
        </p:txBody>
      </p:sp>
    </p:spTree>
    <p:extLst>
      <p:ext uri="{BB962C8B-B14F-4D97-AF65-F5344CB8AC3E}">
        <p14:creationId xmlns:p14="http://schemas.microsoft.com/office/powerpoint/2010/main" val="368331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3428B-0188-454D-91B1-56B462571AF2}" type="datetime1">
              <a:rPr lang="en-US" smtClean="0"/>
              <a:t>11/6/2020</a:t>
            </a:fld>
            <a:endParaRPr lang="en-US"/>
          </a:p>
        </p:txBody>
      </p:sp>
      <p:sp>
        <p:nvSpPr>
          <p:cNvPr id="5" name="Footer Placeholder 4"/>
          <p:cNvSpPr>
            <a:spLocks noGrp="1"/>
          </p:cNvSpPr>
          <p:nvPr>
            <p:ph type="ftr" sz="quarter" idx="11"/>
          </p:nvPr>
        </p:nvSpPr>
        <p:spPr/>
        <p:txBody>
          <a:bodyPr/>
          <a:lstStyle/>
          <a:p>
            <a:r>
              <a:rPr lang="en-US"/>
              <a:t>COMputer EDucation EXplaineD - Comedxd</a:t>
            </a:r>
          </a:p>
        </p:txBody>
      </p:sp>
      <p:sp>
        <p:nvSpPr>
          <p:cNvPr id="6" name="Slide Number Placeholder 5"/>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355915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7350FA-1B61-402A-A9E4-6F27B65516DE}" type="datetime1">
              <a:rPr lang="en-US" smtClean="0"/>
              <a:t>11/6/2020</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COMputer EDucation EXplaineD - Comedxd</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2A31C9B-8BEF-4557-B87D-694AE693A189}" type="slidenum">
              <a:rPr lang="en-US" smtClean="0"/>
              <a:t>‹#›</a:t>
            </a:fld>
            <a:endParaRPr lang="en-US"/>
          </a:p>
        </p:txBody>
      </p:sp>
    </p:spTree>
    <p:extLst>
      <p:ext uri="{BB962C8B-B14F-4D97-AF65-F5344CB8AC3E}">
        <p14:creationId xmlns:p14="http://schemas.microsoft.com/office/powerpoint/2010/main" val="118734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492874"/>
            <a:ext cx="2844799" cy="365125"/>
          </a:xfrm>
        </p:spPr>
        <p:txBody>
          <a:bodyPr/>
          <a:lstStyle/>
          <a:p>
            <a:fld id="{52AC0544-E590-4D25-A4F9-05FD7339CA74}" type="datetime1">
              <a:rPr lang="en-US" smtClean="0"/>
              <a:t>11/6/2020</a:t>
            </a:fld>
            <a:endParaRPr lang="en-US"/>
          </a:p>
        </p:txBody>
      </p:sp>
      <p:sp>
        <p:nvSpPr>
          <p:cNvPr id="5" name="Footer Placeholder 4"/>
          <p:cNvSpPr>
            <a:spLocks noGrp="1"/>
          </p:cNvSpPr>
          <p:nvPr>
            <p:ph type="ftr" sz="quarter" idx="11"/>
          </p:nvPr>
        </p:nvSpPr>
        <p:spPr>
          <a:xfrm>
            <a:off x="581192" y="6492875"/>
            <a:ext cx="6917210" cy="365125"/>
          </a:xfrm>
        </p:spPr>
        <p:txBody>
          <a:bodyPr/>
          <a:lstStyle/>
          <a:p>
            <a:r>
              <a:rPr lang="en-US"/>
              <a:t>COMputer EDucation EXplaineD - Comedxd</a:t>
            </a:r>
          </a:p>
        </p:txBody>
      </p:sp>
      <p:sp>
        <p:nvSpPr>
          <p:cNvPr id="6" name="Slide Number Placeholder 5"/>
          <p:cNvSpPr>
            <a:spLocks noGrp="1"/>
          </p:cNvSpPr>
          <p:nvPr>
            <p:ph type="sldNum" sz="quarter" idx="12"/>
          </p:nvPr>
        </p:nvSpPr>
        <p:spPr>
          <a:xfrm>
            <a:off x="10697116" y="986771"/>
            <a:ext cx="1052508" cy="365125"/>
          </a:xfrm>
        </p:spPr>
        <p:txBody>
          <a:bodyPr/>
          <a:lstStyle>
            <a:lvl1pPr>
              <a:defRPr sz="3200"/>
            </a:lvl1pPr>
          </a:lstStyle>
          <a:p>
            <a:fld id="{02A31C9B-8BEF-4557-B87D-694AE693A189}" type="slidenum">
              <a:rPr lang="en-US" smtClean="0"/>
              <a:pPr/>
              <a:t>‹#›</a:t>
            </a:fld>
            <a:endParaRPr lang="en-US" sz="3200" dirty="0"/>
          </a:p>
        </p:txBody>
      </p:sp>
    </p:spTree>
    <p:extLst>
      <p:ext uri="{BB962C8B-B14F-4D97-AF65-F5344CB8AC3E}">
        <p14:creationId xmlns:p14="http://schemas.microsoft.com/office/powerpoint/2010/main" val="101648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0DEA1EA-0041-41A9-885C-4F6118DA00F6}" type="datetime1">
              <a:rPr lang="en-US" smtClean="0"/>
              <a:t>11/6/2020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COMputer EDucation EXplaineD - Comedxd</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2A31C9B-8BEF-4557-B87D-694AE693A189}" type="slidenum">
              <a:rPr lang="en-US" smtClean="0"/>
              <a:t>‹#›</a:t>
            </a:fld>
            <a:endParaRPr lang="en-US"/>
          </a:p>
        </p:txBody>
      </p:sp>
    </p:spTree>
    <p:extLst>
      <p:ext uri="{BB962C8B-B14F-4D97-AF65-F5344CB8AC3E}">
        <p14:creationId xmlns:p14="http://schemas.microsoft.com/office/powerpoint/2010/main" val="374342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EE812C-8DAA-4793-A8C8-53DBB976AD72}" type="datetime1">
              <a:rPr lang="en-US" smtClean="0"/>
              <a:t>11/6/2020</a:t>
            </a:fld>
            <a:endParaRPr lang="en-US"/>
          </a:p>
        </p:txBody>
      </p:sp>
      <p:sp>
        <p:nvSpPr>
          <p:cNvPr id="6" name="Footer Placeholder 5"/>
          <p:cNvSpPr>
            <a:spLocks noGrp="1"/>
          </p:cNvSpPr>
          <p:nvPr>
            <p:ph type="ftr" sz="quarter" idx="11"/>
          </p:nvPr>
        </p:nvSpPr>
        <p:spPr/>
        <p:txBody>
          <a:bodyPr/>
          <a:lstStyle/>
          <a:p>
            <a:r>
              <a:rPr lang="en-US"/>
              <a:t>COMputer EDucation EXplaineD - Comedxd</a:t>
            </a:r>
          </a:p>
        </p:txBody>
      </p:sp>
      <p:sp>
        <p:nvSpPr>
          <p:cNvPr id="7" name="Slide Number Placeholder 6"/>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3639714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7A9E58-9392-4BF7-B265-1E19786788EE}" type="datetime1">
              <a:rPr lang="en-US" smtClean="0"/>
              <a:t>11/6/2020</a:t>
            </a:fld>
            <a:endParaRPr lang="en-US"/>
          </a:p>
        </p:txBody>
      </p:sp>
      <p:sp>
        <p:nvSpPr>
          <p:cNvPr id="8" name="Footer Placeholder 7"/>
          <p:cNvSpPr>
            <a:spLocks noGrp="1"/>
          </p:cNvSpPr>
          <p:nvPr>
            <p:ph type="ftr" sz="quarter" idx="11"/>
          </p:nvPr>
        </p:nvSpPr>
        <p:spPr/>
        <p:txBody>
          <a:bodyPr/>
          <a:lstStyle/>
          <a:p>
            <a:r>
              <a:rPr lang="en-US"/>
              <a:t>COMputer EDucation EXplaineD - Comedxd</a:t>
            </a:r>
          </a:p>
        </p:txBody>
      </p:sp>
      <p:sp>
        <p:nvSpPr>
          <p:cNvPr id="9" name="Slide Number Placeholder 8"/>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169366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F981F5-049C-4925-8B15-44F50FBA2E8D}" type="datetime1">
              <a:rPr lang="en-US" smtClean="0"/>
              <a:t>11/6/2020</a:t>
            </a:fld>
            <a:endParaRPr lang="en-US"/>
          </a:p>
        </p:txBody>
      </p:sp>
      <p:sp>
        <p:nvSpPr>
          <p:cNvPr id="4" name="Footer Placeholder 3"/>
          <p:cNvSpPr>
            <a:spLocks noGrp="1"/>
          </p:cNvSpPr>
          <p:nvPr>
            <p:ph type="ftr" sz="quarter" idx="11"/>
          </p:nvPr>
        </p:nvSpPr>
        <p:spPr/>
        <p:txBody>
          <a:bodyPr/>
          <a:lstStyle/>
          <a:p>
            <a:r>
              <a:rPr lang="en-US"/>
              <a:t>COMputer EDucation EXplaineD - Comedxd</a:t>
            </a:r>
          </a:p>
        </p:txBody>
      </p:sp>
      <p:sp>
        <p:nvSpPr>
          <p:cNvPr id="5" name="Slide Number Placeholder 4"/>
          <p:cNvSpPr>
            <a:spLocks noGrp="1"/>
          </p:cNvSpPr>
          <p:nvPr>
            <p:ph type="sldNum" sz="quarter" idx="12"/>
          </p:nvPr>
        </p:nvSpPr>
        <p:spPr/>
        <p:txBody>
          <a:bodyPr/>
          <a:lstStyle/>
          <a:p>
            <a:fld id="{02A31C9B-8BEF-4557-B87D-694AE693A189}"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10469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949A-56D6-4D45-9947-FECF16E09312}" type="datetime1">
              <a:rPr lang="en-US" smtClean="0"/>
              <a:t>11/6/2020</a:t>
            </a:fld>
            <a:endParaRPr lang="en-US"/>
          </a:p>
        </p:txBody>
      </p:sp>
      <p:sp>
        <p:nvSpPr>
          <p:cNvPr id="3" name="Footer Placeholder 2"/>
          <p:cNvSpPr>
            <a:spLocks noGrp="1"/>
          </p:cNvSpPr>
          <p:nvPr>
            <p:ph type="ftr" sz="quarter" idx="11"/>
          </p:nvPr>
        </p:nvSpPr>
        <p:spPr/>
        <p:txBody>
          <a:bodyPr/>
          <a:lstStyle/>
          <a:p>
            <a:r>
              <a:rPr lang="en-US"/>
              <a:t>COMputer EDucation EXplaineD - Comedxd</a:t>
            </a:r>
          </a:p>
        </p:txBody>
      </p:sp>
      <p:sp>
        <p:nvSpPr>
          <p:cNvPr id="4" name="Slide Number Placeholder 3"/>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4264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019FBF8-C06C-467F-B58C-8D7CE398E11C}" type="datetime1">
              <a:rPr lang="en-US" smtClean="0"/>
              <a:t>11/6/2020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COMputer EDucation EXplaineD - Comedxd</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2A31C9B-8BEF-4557-B87D-694AE693A189}" type="slidenum">
              <a:rPr lang="en-US" smtClean="0"/>
              <a:t>‹#›</a:t>
            </a:fld>
            <a:endParaRPr lang="en-US"/>
          </a:p>
        </p:txBody>
      </p:sp>
    </p:spTree>
    <p:extLst>
      <p:ext uri="{BB962C8B-B14F-4D97-AF65-F5344CB8AC3E}">
        <p14:creationId xmlns:p14="http://schemas.microsoft.com/office/powerpoint/2010/main" val="53925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A1798-DB4D-492C-B74D-72289BC41BEA}" type="datetime1">
              <a:rPr lang="en-US" smtClean="0"/>
              <a:t>11/6/2020</a:t>
            </a:fld>
            <a:endParaRPr lang="en-US"/>
          </a:p>
        </p:txBody>
      </p:sp>
      <p:sp>
        <p:nvSpPr>
          <p:cNvPr id="6" name="Footer Placeholder 5"/>
          <p:cNvSpPr>
            <a:spLocks noGrp="1"/>
          </p:cNvSpPr>
          <p:nvPr>
            <p:ph type="ftr" sz="quarter" idx="11"/>
          </p:nvPr>
        </p:nvSpPr>
        <p:spPr/>
        <p:txBody>
          <a:bodyPr/>
          <a:lstStyle/>
          <a:p>
            <a:r>
              <a:rPr lang="en-US"/>
              <a:t>COMputer EDucation EXplaineD - Comedxd</a:t>
            </a:r>
          </a:p>
        </p:txBody>
      </p:sp>
      <p:sp>
        <p:nvSpPr>
          <p:cNvPr id="7" name="Slide Number Placeholder 6"/>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597525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70181B3-49DE-48E8-96B3-B708251CA70D}" type="datetime1">
              <a:rPr lang="en-US" smtClean="0"/>
              <a:t>11/6/2020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COMputer EDucation EXplaineD - Comedxd</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2A31C9B-8BEF-4557-B87D-694AE693A189}"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00812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hyperlink" Target="mailto:sajidiqbal.pk@gmail.com" TargetMode="Externa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1AC6-25A7-4A10-B2AB-3507E27187A2}"/>
              </a:ext>
            </a:extLst>
          </p:cNvPr>
          <p:cNvSpPr>
            <a:spLocks noGrp="1"/>
          </p:cNvSpPr>
          <p:nvPr>
            <p:ph type="ctrTitle"/>
          </p:nvPr>
        </p:nvSpPr>
        <p:spPr/>
        <p:txBody>
          <a:bodyPr/>
          <a:lstStyle/>
          <a:p>
            <a:r>
              <a:rPr lang="en-US" dirty="0"/>
              <a:t>Discrete structures</a:t>
            </a:r>
          </a:p>
        </p:txBody>
      </p:sp>
      <p:sp>
        <p:nvSpPr>
          <p:cNvPr id="3" name="Subtitle 2">
            <a:extLst>
              <a:ext uri="{FF2B5EF4-FFF2-40B4-BE49-F238E27FC236}">
                <a16:creationId xmlns:a16="http://schemas.microsoft.com/office/drawing/2014/main" id="{CFA301AE-FEFE-466C-99F9-995AF3F8F082}"/>
              </a:ext>
            </a:extLst>
          </p:cNvPr>
          <p:cNvSpPr>
            <a:spLocks noGrp="1"/>
          </p:cNvSpPr>
          <p:nvPr>
            <p:ph type="subTitle" idx="1"/>
          </p:nvPr>
        </p:nvSpPr>
        <p:spPr/>
        <p:txBody>
          <a:bodyPr/>
          <a:lstStyle/>
          <a:p>
            <a:r>
              <a:rPr lang="en-US" dirty="0"/>
              <a:t>By Dr. sajid iqbal</a:t>
            </a:r>
          </a:p>
        </p:txBody>
      </p:sp>
      <p:pic>
        <p:nvPicPr>
          <p:cNvPr id="7" name="Picture 6">
            <a:extLst>
              <a:ext uri="{FF2B5EF4-FFF2-40B4-BE49-F238E27FC236}">
                <a16:creationId xmlns:a16="http://schemas.microsoft.com/office/drawing/2014/main" id="{5458A79F-49D3-45D2-B8FE-F076E6FC6E72}"/>
              </a:ext>
            </a:extLst>
          </p:cNvPr>
          <p:cNvPicPr>
            <a:picLocks noChangeAspect="1"/>
          </p:cNvPicPr>
          <p:nvPr/>
        </p:nvPicPr>
        <p:blipFill rotWithShape="1">
          <a:blip r:embed="rId2"/>
          <a:srcRect l="36522" t="24142" r="34565" b="12832"/>
          <a:stretch/>
        </p:blipFill>
        <p:spPr>
          <a:xfrm>
            <a:off x="7195932" y="643030"/>
            <a:ext cx="4863548" cy="5960587"/>
          </a:xfrm>
          <a:prstGeom prst="rect">
            <a:avLst/>
          </a:prstGeom>
        </p:spPr>
      </p:pic>
      <p:pic>
        <p:nvPicPr>
          <p:cNvPr id="9" name="Picture 8">
            <a:extLst>
              <a:ext uri="{FF2B5EF4-FFF2-40B4-BE49-F238E27FC236}">
                <a16:creationId xmlns:a16="http://schemas.microsoft.com/office/drawing/2014/main" id="{903716E5-CC2A-4A7F-8867-1B83284BB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60" y="2872845"/>
            <a:ext cx="2724150" cy="3152775"/>
          </a:xfrm>
          <a:prstGeom prst="rect">
            <a:avLst/>
          </a:prstGeom>
        </p:spPr>
      </p:pic>
      <p:sp>
        <p:nvSpPr>
          <p:cNvPr id="10" name="Arrow: Right 9">
            <a:extLst>
              <a:ext uri="{FF2B5EF4-FFF2-40B4-BE49-F238E27FC236}">
                <a16:creationId xmlns:a16="http://schemas.microsoft.com/office/drawing/2014/main" id="{6E930354-1036-42C2-93F1-E773F5B139D5}"/>
              </a:ext>
            </a:extLst>
          </p:cNvPr>
          <p:cNvSpPr/>
          <p:nvPr/>
        </p:nvSpPr>
        <p:spPr>
          <a:xfrm>
            <a:off x="4227444" y="4631335"/>
            <a:ext cx="2968488" cy="1646583"/>
          </a:xfrm>
          <a:prstGeom prst="rightArrow">
            <a:avLst>
              <a:gd name="adj1" fmla="val 50000"/>
              <a:gd name="adj2" fmla="val 1941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Course Reference Book</a:t>
            </a:r>
          </a:p>
        </p:txBody>
      </p:sp>
    </p:spTree>
    <p:extLst>
      <p:ext uri="{BB962C8B-B14F-4D97-AF65-F5344CB8AC3E}">
        <p14:creationId xmlns:p14="http://schemas.microsoft.com/office/powerpoint/2010/main" val="409680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3034-DD1E-4087-B603-C464E3B9CCDD}"/>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CD384E8A-D0EF-4B2F-8A14-662F5E4A8B89}"/>
              </a:ext>
            </a:extLst>
          </p:cNvPr>
          <p:cNvSpPr>
            <a:spLocks noGrp="1"/>
          </p:cNvSpPr>
          <p:nvPr>
            <p:ph idx="1"/>
          </p:nvPr>
        </p:nvSpPr>
        <p:spPr>
          <a:xfrm>
            <a:off x="581192" y="1842052"/>
            <a:ext cx="11029615" cy="4757529"/>
          </a:xfrm>
        </p:spPr>
        <p:txBody>
          <a:bodyPr>
            <a:normAutofit fontScale="92500" lnSpcReduction="10000"/>
          </a:bodyPr>
          <a:lstStyle/>
          <a:p>
            <a:r>
              <a:rPr lang="en-US" sz="2800" b="0" i="1" dirty="0">
                <a:solidFill>
                  <a:srgbClr val="000000"/>
                </a:solidFill>
                <a:effectLst/>
                <a:latin typeface="Times-Italic"/>
              </a:rPr>
              <a:t>Mathematical Reasoning</a:t>
            </a:r>
            <a:r>
              <a:rPr lang="en-US" sz="2800" dirty="0"/>
              <a:t> </a:t>
            </a:r>
          </a:p>
          <a:p>
            <a:pPr lvl="1"/>
            <a:r>
              <a:rPr lang="en-US" sz="2400" dirty="0"/>
              <a:t>In computer science, you will encounter many mathematical concepts and ideas. You must be able to reason about them in proper way using mathematical logic and devising proofs</a:t>
            </a:r>
          </a:p>
          <a:p>
            <a:r>
              <a:rPr lang="en-US" sz="2800" b="0" i="1" dirty="0">
                <a:solidFill>
                  <a:srgbClr val="000000"/>
                </a:solidFill>
                <a:effectLst/>
                <a:latin typeface="Times-Italic"/>
              </a:rPr>
              <a:t>Combinatorial Analysis</a:t>
            </a:r>
            <a:r>
              <a:rPr lang="en-US" sz="2800" dirty="0"/>
              <a:t> </a:t>
            </a:r>
          </a:p>
          <a:p>
            <a:pPr lvl="1"/>
            <a:r>
              <a:rPr lang="en-US" sz="2400" dirty="0"/>
              <a:t>Counting objects and forming their groups is art. In computer science, you will encounter many counting problems. Learning skills to combinatorial analysis will equip you with skill to solve such problems.</a:t>
            </a:r>
          </a:p>
          <a:p>
            <a:r>
              <a:rPr lang="en-US" sz="2800" b="0" i="1" dirty="0">
                <a:solidFill>
                  <a:srgbClr val="000000"/>
                </a:solidFill>
                <a:effectLst/>
                <a:latin typeface="Times-Italic"/>
              </a:rPr>
              <a:t>Discrete Structures: </a:t>
            </a:r>
          </a:p>
          <a:p>
            <a:pPr lvl="1"/>
            <a:r>
              <a:rPr lang="en-US" sz="2400" dirty="0"/>
              <a:t>Data in computers is usually represented as discrete data types like int. The knowledge of discrete structures allows you to interact with such things in better way when you are programming. These discrete structures include sets, relations, permutations, graphs, trees and finite state machines.</a:t>
            </a:r>
          </a:p>
        </p:txBody>
      </p:sp>
      <p:sp>
        <p:nvSpPr>
          <p:cNvPr id="4" name="Footer Placeholder 3">
            <a:extLst>
              <a:ext uri="{FF2B5EF4-FFF2-40B4-BE49-F238E27FC236}">
                <a16:creationId xmlns:a16="http://schemas.microsoft.com/office/drawing/2014/main" id="{DD49F598-4EE4-4418-B97E-EB0EB838E130}"/>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ED5F9B81-7691-4829-A821-CDE8BFD26F26}"/>
              </a:ext>
            </a:extLst>
          </p:cNvPr>
          <p:cNvSpPr>
            <a:spLocks noGrp="1"/>
          </p:cNvSpPr>
          <p:nvPr>
            <p:ph type="sldNum" sz="quarter" idx="12"/>
          </p:nvPr>
        </p:nvSpPr>
        <p:spPr/>
        <p:txBody>
          <a:bodyPr/>
          <a:lstStyle/>
          <a:p>
            <a:fld id="{02A31C9B-8BEF-4557-B87D-694AE693A189}" type="slidenum">
              <a:rPr lang="en-US" smtClean="0"/>
              <a:t>2</a:t>
            </a:fld>
            <a:endParaRPr lang="en-US"/>
          </a:p>
        </p:txBody>
      </p:sp>
    </p:spTree>
    <p:extLst>
      <p:ext uri="{BB962C8B-B14F-4D97-AF65-F5344CB8AC3E}">
        <p14:creationId xmlns:p14="http://schemas.microsoft.com/office/powerpoint/2010/main" val="86507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3034-DD1E-4087-B603-C464E3B9CCDD}"/>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CD384E8A-D0EF-4B2F-8A14-662F5E4A8B89}"/>
              </a:ext>
            </a:extLst>
          </p:cNvPr>
          <p:cNvSpPr>
            <a:spLocks noGrp="1"/>
          </p:cNvSpPr>
          <p:nvPr>
            <p:ph idx="1"/>
          </p:nvPr>
        </p:nvSpPr>
        <p:spPr>
          <a:xfrm>
            <a:off x="581192" y="1842052"/>
            <a:ext cx="11029615" cy="4757529"/>
          </a:xfrm>
        </p:spPr>
        <p:txBody>
          <a:bodyPr>
            <a:normAutofit/>
          </a:bodyPr>
          <a:lstStyle/>
          <a:p>
            <a:r>
              <a:rPr lang="en-US" sz="2800" b="0" i="1" dirty="0">
                <a:solidFill>
                  <a:srgbClr val="000000"/>
                </a:solidFill>
                <a:effectLst/>
                <a:latin typeface="Times-Italic"/>
              </a:rPr>
              <a:t>Algorithmic Thinking: </a:t>
            </a:r>
          </a:p>
          <a:p>
            <a:pPr lvl="1"/>
            <a:r>
              <a:rPr lang="en-US" sz="2000" dirty="0"/>
              <a:t>Mathematics is the process of describing the lengthy and complex textual descriptions in short and concise way. In computer science, you are required to write algorithms which involve complex mathematical representation of the processes to be programmed. You need to know about methods and procedures used to analyze the algorithms, their correctness. In summary, you need to know about algorithmic thinking when you have to express something in the form of algorithm.</a:t>
            </a:r>
          </a:p>
          <a:p>
            <a:r>
              <a:rPr lang="en-US" sz="2800" b="0" i="1" dirty="0">
                <a:solidFill>
                  <a:srgbClr val="000000"/>
                </a:solidFill>
                <a:effectLst/>
                <a:latin typeface="Times-Italic"/>
              </a:rPr>
              <a:t>Applications and Modeling: </a:t>
            </a:r>
          </a:p>
          <a:p>
            <a:pPr lvl="1"/>
            <a:r>
              <a:rPr lang="en-US" sz="2000" dirty="0"/>
              <a:t>Discrete mathematics has applications to almost every conceivable area of study. There are many applications to computer science and data networking in this text, as well as applications to such diverse areas as chemistry, biology, linguistics, geography, business, and the Internet. Modeling with discrete mathematics is an extremely important problem-solving skill, which students have the opportunity to develop by constructing their own models in some of the exercise </a:t>
            </a:r>
          </a:p>
        </p:txBody>
      </p:sp>
      <p:sp>
        <p:nvSpPr>
          <p:cNvPr id="4" name="Footer Placeholder 3">
            <a:extLst>
              <a:ext uri="{FF2B5EF4-FFF2-40B4-BE49-F238E27FC236}">
                <a16:creationId xmlns:a16="http://schemas.microsoft.com/office/drawing/2014/main" id="{DD49F598-4EE4-4418-B97E-EB0EB838E130}"/>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ED5F9B81-7691-4829-A821-CDE8BFD26F26}"/>
              </a:ext>
            </a:extLst>
          </p:cNvPr>
          <p:cNvSpPr>
            <a:spLocks noGrp="1"/>
          </p:cNvSpPr>
          <p:nvPr>
            <p:ph type="sldNum" sz="quarter" idx="12"/>
          </p:nvPr>
        </p:nvSpPr>
        <p:spPr/>
        <p:txBody>
          <a:bodyPr/>
          <a:lstStyle/>
          <a:p>
            <a:fld id="{02A31C9B-8BEF-4557-B87D-694AE693A189}" type="slidenum">
              <a:rPr lang="en-US" smtClean="0"/>
              <a:t>3</a:t>
            </a:fld>
            <a:endParaRPr lang="en-US"/>
          </a:p>
        </p:txBody>
      </p:sp>
    </p:spTree>
    <p:extLst>
      <p:ext uri="{BB962C8B-B14F-4D97-AF65-F5344CB8AC3E}">
        <p14:creationId xmlns:p14="http://schemas.microsoft.com/office/powerpoint/2010/main" val="259174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829A-3592-4974-B02E-5756CCC28BDD}"/>
              </a:ext>
            </a:extLst>
          </p:cNvPr>
          <p:cNvSpPr>
            <a:spLocks noGrp="1"/>
          </p:cNvSpPr>
          <p:nvPr>
            <p:ph type="title"/>
          </p:nvPr>
        </p:nvSpPr>
        <p:spPr/>
        <p:txBody>
          <a:bodyPr/>
          <a:lstStyle/>
          <a:p>
            <a:r>
              <a:rPr lang="en-US" dirty="0"/>
              <a:t>Course Information</a:t>
            </a:r>
          </a:p>
        </p:txBody>
      </p:sp>
      <p:graphicFrame>
        <p:nvGraphicFramePr>
          <p:cNvPr id="6" name="Table 6">
            <a:extLst>
              <a:ext uri="{FF2B5EF4-FFF2-40B4-BE49-F238E27FC236}">
                <a16:creationId xmlns:a16="http://schemas.microsoft.com/office/drawing/2014/main" id="{B74F573F-BD00-4D4E-8879-9AB1A18F02E2}"/>
              </a:ext>
            </a:extLst>
          </p:cNvPr>
          <p:cNvGraphicFramePr>
            <a:graphicFrameLocks noGrp="1"/>
          </p:cNvGraphicFramePr>
          <p:nvPr>
            <p:ph idx="1"/>
            <p:extLst>
              <p:ext uri="{D42A27DB-BD31-4B8C-83A1-F6EECF244321}">
                <p14:modId xmlns:p14="http://schemas.microsoft.com/office/powerpoint/2010/main" val="1227334921"/>
              </p:ext>
            </p:extLst>
          </p:nvPr>
        </p:nvGraphicFramePr>
        <p:xfrm>
          <a:off x="581025" y="2000571"/>
          <a:ext cx="11029950" cy="4363720"/>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1316483862"/>
                    </a:ext>
                  </a:extLst>
                </a:gridCol>
                <a:gridCol w="3676650">
                  <a:extLst>
                    <a:ext uri="{9D8B030D-6E8A-4147-A177-3AD203B41FA5}">
                      <a16:colId xmlns:a16="http://schemas.microsoft.com/office/drawing/2014/main" val="380955467"/>
                    </a:ext>
                  </a:extLst>
                </a:gridCol>
                <a:gridCol w="3676650">
                  <a:extLst>
                    <a:ext uri="{9D8B030D-6E8A-4147-A177-3AD203B41FA5}">
                      <a16:colId xmlns:a16="http://schemas.microsoft.com/office/drawing/2014/main" val="3295220739"/>
                    </a:ext>
                  </a:extLst>
                </a:gridCol>
              </a:tblGrid>
              <a:tr h="370840">
                <a:tc>
                  <a:txBody>
                    <a:bodyPr/>
                    <a:lstStyle/>
                    <a:p>
                      <a:r>
                        <a:rPr lang="en-US" dirty="0"/>
                        <a:t>Information</a:t>
                      </a:r>
                    </a:p>
                  </a:txBody>
                  <a:tcPr/>
                </a:tc>
                <a:tc>
                  <a:txBody>
                    <a:bodyPr/>
                    <a:lstStyle/>
                    <a:p>
                      <a:r>
                        <a:rPr lang="en-US" dirty="0"/>
                        <a:t>Details</a:t>
                      </a:r>
                    </a:p>
                  </a:txBody>
                  <a:tcPr/>
                </a:tc>
                <a:tc>
                  <a:txBody>
                    <a:bodyPr/>
                    <a:lstStyle/>
                    <a:p>
                      <a:r>
                        <a:rPr lang="en-US" dirty="0"/>
                        <a:t>Details</a:t>
                      </a:r>
                    </a:p>
                  </a:txBody>
                  <a:tcPr/>
                </a:tc>
                <a:extLst>
                  <a:ext uri="{0D108BD9-81ED-4DB2-BD59-A6C34878D82A}">
                    <a16:rowId xmlns:a16="http://schemas.microsoft.com/office/drawing/2014/main" val="861111573"/>
                  </a:ext>
                </a:extLst>
              </a:tr>
              <a:tr h="370840">
                <a:tc>
                  <a:txBody>
                    <a:bodyPr/>
                    <a:lstStyle/>
                    <a:p>
                      <a:r>
                        <a:rPr lang="en-US" sz="2000" dirty="0"/>
                        <a:t>Course Title</a:t>
                      </a:r>
                    </a:p>
                  </a:txBody>
                  <a:tcPr/>
                </a:tc>
                <a:tc>
                  <a:txBody>
                    <a:bodyPr/>
                    <a:lstStyle/>
                    <a:p>
                      <a:r>
                        <a:rPr lang="en-US" sz="2000" dirty="0"/>
                        <a:t>Discrete Structures</a:t>
                      </a:r>
                    </a:p>
                  </a:txBody>
                  <a:tcPr/>
                </a:tc>
                <a:tc>
                  <a:txBody>
                    <a:bodyPr/>
                    <a:lstStyle/>
                    <a:p>
                      <a:endParaRPr lang="en-US" dirty="0"/>
                    </a:p>
                  </a:txBody>
                  <a:tcPr/>
                </a:tc>
                <a:extLst>
                  <a:ext uri="{0D108BD9-81ED-4DB2-BD59-A6C34878D82A}">
                    <a16:rowId xmlns:a16="http://schemas.microsoft.com/office/drawing/2014/main" val="4233281313"/>
                  </a:ext>
                </a:extLst>
              </a:tr>
              <a:tr h="370840">
                <a:tc>
                  <a:txBody>
                    <a:bodyPr/>
                    <a:lstStyle/>
                    <a:p>
                      <a:r>
                        <a:rPr lang="en-US" sz="2000" dirty="0"/>
                        <a:t>Credit Hours</a:t>
                      </a:r>
                    </a:p>
                  </a:txBody>
                  <a:tcPr/>
                </a:tc>
                <a:tc>
                  <a:txBody>
                    <a:bodyPr/>
                    <a:lstStyle/>
                    <a:p>
                      <a:r>
                        <a:rPr lang="en-US" sz="2000" dirty="0"/>
                        <a:t>3</a:t>
                      </a:r>
                    </a:p>
                  </a:txBody>
                  <a:tcPr/>
                </a:tc>
                <a:tc>
                  <a:txBody>
                    <a:bodyPr/>
                    <a:lstStyle/>
                    <a:p>
                      <a:endParaRPr lang="en-US" dirty="0"/>
                    </a:p>
                  </a:txBody>
                  <a:tcPr/>
                </a:tc>
                <a:extLst>
                  <a:ext uri="{0D108BD9-81ED-4DB2-BD59-A6C34878D82A}">
                    <a16:rowId xmlns:a16="http://schemas.microsoft.com/office/drawing/2014/main" val="1875933700"/>
                  </a:ext>
                </a:extLst>
              </a:tr>
              <a:tr h="370840">
                <a:tc gridSpan="3">
                  <a:txBody>
                    <a:bodyPr/>
                    <a:lstStyle/>
                    <a:p>
                      <a:r>
                        <a:rPr lang="en-US" sz="2000" dirty="0"/>
                        <a:t>Course Learning outcomes: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59814"/>
                  </a:ext>
                </a:extLst>
              </a:tr>
              <a:tr h="370840">
                <a:tc gridSpan="3">
                  <a:txBody>
                    <a:bodyPr/>
                    <a:lstStyle/>
                    <a:p>
                      <a:pPr marL="285750" indent="-285750">
                        <a:buFont typeface="Wingdings" panose="05000000000000000000" pitchFamily="2" charset="2"/>
                        <a:buChar char="v"/>
                      </a:pPr>
                      <a:r>
                        <a:rPr lang="en-US" sz="2000" dirty="0"/>
                        <a:t>Understand the key concepts of discrete structures like Sets, Permutations, Relations, Graphs, Trees, Dictionaries etc.</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90100950"/>
                  </a:ext>
                </a:extLst>
              </a:tr>
              <a:tr h="370840">
                <a:tc gridSpan="3">
                  <a:txBody>
                    <a:bodyPr/>
                    <a:lstStyle/>
                    <a:p>
                      <a:pPr marL="285750" indent="-285750">
                        <a:buFont typeface="Wingdings" panose="05000000000000000000" pitchFamily="2" charset="2"/>
                        <a:buChar char="v"/>
                      </a:pPr>
                      <a:r>
                        <a:rPr lang="en-US" sz="2000" dirty="0"/>
                        <a:t>Apply formal logic proofs and or informal. Logical reasoning to real problems such as predicting the behavior of software or solving computer based problems</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171720603"/>
                  </a:ext>
                </a:extLst>
              </a:tr>
              <a:tr h="370840">
                <a:tc gridSpan="3">
                  <a:txBody>
                    <a:bodyPr/>
                    <a:lstStyle/>
                    <a:p>
                      <a:pPr marL="285750" indent="-285750">
                        <a:buFont typeface="Wingdings" panose="05000000000000000000" pitchFamily="2" charset="2"/>
                        <a:buChar char="v"/>
                      </a:pPr>
                      <a:r>
                        <a:rPr lang="en-US" sz="2000" dirty="0"/>
                        <a:t>Apply discrete structures into other computing problems such as formal specifications, verifications, databases, artificial intelligence etc.</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60750695"/>
                  </a:ext>
                </a:extLst>
              </a:tr>
              <a:tr h="370840">
                <a:tc gridSpan="3">
                  <a:txBody>
                    <a:bodyPr/>
                    <a:lstStyle/>
                    <a:p>
                      <a:pPr marL="285750" indent="-285750">
                        <a:buFont typeface="Wingdings" panose="05000000000000000000" pitchFamily="2" charset="2"/>
                        <a:buChar char="v"/>
                      </a:pPr>
                      <a:r>
                        <a:rPr lang="en-US" sz="2000" dirty="0"/>
                        <a:t>Differentiate different discrete structures and their relevance within the context of computer science specifically in the area of data structures and algorithms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11700038"/>
                  </a:ext>
                </a:extLst>
              </a:tr>
            </a:tbl>
          </a:graphicData>
        </a:graphic>
      </p:graphicFrame>
      <p:sp>
        <p:nvSpPr>
          <p:cNvPr id="4" name="Footer Placeholder 3">
            <a:extLst>
              <a:ext uri="{FF2B5EF4-FFF2-40B4-BE49-F238E27FC236}">
                <a16:creationId xmlns:a16="http://schemas.microsoft.com/office/drawing/2014/main" id="{608FCC1B-E23F-49EE-8599-3E5C64F00680}"/>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2C89E884-6862-4F4A-B160-FB9033F6FA17}"/>
              </a:ext>
            </a:extLst>
          </p:cNvPr>
          <p:cNvSpPr>
            <a:spLocks noGrp="1"/>
          </p:cNvSpPr>
          <p:nvPr>
            <p:ph type="sldNum" sz="quarter" idx="12"/>
          </p:nvPr>
        </p:nvSpPr>
        <p:spPr/>
        <p:txBody>
          <a:bodyPr/>
          <a:lstStyle/>
          <a:p>
            <a:fld id="{02A31C9B-8BEF-4557-B87D-694AE693A189}" type="slidenum">
              <a:rPr lang="en-US" smtClean="0"/>
              <a:pPr/>
              <a:t>4</a:t>
            </a:fld>
            <a:endParaRPr lang="en-US" sz="3200" dirty="0"/>
          </a:p>
        </p:txBody>
      </p:sp>
    </p:spTree>
    <p:extLst>
      <p:ext uri="{BB962C8B-B14F-4D97-AF65-F5344CB8AC3E}">
        <p14:creationId xmlns:p14="http://schemas.microsoft.com/office/powerpoint/2010/main" val="209219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916E-A024-4BE6-A1CB-E8953284A08C}"/>
              </a:ext>
            </a:extLst>
          </p:cNvPr>
          <p:cNvSpPr>
            <a:spLocks noGrp="1"/>
          </p:cNvSpPr>
          <p:nvPr>
            <p:ph type="title"/>
          </p:nvPr>
        </p:nvSpPr>
        <p:spPr/>
        <p:txBody>
          <a:bodyPr/>
          <a:lstStyle/>
          <a:p>
            <a:r>
              <a:rPr lang="en-US" dirty="0"/>
              <a:t>Course contents</a:t>
            </a:r>
          </a:p>
        </p:txBody>
      </p:sp>
      <p:sp>
        <p:nvSpPr>
          <p:cNvPr id="3" name="Content Placeholder 2">
            <a:extLst>
              <a:ext uri="{FF2B5EF4-FFF2-40B4-BE49-F238E27FC236}">
                <a16:creationId xmlns:a16="http://schemas.microsoft.com/office/drawing/2014/main" id="{30053463-3D44-485F-8A2B-46738607E3AA}"/>
              </a:ext>
            </a:extLst>
          </p:cNvPr>
          <p:cNvSpPr>
            <a:spLocks noGrp="1"/>
          </p:cNvSpPr>
          <p:nvPr>
            <p:ph idx="1"/>
          </p:nvPr>
        </p:nvSpPr>
        <p:spPr>
          <a:xfrm>
            <a:off x="581193" y="2180496"/>
            <a:ext cx="4004060" cy="3975348"/>
          </a:xfrm>
        </p:spPr>
        <p:txBody>
          <a:bodyPr>
            <a:normAutofit lnSpcReduction="10000"/>
          </a:bodyPr>
          <a:lstStyle/>
          <a:p>
            <a:pPr>
              <a:buFont typeface="Wingdings" panose="05000000000000000000" pitchFamily="2" charset="2"/>
              <a:buChar char="v"/>
            </a:pPr>
            <a:r>
              <a:rPr lang="en-US" dirty="0"/>
              <a:t>Mathematical Reasoning</a:t>
            </a:r>
          </a:p>
          <a:p>
            <a:pPr>
              <a:buFont typeface="Wingdings" panose="05000000000000000000" pitchFamily="2" charset="2"/>
              <a:buChar char="v"/>
            </a:pPr>
            <a:r>
              <a:rPr lang="en-US" dirty="0"/>
              <a:t>Propositional and predicate logic</a:t>
            </a:r>
          </a:p>
          <a:p>
            <a:pPr>
              <a:buFont typeface="Wingdings" panose="05000000000000000000" pitchFamily="2" charset="2"/>
              <a:buChar char="v"/>
            </a:pPr>
            <a:r>
              <a:rPr lang="en-US" dirty="0"/>
              <a:t>Rules of inference</a:t>
            </a:r>
          </a:p>
          <a:p>
            <a:pPr>
              <a:buFont typeface="Wingdings" panose="05000000000000000000" pitchFamily="2" charset="2"/>
              <a:buChar char="v"/>
            </a:pPr>
            <a:r>
              <a:rPr lang="en-US" dirty="0"/>
              <a:t>Proofs by induction</a:t>
            </a:r>
          </a:p>
          <a:p>
            <a:pPr>
              <a:buFont typeface="Wingdings" panose="05000000000000000000" pitchFamily="2" charset="2"/>
              <a:buChar char="v"/>
            </a:pPr>
            <a:r>
              <a:rPr lang="en-US" dirty="0"/>
              <a:t>Proofs by contraposition</a:t>
            </a:r>
          </a:p>
          <a:p>
            <a:pPr>
              <a:buFont typeface="Wingdings" panose="05000000000000000000" pitchFamily="2" charset="2"/>
              <a:buChar char="v"/>
            </a:pPr>
            <a:r>
              <a:rPr lang="en-US" dirty="0"/>
              <a:t>Proofs by contradiction</a:t>
            </a:r>
          </a:p>
          <a:p>
            <a:pPr>
              <a:buFont typeface="Wingdings" panose="05000000000000000000" pitchFamily="2" charset="2"/>
              <a:buChar char="v"/>
            </a:pPr>
            <a:r>
              <a:rPr lang="en-US" dirty="0"/>
              <a:t>Proofs by implication</a:t>
            </a:r>
          </a:p>
          <a:p>
            <a:pPr>
              <a:buFont typeface="Wingdings" panose="05000000000000000000" pitchFamily="2" charset="2"/>
              <a:buChar char="v"/>
            </a:pPr>
            <a:r>
              <a:rPr lang="en-US" dirty="0"/>
              <a:t>Set theory </a:t>
            </a:r>
          </a:p>
          <a:p>
            <a:pPr>
              <a:buFont typeface="Wingdings" panose="05000000000000000000" pitchFamily="2" charset="2"/>
              <a:buChar char="v"/>
            </a:pPr>
            <a:r>
              <a:rPr lang="en-US" dirty="0"/>
              <a:t>Relations</a:t>
            </a:r>
          </a:p>
          <a:p>
            <a:pPr>
              <a:buFont typeface="Wingdings" panose="05000000000000000000" pitchFamily="2" charset="2"/>
              <a:buChar char="v"/>
            </a:pPr>
            <a:r>
              <a:rPr lang="en-US" dirty="0"/>
              <a:t>Equivalence relations and partitions</a:t>
            </a:r>
          </a:p>
          <a:p>
            <a:pPr marL="342900" indent="-342900">
              <a:buFont typeface="+mj-lt"/>
              <a:buAutoNum type="arabicPeriod"/>
            </a:pPr>
            <a:endParaRPr lang="en-US" dirty="0"/>
          </a:p>
        </p:txBody>
      </p:sp>
      <p:sp>
        <p:nvSpPr>
          <p:cNvPr id="4" name="Footer Placeholder 3">
            <a:extLst>
              <a:ext uri="{FF2B5EF4-FFF2-40B4-BE49-F238E27FC236}">
                <a16:creationId xmlns:a16="http://schemas.microsoft.com/office/drawing/2014/main" id="{8C4352D4-09B9-4F77-96BD-32116551EE6A}"/>
              </a:ext>
            </a:extLst>
          </p:cNvPr>
          <p:cNvSpPr>
            <a:spLocks noGrp="1"/>
          </p:cNvSpPr>
          <p:nvPr>
            <p:ph type="ftr" sz="quarter" idx="11"/>
          </p:nvPr>
        </p:nvSpPr>
        <p:spPr/>
        <p:txBody>
          <a:bodyPr/>
          <a:lstStyle/>
          <a:p>
            <a:r>
              <a:rPr lang="en-US" dirty="0" err="1"/>
              <a:t>COMputer</a:t>
            </a:r>
            <a:r>
              <a:rPr lang="en-US" dirty="0"/>
              <a:t> </a:t>
            </a:r>
            <a:r>
              <a:rPr lang="en-US" dirty="0" err="1"/>
              <a:t>EDucation</a:t>
            </a:r>
            <a:r>
              <a:rPr lang="en-US" dirty="0"/>
              <a:t> </a:t>
            </a:r>
            <a:r>
              <a:rPr lang="en-US" dirty="0" err="1"/>
              <a:t>EXplaineD</a:t>
            </a:r>
            <a:r>
              <a:rPr lang="en-US" dirty="0"/>
              <a:t> - </a:t>
            </a:r>
            <a:r>
              <a:rPr lang="en-US" dirty="0" err="1"/>
              <a:t>Comedxd</a:t>
            </a:r>
            <a:endParaRPr lang="en-US" dirty="0"/>
          </a:p>
        </p:txBody>
      </p:sp>
      <p:sp>
        <p:nvSpPr>
          <p:cNvPr id="5" name="Slide Number Placeholder 4">
            <a:extLst>
              <a:ext uri="{FF2B5EF4-FFF2-40B4-BE49-F238E27FC236}">
                <a16:creationId xmlns:a16="http://schemas.microsoft.com/office/drawing/2014/main" id="{AD9A8D12-0661-4A73-A6B0-101AC5414ED4}"/>
              </a:ext>
            </a:extLst>
          </p:cNvPr>
          <p:cNvSpPr>
            <a:spLocks noGrp="1"/>
          </p:cNvSpPr>
          <p:nvPr>
            <p:ph type="sldNum" sz="quarter" idx="12"/>
          </p:nvPr>
        </p:nvSpPr>
        <p:spPr/>
        <p:txBody>
          <a:bodyPr/>
          <a:lstStyle/>
          <a:p>
            <a:fld id="{02A31C9B-8BEF-4557-B87D-694AE693A189}" type="slidenum">
              <a:rPr lang="en-US" smtClean="0"/>
              <a:pPr/>
              <a:t>5</a:t>
            </a:fld>
            <a:endParaRPr lang="en-US" sz="3200" dirty="0"/>
          </a:p>
        </p:txBody>
      </p:sp>
      <p:sp>
        <p:nvSpPr>
          <p:cNvPr id="8" name="Content Placeholder 2">
            <a:extLst>
              <a:ext uri="{FF2B5EF4-FFF2-40B4-BE49-F238E27FC236}">
                <a16:creationId xmlns:a16="http://schemas.microsoft.com/office/drawing/2014/main" id="{1E79E8AD-FEDA-457A-A4FB-3DD9EFCA47DC}"/>
              </a:ext>
            </a:extLst>
          </p:cNvPr>
          <p:cNvSpPr txBox="1">
            <a:spLocks/>
          </p:cNvSpPr>
          <p:nvPr/>
        </p:nvSpPr>
        <p:spPr>
          <a:xfrm>
            <a:off x="4438526" y="2052987"/>
            <a:ext cx="4004060" cy="3862496"/>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v"/>
            </a:pPr>
            <a:r>
              <a:rPr lang="en-US" dirty="0"/>
              <a:t>Partial ordering</a:t>
            </a:r>
          </a:p>
          <a:p>
            <a:pPr>
              <a:buFont typeface="Wingdings" panose="05000000000000000000" pitchFamily="2" charset="2"/>
              <a:buChar char="v"/>
            </a:pPr>
            <a:r>
              <a:rPr lang="en-US" dirty="0"/>
              <a:t>Recurrence relations</a:t>
            </a:r>
          </a:p>
          <a:p>
            <a:pPr>
              <a:buFont typeface="Wingdings" panose="05000000000000000000" pitchFamily="2" charset="2"/>
              <a:buChar char="v"/>
            </a:pPr>
            <a:r>
              <a:rPr lang="en-US" dirty="0"/>
              <a:t>Functions </a:t>
            </a:r>
          </a:p>
          <a:p>
            <a:pPr>
              <a:buFont typeface="Wingdings" panose="05000000000000000000" pitchFamily="2" charset="2"/>
              <a:buChar char="v"/>
            </a:pPr>
            <a:r>
              <a:rPr lang="en-US" dirty="0"/>
              <a:t>Mappings</a:t>
            </a:r>
          </a:p>
          <a:p>
            <a:pPr>
              <a:buFont typeface="Wingdings" panose="05000000000000000000" pitchFamily="2" charset="2"/>
              <a:buChar char="v"/>
            </a:pPr>
            <a:r>
              <a:rPr lang="en-US" dirty="0"/>
              <a:t>Functional compositions</a:t>
            </a:r>
          </a:p>
          <a:p>
            <a:pPr>
              <a:buFont typeface="Wingdings" panose="05000000000000000000" pitchFamily="2" charset="2"/>
              <a:buChar char="v"/>
            </a:pPr>
            <a:r>
              <a:rPr lang="en-US" dirty="0"/>
              <a:t>Inverse functions</a:t>
            </a:r>
          </a:p>
          <a:p>
            <a:pPr>
              <a:buFont typeface="Wingdings" panose="05000000000000000000" pitchFamily="2" charset="2"/>
              <a:buChar char="v"/>
            </a:pPr>
            <a:r>
              <a:rPr lang="en-US" dirty="0"/>
              <a:t>Recursive functions</a:t>
            </a:r>
          </a:p>
          <a:p>
            <a:pPr>
              <a:buFont typeface="Wingdings" panose="05000000000000000000" pitchFamily="2" charset="2"/>
              <a:buChar char="v"/>
            </a:pPr>
            <a:r>
              <a:rPr lang="en-US" dirty="0"/>
              <a:t>Number theory</a:t>
            </a:r>
          </a:p>
          <a:p>
            <a:pPr>
              <a:buFont typeface="Wingdings" panose="05000000000000000000" pitchFamily="2" charset="2"/>
              <a:buChar char="v"/>
            </a:pPr>
            <a:r>
              <a:rPr lang="en-US" dirty="0"/>
              <a:t>Sequences</a:t>
            </a:r>
          </a:p>
          <a:p>
            <a:pPr>
              <a:buFont typeface="Wingdings" panose="05000000000000000000" pitchFamily="2" charset="2"/>
              <a:buChar char="v"/>
            </a:pPr>
            <a:r>
              <a:rPr lang="en-US" dirty="0"/>
              <a:t>Series</a:t>
            </a:r>
          </a:p>
        </p:txBody>
      </p:sp>
      <p:sp>
        <p:nvSpPr>
          <p:cNvPr id="9" name="Content Placeholder 2">
            <a:extLst>
              <a:ext uri="{FF2B5EF4-FFF2-40B4-BE49-F238E27FC236}">
                <a16:creationId xmlns:a16="http://schemas.microsoft.com/office/drawing/2014/main" id="{3D1899A0-3952-4812-8CFB-4C923B6FDA7C}"/>
              </a:ext>
            </a:extLst>
          </p:cNvPr>
          <p:cNvSpPr txBox="1">
            <a:spLocks/>
          </p:cNvSpPr>
          <p:nvPr/>
        </p:nvSpPr>
        <p:spPr>
          <a:xfrm>
            <a:off x="7982532" y="2145083"/>
            <a:ext cx="4004060" cy="3678303"/>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v"/>
            </a:pPr>
            <a:r>
              <a:rPr lang="en-US" dirty="0"/>
              <a:t>Counting</a:t>
            </a:r>
          </a:p>
          <a:p>
            <a:pPr>
              <a:buFont typeface="Wingdings" panose="05000000000000000000" pitchFamily="2" charset="2"/>
              <a:buChar char="v"/>
            </a:pPr>
            <a:r>
              <a:rPr lang="en-US" dirty="0"/>
              <a:t>Inclusion and Exclusion Principals</a:t>
            </a:r>
          </a:p>
          <a:p>
            <a:pPr>
              <a:buFont typeface="Wingdings" panose="05000000000000000000" pitchFamily="2" charset="2"/>
              <a:buChar char="v"/>
            </a:pPr>
            <a:r>
              <a:rPr lang="en-US" dirty="0"/>
              <a:t>Permutations and Combinations</a:t>
            </a:r>
          </a:p>
          <a:p>
            <a:pPr>
              <a:buFont typeface="Wingdings" panose="05000000000000000000" pitchFamily="2" charset="2"/>
              <a:buChar char="v"/>
            </a:pPr>
            <a:r>
              <a:rPr lang="en-US" dirty="0"/>
              <a:t>Elements of Graph theory</a:t>
            </a:r>
          </a:p>
          <a:p>
            <a:pPr>
              <a:buFont typeface="Wingdings" panose="05000000000000000000" pitchFamily="2" charset="2"/>
              <a:buChar char="v"/>
            </a:pPr>
            <a:r>
              <a:rPr lang="en-US" dirty="0"/>
              <a:t>Planner Graphs</a:t>
            </a:r>
          </a:p>
          <a:p>
            <a:pPr>
              <a:buFont typeface="Wingdings" panose="05000000000000000000" pitchFamily="2" charset="2"/>
              <a:buChar char="v"/>
            </a:pPr>
            <a:r>
              <a:rPr lang="en-US" dirty="0"/>
              <a:t>Graph Coloring</a:t>
            </a:r>
          </a:p>
          <a:p>
            <a:pPr>
              <a:buFont typeface="Wingdings" panose="05000000000000000000" pitchFamily="2" charset="2"/>
              <a:buChar char="v"/>
            </a:pPr>
            <a:r>
              <a:rPr lang="en-US" dirty="0"/>
              <a:t>Euler Graph</a:t>
            </a:r>
          </a:p>
          <a:p>
            <a:pPr>
              <a:buFont typeface="Wingdings" panose="05000000000000000000" pitchFamily="2" charset="2"/>
              <a:buChar char="v"/>
            </a:pPr>
            <a:r>
              <a:rPr lang="en-US" dirty="0"/>
              <a:t>Hamiltonian Paths</a:t>
            </a:r>
          </a:p>
          <a:p>
            <a:pPr>
              <a:buFont typeface="Wingdings" panose="05000000000000000000" pitchFamily="2" charset="2"/>
              <a:buChar char="v"/>
            </a:pPr>
            <a:r>
              <a:rPr lang="en-US" dirty="0"/>
              <a:t>Rooted Trees</a:t>
            </a:r>
          </a:p>
          <a:p>
            <a:pPr>
              <a:buFont typeface="Wingdings" panose="05000000000000000000" pitchFamily="2" charset="2"/>
              <a:buChar char="v"/>
            </a:pPr>
            <a:r>
              <a:rPr lang="en-US" dirty="0"/>
              <a:t>Traversals</a:t>
            </a:r>
          </a:p>
        </p:txBody>
      </p:sp>
    </p:spTree>
    <p:extLst>
      <p:ext uri="{BB962C8B-B14F-4D97-AF65-F5344CB8AC3E}">
        <p14:creationId xmlns:p14="http://schemas.microsoft.com/office/powerpoint/2010/main" val="391027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7AE022-81B3-4443-AF8F-11BB8D62C74C}"/>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2A993844-D9A5-48FE-808B-F7392A13E3B1}"/>
              </a:ext>
            </a:extLst>
          </p:cNvPr>
          <p:cNvSpPr>
            <a:spLocks noGrp="1"/>
          </p:cNvSpPr>
          <p:nvPr>
            <p:ph type="sldNum" sz="quarter" idx="12"/>
          </p:nvPr>
        </p:nvSpPr>
        <p:spPr/>
        <p:txBody>
          <a:bodyPr/>
          <a:lstStyle/>
          <a:p>
            <a:fld id="{02A31C9B-8BEF-4557-B87D-694AE693A189}" type="slidenum">
              <a:rPr lang="en-US" smtClean="0"/>
              <a:pPr/>
              <a:t>6</a:t>
            </a:fld>
            <a:endParaRPr lang="en-US" sz="3200" dirty="0"/>
          </a:p>
        </p:txBody>
      </p:sp>
      <p:sp>
        <p:nvSpPr>
          <p:cNvPr id="8" name="Content Placeholder 6">
            <a:extLst>
              <a:ext uri="{FF2B5EF4-FFF2-40B4-BE49-F238E27FC236}">
                <a16:creationId xmlns:a16="http://schemas.microsoft.com/office/drawing/2014/main" id="{9E7AC828-DE05-422C-91FD-A413E629CD81}"/>
              </a:ext>
            </a:extLst>
          </p:cNvPr>
          <p:cNvSpPr txBox="1">
            <a:spLocks/>
          </p:cNvSpPr>
          <p:nvPr/>
        </p:nvSpPr>
        <p:spPr>
          <a:xfrm>
            <a:off x="1092991" y="824095"/>
            <a:ext cx="9330358" cy="497256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US" sz="6400" dirty="0">
                <a:solidFill>
                  <a:schemeClr val="bg1"/>
                </a:solidFill>
              </a:rPr>
              <a:t>Thanks for watching</a:t>
            </a:r>
          </a:p>
          <a:p>
            <a:pPr algn="ctr"/>
            <a:endParaRPr lang="en-US" sz="2600" dirty="0"/>
          </a:p>
          <a:p>
            <a:pPr marL="0" indent="0" algn="ctr">
              <a:buFont typeface="Wingdings 3" charset="2"/>
              <a:buNone/>
            </a:pPr>
            <a:endParaRPr lang="en-US" sz="2600" dirty="0"/>
          </a:p>
          <a:p>
            <a:pPr marL="0" indent="0" algn="ctr">
              <a:buFont typeface="Wingdings 3" charset="2"/>
              <a:buNone/>
            </a:pPr>
            <a:endParaRPr lang="en-US" sz="2600" dirty="0"/>
          </a:p>
          <a:p>
            <a:pPr marL="0" indent="0" algn="ctr">
              <a:buFont typeface="Wingdings 3" charset="2"/>
              <a:buNone/>
            </a:pPr>
            <a:endParaRPr lang="en-US" sz="2600" dirty="0"/>
          </a:p>
          <a:p>
            <a:pPr marL="0" indent="0" algn="ctr">
              <a:buFont typeface="Wingdings 3" charset="2"/>
              <a:buNone/>
            </a:pPr>
            <a:r>
              <a:rPr lang="en-US" sz="2600" b="1" dirty="0">
                <a:solidFill>
                  <a:schemeClr val="accent1"/>
                </a:solidFill>
              </a:rPr>
              <a:t>Dr. Sajid Iqbal</a:t>
            </a:r>
          </a:p>
          <a:p>
            <a:pPr marL="0" indent="0" algn="ctr">
              <a:buFont typeface="Wingdings 3" charset="2"/>
              <a:buNone/>
            </a:pPr>
            <a:r>
              <a:rPr lang="en-US" sz="2600" dirty="0"/>
              <a:t>Assistant Professor</a:t>
            </a:r>
          </a:p>
          <a:p>
            <a:pPr marL="0" indent="0" algn="ctr">
              <a:buFont typeface="Wingdings 3" charset="2"/>
              <a:buNone/>
            </a:pPr>
            <a:r>
              <a:rPr lang="en-US" sz="2600" dirty="0"/>
              <a:t>Department of Computer Science</a:t>
            </a:r>
          </a:p>
          <a:p>
            <a:pPr marL="0" indent="0" algn="ctr">
              <a:buFont typeface="Wingdings 3" charset="2"/>
              <a:buNone/>
            </a:pPr>
            <a:r>
              <a:rPr lang="en-US" sz="2600" dirty="0"/>
              <a:t>Bahauddin Zakariya University, Multan</a:t>
            </a:r>
          </a:p>
          <a:p>
            <a:pPr marL="0" indent="0" algn="ctr">
              <a:buFont typeface="Wingdings 3" charset="2"/>
              <a:buNone/>
            </a:pPr>
            <a:r>
              <a:rPr lang="en-US" sz="2600" dirty="0">
                <a:solidFill>
                  <a:schemeClr val="accent1"/>
                </a:solidFill>
                <a:hlinkClick r:id="rId2">
                  <a:extLst>
                    <a:ext uri="{A12FA001-AC4F-418D-AE19-62706E023703}">
                      <ahyp:hlinkClr xmlns:ahyp="http://schemas.microsoft.com/office/drawing/2018/hyperlinkcolor" val="tx"/>
                    </a:ext>
                  </a:extLst>
                </a:hlinkClick>
              </a:rPr>
              <a:t>sajidiqbal.pk@gmail.com</a:t>
            </a:r>
            <a:endParaRPr lang="en-US" sz="2600" dirty="0">
              <a:solidFill>
                <a:schemeClr val="accent1"/>
              </a:solidFill>
            </a:endParaRPr>
          </a:p>
          <a:p>
            <a:pPr marL="0" indent="0" algn="ctr">
              <a:buFont typeface="Wingdings 3" charset="2"/>
              <a:buNone/>
            </a:pPr>
            <a:r>
              <a:rPr lang="en-US" sz="2600" dirty="0">
                <a:solidFill>
                  <a:schemeClr val="accent1"/>
                </a:solidFill>
              </a:rPr>
              <a:t> https://github.com/sajjo79/DiscreteMathematics</a:t>
            </a:r>
          </a:p>
          <a:p>
            <a:pPr marL="0" indent="0" algn="ctr">
              <a:buFont typeface="Wingdings 3" charset="2"/>
              <a:buNone/>
            </a:pPr>
            <a:endParaRPr lang="en-US" b="1" dirty="0">
              <a:solidFill>
                <a:srgbClr val="FFFF00"/>
              </a:solidFill>
            </a:endParaRPr>
          </a:p>
        </p:txBody>
      </p:sp>
      <p:sp>
        <p:nvSpPr>
          <p:cNvPr id="9" name="Rectangle 8">
            <a:extLst>
              <a:ext uri="{FF2B5EF4-FFF2-40B4-BE49-F238E27FC236}">
                <a16:creationId xmlns:a16="http://schemas.microsoft.com/office/drawing/2014/main" id="{EA45D62A-6562-4D53-8CDA-A89F08C9965D}"/>
              </a:ext>
            </a:extLst>
          </p:cNvPr>
          <p:cNvSpPr/>
          <p:nvPr/>
        </p:nvSpPr>
        <p:spPr>
          <a:xfrm>
            <a:off x="3591440" y="2148745"/>
            <a:ext cx="4333460" cy="992579"/>
          </a:xfrm>
          <a:prstGeom prst="rect">
            <a:avLst/>
          </a:prstGeom>
        </p:spPr>
        <p:style>
          <a:lnRef idx="2">
            <a:schemeClr val="accent2"/>
          </a:lnRef>
          <a:fillRef idx="1">
            <a:schemeClr val="lt1"/>
          </a:fillRef>
          <a:effectRef idx="0">
            <a:schemeClr val="accent2"/>
          </a:effectRef>
          <a:fontRef idx="minor">
            <a:schemeClr val="dk1"/>
          </a:fontRef>
        </p:style>
        <p:txBody>
          <a:bodyPr wrap="square" lIns="68580" tIns="34290" rIns="68580" bIns="34290">
            <a:spAutoFit/>
          </a:bodyPr>
          <a:lstStyle/>
          <a:p>
            <a:pPr algn="ctr"/>
            <a:r>
              <a:rPr lang="en-US" sz="6000" b="1" dirty="0">
                <a:ln w="22225">
                  <a:solidFill>
                    <a:schemeClr val="accent2"/>
                  </a:solidFill>
                  <a:prstDash val="solid"/>
                </a:ln>
                <a:solidFill>
                  <a:schemeClr val="accent2">
                    <a:lumMod val="40000"/>
                    <a:lumOff val="60000"/>
                  </a:schemeClr>
                </a:solidFill>
              </a:rPr>
              <a:t>Allah Hafiz</a:t>
            </a:r>
          </a:p>
        </p:txBody>
      </p:sp>
      <p:pic>
        <p:nvPicPr>
          <p:cNvPr id="10" name="Graphic 9" descr="Envelope">
            <a:extLst>
              <a:ext uri="{FF2B5EF4-FFF2-40B4-BE49-F238E27FC236}">
                <a16:creationId xmlns:a16="http://schemas.microsoft.com/office/drawing/2014/main" id="{35D6268C-6DE7-43C5-96FD-D360FA63DE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35589" y="4767397"/>
            <a:ext cx="406629" cy="406629"/>
          </a:xfrm>
          <a:prstGeom prst="rect">
            <a:avLst/>
          </a:prstGeom>
        </p:spPr>
      </p:pic>
      <p:pic>
        <p:nvPicPr>
          <p:cNvPr id="11" name="Graphic 10" descr="Presentation with checklist">
            <a:extLst>
              <a:ext uri="{FF2B5EF4-FFF2-40B4-BE49-F238E27FC236}">
                <a16:creationId xmlns:a16="http://schemas.microsoft.com/office/drawing/2014/main" id="{AD66153B-B58A-4908-87CE-170143A45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5325" y="5063697"/>
            <a:ext cx="577931" cy="577931"/>
          </a:xfrm>
          <a:prstGeom prst="rect">
            <a:avLst/>
          </a:prstGeom>
        </p:spPr>
      </p:pic>
      <p:pic>
        <p:nvPicPr>
          <p:cNvPr id="12" name="Picture 2" descr="Wow Life Youtube Channel - Youtube Logo Black Transparent PNG ...">
            <a:extLst>
              <a:ext uri="{FF2B5EF4-FFF2-40B4-BE49-F238E27FC236}">
                <a16:creationId xmlns:a16="http://schemas.microsoft.com/office/drawing/2014/main" id="{5FB9209A-6295-4101-B91C-77F03CE238D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92" t="16024" r="2323" b="5346"/>
          <a:stretch/>
        </p:blipFill>
        <p:spPr bwMode="auto">
          <a:xfrm>
            <a:off x="4038904" y="5838775"/>
            <a:ext cx="1719266" cy="40662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E4BCEBF3-DBB9-4E3D-9B8B-55D9CCF99F8E}"/>
              </a:ext>
            </a:extLst>
          </p:cNvPr>
          <p:cNvSpPr/>
          <p:nvPr/>
        </p:nvSpPr>
        <p:spPr>
          <a:xfrm>
            <a:off x="5951984" y="5834104"/>
            <a:ext cx="1872208" cy="406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COMEDXD</a:t>
            </a:r>
          </a:p>
        </p:txBody>
      </p:sp>
    </p:spTree>
    <p:extLst>
      <p:ext uri="{BB962C8B-B14F-4D97-AF65-F5344CB8AC3E}">
        <p14:creationId xmlns:p14="http://schemas.microsoft.com/office/powerpoint/2010/main" val="96262106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256</TotalTime>
  <Words>541</Words>
  <Application>Microsoft Office PowerPoint</Application>
  <PresentationFormat>Widescreen</PresentationFormat>
  <Paragraphs>82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Gill Sans MT</vt:lpstr>
      <vt:lpstr>Times-Italic</vt:lpstr>
      <vt:lpstr>Wingdings</vt:lpstr>
      <vt:lpstr>Wingdings 2</vt:lpstr>
      <vt:lpstr>Wingdings 3</vt:lpstr>
      <vt:lpstr>Dividend</vt:lpstr>
      <vt:lpstr>Discrete structures</vt:lpstr>
      <vt:lpstr>Learning objectives</vt:lpstr>
      <vt:lpstr>Learning objectives</vt:lpstr>
      <vt:lpstr>Course Information</vt:lpstr>
      <vt:lpstr>Course contents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structures</dc:title>
  <dc:creator>sajid iqbal</dc:creator>
  <cp:lastModifiedBy>sajid iqbal</cp:lastModifiedBy>
  <cp:revision>46</cp:revision>
  <dcterms:created xsi:type="dcterms:W3CDTF">2020-10-28T14:25:22Z</dcterms:created>
  <dcterms:modified xsi:type="dcterms:W3CDTF">2020-11-06T08:38:50Z</dcterms:modified>
</cp:coreProperties>
</file>