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1"/>
  </p:notesMasterIdLst>
  <p:sldIdLst>
    <p:sldId id="256" r:id="rId2"/>
    <p:sldId id="261" r:id="rId3"/>
    <p:sldId id="260" r:id="rId4"/>
    <p:sldId id="262" r:id="rId5"/>
    <p:sldId id="263" r:id="rId6"/>
    <p:sldId id="264" r:id="rId7"/>
    <p:sldId id="279" r:id="rId8"/>
    <p:sldId id="265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17E6E-A770-4C0E-96EF-3504D8D7120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963BD-885D-4C2A-8786-916CD712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1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122B796-53D5-4F9B-BEDF-D0A03EC4B50F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1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428B-0188-454D-91B1-56B462571AF2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5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7350FA-1B61-402A-A9E4-6F27B65516DE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92874"/>
            <a:ext cx="2844799" cy="365125"/>
          </a:xfrm>
        </p:spPr>
        <p:txBody>
          <a:bodyPr/>
          <a:lstStyle/>
          <a:p>
            <a:fld id="{52AC0544-E590-4D25-A4F9-05FD7339CA74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2875"/>
            <a:ext cx="6917210" cy="365125"/>
          </a:xfrm>
        </p:spPr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7116" y="986771"/>
            <a:ext cx="1052508" cy="365125"/>
          </a:xfrm>
        </p:spPr>
        <p:txBody>
          <a:bodyPr/>
          <a:lstStyle>
            <a:lvl1pPr>
              <a:defRPr sz="3200"/>
            </a:lvl1pPr>
          </a:lstStyle>
          <a:p>
            <a:fld id="{02A31C9B-8BEF-4557-B87D-694AE693A189}" type="slidenum">
              <a:rPr lang="en-US" smtClean="0"/>
              <a:pPr/>
              <a:t>‹#›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648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DEA1EA-0041-41A9-885C-4F6118DA00F6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2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812C-8DAA-4793-A8C8-53DBB976AD72}" type="datetime1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1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9E58-9392-4BF7-B265-1E19786788EE}" type="datetime1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6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81F5-049C-4925-8B15-44F50FBA2E8D}" type="datetime1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9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949A-56D6-4D45-9947-FECF16E09312}" type="datetime1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19FBF8-C06C-467F-B58C-8D7CE398E11C}" type="datetime1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5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1798-DB4D-492C-B74D-72289BC41BEA}" type="datetime1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2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70181B3-49DE-48E8-96B3-B708251CA70D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008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1AC6-25A7-4A10-B2AB-3507E2718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Discrete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301AE-FEFE-466C-99F9-995AF3F8F0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Dr. sajid iqbal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58A79F-49D3-45D2-B8FE-F076E6FC6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22" t="24142" r="34565" b="12832"/>
          <a:stretch/>
        </p:blipFill>
        <p:spPr>
          <a:xfrm>
            <a:off x="7195932" y="643030"/>
            <a:ext cx="4863548" cy="5960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3716E5-CC2A-4A7F-8867-1B83284BB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60" y="2872845"/>
            <a:ext cx="2724150" cy="315277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E930354-1036-42C2-93F1-E773F5B139D5}"/>
              </a:ext>
            </a:extLst>
          </p:cNvPr>
          <p:cNvSpPr/>
          <p:nvPr/>
        </p:nvSpPr>
        <p:spPr>
          <a:xfrm>
            <a:off x="4471782" y="4631335"/>
            <a:ext cx="2724150" cy="1646583"/>
          </a:xfrm>
          <a:prstGeom prst="rightArrow">
            <a:avLst>
              <a:gd name="adj1" fmla="val 50000"/>
              <a:gd name="adj2" fmla="val 194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Course Reference Book</a:t>
            </a:r>
          </a:p>
        </p:txBody>
      </p:sp>
    </p:spTree>
    <p:extLst>
      <p:ext uri="{BB962C8B-B14F-4D97-AF65-F5344CB8AC3E}">
        <p14:creationId xmlns:p14="http://schemas.microsoft.com/office/powerpoint/2010/main" val="409680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5CFB201-339B-4C2D-AF31-8E40A5A9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foundations: logics and proofs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CB080E1-B7CA-44A0-A3B0-DDD7A9AB2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- 1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8DAAC-97CC-440F-ADF7-E74D5212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F713E-8023-4311-9CF0-275C7075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2</a:t>
            </a:fld>
            <a:endParaRPr lang="en-US" sz="3200" dirty="0"/>
          </a:p>
        </p:txBody>
      </p:sp>
      <p:pic>
        <p:nvPicPr>
          <p:cNvPr id="1026" name="Picture 2" descr="Mathematical beauty - Wikipedia">
            <a:extLst>
              <a:ext uri="{FF2B5EF4-FFF2-40B4-BE49-F238E27FC236}">
                <a16:creationId xmlns:a16="http://schemas.microsoft.com/office/drawing/2014/main" id="{FC576EA1-ABAE-4328-A974-FA6DDFE7A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196" y="1003498"/>
            <a:ext cx="2938483" cy="326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29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64B2-12DC-4856-AC35-2AD7FEE7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95DB-E415-4CB6-8DC9-365594F50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00571"/>
            <a:ext cx="11029615" cy="3678303"/>
          </a:xfrm>
        </p:spPr>
        <p:txBody>
          <a:bodyPr>
            <a:normAutofit/>
          </a:bodyPr>
          <a:lstStyle/>
          <a:p>
            <a:r>
              <a:rPr lang="en-US" dirty="0"/>
              <a:t>Logic rules specify the meaning of mathematical statements</a:t>
            </a:r>
          </a:p>
          <a:p>
            <a:r>
              <a:rPr lang="en-US" dirty="0"/>
              <a:t>Logic is base of mathematical and automated reasoning</a:t>
            </a:r>
          </a:p>
          <a:p>
            <a:r>
              <a:rPr lang="en-US" dirty="0"/>
              <a:t>Design of computing machines require well defined logic rules</a:t>
            </a:r>
          </a:p>
          <a:p>
            <a:r>
              <a:rPr lang="en-US" dirty="0"/>
              <a:t>To understand mathematics, we must understand proofs which make up a correct mathematical argument</a:t>
            </a:r>
          </a:p>
          <a:p>
            <a:r>
              <a:rPr lang="en-US" dirty="0"/>
              <a:t>Once we prove a mathematical statement is true, we call it a theorem</a:t>
            </a:r>
          </a:p>
          <a:p>
            <a:r>
              <a:rPr lang="en-US" dirty="0"/>
              <a:t>A collection of related theorems makes a mathematical topic</a:t>
            </a:r>
          </a:p>
          <a:p>
            <a:r>
              <a:rPr lang="en-US" dirty="0"/>
              <a:t>Proofs are very important in computer science </a:t>
            </a:r>
          </a:p>
          <a:p>
            <a:pPr lvl="1"/>
            <a:r>
              <a:rPr lang="en-US" sz="1800" dirty="0"/>
              <a:t>proofs are used to verify that computer programs produce the correct output for all possible input values </a:t>
            </a:r>
          </a:p>
          <a:p>
            <a:pPr lvl="1"/>
            <a:r>
              <a:rPr lang="en-US" sz="1800" dirty="0"/>
              <a:t>Automated reasoning systems have been created to allow computers to construct their own proofs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694D8-9DA3-448E-AAC0-085E0112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CCA75-6B1C-4705-8E19-1597A76F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3</a:t>
            </a:fld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23DDBB-C633-46C7-ABC8-178B4B7B2721}"/>
              </a:ext>
            </a:extLst>
          </p:cNvPr>
          <p:cNvSpPr/>
          <p:nvPr/>
        </p:nvSpPr>
        <p:spPr>
          <a:xfrm>
            <a:off x="1579505" y="5547266"/>
            <a:ext cx="903298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This chapter deals with correct mathematical </a:t>
            </a:r>
          </a:p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arguments and how to construct them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3B09FEC-1A79-4491-977B-F96F40F6C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720066"/>
              </p:ext>
            </p:extLst>
          </p:nvPr>
        </p:nvGraphicFramePr>
        <p:xfrm>
          <a:off x="6996510" y="2079557"/>
          <a:ext cx="47531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557">
                  <a:extLst>
                    <a:ext uri="{9D8B030D-6E8A-4147-A177-3AD203B41FA5}">
                      <a16:colId xmlns:a16="http://schemas.microsoft.com/office/drawing/2014/main" val="710097662"/>
                    </a:ext>
                  </a:extLst>
                </a:gridCol>
                <a:gridCol w="2376557">
                  <a:extLst>
                    <a:ext uri="{9D8B030D-6E8A-4147-A177-3AD203B41FA5}">
                      <a16:colId xmlns:a16="http://schemas.microsoft.com/office/drawing/2014/main" val="233999466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Theorem Proving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10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50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5380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CD8D8B-7696-4CDF-83DF-0257EE53D16F}"/>
                  </a:ext>
                </a:extLst>
              </p:cNvPr>
              <p:cNvSpPr txBox="1"/>
              <p:nvPr/>
            </p:nvSpPr>
            <p:spPr>
              <a:xfrm>
                <a:off x="6996511" y="3919738"/>
                <a:ext cx="4753114" cy="7535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pPr algn="ctr"/>
                <a:r>
                  <a:rPr lang="en-US" b="1" dirty="0">
                    <a:solidFill>
                      <a:schemeClr val="accent1"/>
                    </a:solidFill>
                  </a:rPr>
                  <a:t>Sum of an arithmetic series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CD8D8B-7696-4CDF-83DF-0257EE53D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511" y="3919738"/>
                <a:ext cx="4753114" cy="753540"/>
              </a:xfrm>
              <a:prstGeom prst="rect">
                <a:avLst/>
              </a:prstGeom>
              <a:blipFill>
                <a:blip r:embed="rId2"/>
                <a:stretch>
                  <a:fillRect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59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59D2-C2CE-440D-B82A-576E9DCF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CA36A-72FB-4FB6-B917-1B901214E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300" dirty="0"/>
              <a:t>The rules of logic give precise meaning to mathematical statements </a:t>
            </a:r>
          </a:p>
          <a:p>
            <a:r>
              <a:rPr lang="en-US" sz="3300" dirty="0"/>
              <a:t>These rules are used to distinguish between valid and invalid mathematical arguments</a:t>
            </a:r>
          </a:p>
          <a:p>
            <a:r>
              <a:rPr lang="en-US" sz="3300" dirty="0"/>
              <a:t>Logic rules have numerous applications to computer science. These can be used in </a:t>
            </a:r>
          </a:p>
          <a:p>
            <a:pPr lvl="1"/>
            <a:r>
              <a:rPr lang="en-US" sz="2800" dirty="0"/>
              <a:t>Construction of computer programs</a:t>
            </a:r>
          </a:p>
          <a:p>
            <a:pPr lvl="1"/>
            <a:r>
              <a:rPr lang="en-US" sz="2800" dirty="0"/>
              <a:t>Development of hardware circuits</a:t>
            </a:r>
          </a:p>
          <a:p>
            <a:pPr lvl="1"/>
            <a:r>
              <a:rPr lang="en-US" sz="2800" dirty="0"/>
              <a:t>Verification and validation of developed programs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935A8-943D-4B65-9B4E-70E31F87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6C8CC-CC5E-47F1-B167-C01B03CF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4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75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AD04C-0618-4C79-A6BF-C1FAAABC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A479E-ADC1-4281-816A-C36D559A4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5404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Propositions</a:t>
            </a:r>
          </a:p>
          <a:p>
            <a:pPr lvl="1"/>
            <a:r>
              <a:rPr lang="en-US" sz="2400" dirty="0"/>
              <a:t>A proposition is a declarative sentence that is either true or false but not both at same time</a:t>
            </a:r>
          </a:p>
          <a:p>
            <a:r>
              <a:rPr lang="en-US" sz="2800" dirty="0"/>
              <a:t>Examples: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Propositions</a:t>
            </a:r>
          </a:p>
          <a:p>
            <a:pPr lvl="1"/>
            <a:r>
              <a:rPr lang="en-US" sz="2400" dirty="0"/>
              <a:t>The sun rises from east </a:t>
            </a:r>
            <a:r>
              <a:rPr lang="en-US" sz="2400" dirty="0">
                <a:sym typeface="Wingdings" panose="05000000000000000000" pitchFamily="2" charset="2"/>
              </a:rPr>
              <a:t> True</a:t>
            </a:r>
            <a:endParaRPr lang="en-US" sz="2400" dirty="0"/>
          </a:p>
          <a:p>
            <a:pPr lvl="1"/>
            <a:r>
              <a:rPr lang="en-US" sz="2400" dirty="0"/>
              <a:t>Islamabad is capital of Pakistan </a:t>
            </a:r>
            <a:r>
              <a:rPr lang="en-US" sz="2400" dirty="0">
                <a:sym typeface="Wingdings" panose="05000000000000000000" pitchFamily="2" charset="2"/>
              </a:rPr>
              <a:t> True</a:t>
            </a:r>
            <a:endParaRPr lang="en-US" sz="2400" dirty="0"/>
          </a:p>
          <a:p>
            <a:pPr lvl="1"/>
            <a:r>
              <a:rPr lang="en-US" sz="2400" dirty="0"/>
              <a:t>You are student of BSCS class </a:t>
            </a:r>
            <a:r>
              <a:rPr lang="en-US" sz="2400" dirty="0">
                <a:sym typeface="Wingdings" panose="05000000000000000000" pitchFamily="2" charset="2"/>
              </a:rPr>
              <a:t> True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1+1=3  false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2+3=10  false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D00F4-3D7C-4D9D-85D5-03224FC9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16911-612C-466B-A694-EA043713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5</a:t>
            </a:fld>
            <a:endParaRPr lang="en-US" sz="3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20BCDA-D8BF-4AC3-BCFF-D1BA50612CB5}"/>
              </a:ext>
            </a:extLst>
          </p:cNvPr>
          <p:cNvSpPr txBox="1">
            <a:spLocks/>
          </p:cNvSpPr>
          <p:nvPr/>
        </p:nvSpPr>
        <p:spPr>
          <a:xfrm>
            <a:off x="6095999" y="2338832"/>
            <a:ext cx="5490380" cy="4154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ym typeface="Wingdings" panose="05000000000000000000" pitchFamily="2" charset="2"/>
              </a:rPr>
              <a:t>Examples: </a:t>
            </a: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Non-Propositions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Who are you? 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He is intelligent</a:t>
            </a:r>
          </a:p>
          <a:p>
            <a:pPr lvl="1"/>
            <a:r>
              <a:rPr lang="en-US" sz="2000" dirty="0"/>
              <a:t>Read this carefully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655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B0F1-6F77-4D1B-B499-5FB2F273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45E896-9BB1-445A-AFA7-FCF06C51F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858263"/>
                <a:ext cx="8841104" cy="474132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Alphabetical Letters are used to represent the propositions known as </a:t>
                </a:r>
                <a:r>
                  <a:rPr lang="en-US" sz="2800" b="1" dirty="0">
                    <a:solidFill>
                      <a:schemeClr val="accent1"/>
                    </a:solidFill>
                  </a:rPr>
                  <a:t>propositional variables</a:t>
                </a:r>
              </a:p>
              <a:p>
                <a:r>
                  <a:rPr lang="en-US" sz="2800" dirty="0"/>
                  <a:t>Usually we use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,….</m:t>
                    </m:r>
                  </m:oMath>
                </a14:m>
                <a:r>
                  <a:rPr lang="en-US" sz="2800" dirty="0"/>
                  <a:t> Letters to denote the propositional statements</a:t>
                </a:r>
              </a:p>
              <a:p>
                <a:r>
                  <a:rPr lang="en-US" sz="2800" b="1" dirty="0">
                    <a:solidFill>
                      <a:schemeClr val="accent1"/>
                    </a:solidFill>
                  </a:rPr>
                  <a:t>Truth Value</a:t>
                </a:r>
                <a:r>
                  <a:rPr lang="en-US" sz="2800" dirty="0"/>
                  <a:t>: A propositional sentence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is either true or false. The value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called the truth value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600" b="1" dirty="0">
                    <a:solidFill>
                      <a:schemeClr val="accent1"/>
                    </a:solidFill>
                  </a:rPr>
                  <a:t>Truth Table</a:t>
                </a:r>
                <a:r>
                  <a:rPr lang="en-US" sz="2600" dirty="0"/>
                  <a:t>: A table that shows the truth values of variables and their combinations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45E896-9BB1-445A-AFA7-FCF06C51F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858263"/>
                <a:ext cx="8841104" cy="4741320"/>
              </a:xfrm>
              <a:blipFill>
                <a:blip r:embed="rId2"/>
                <a:stretch>
                  <a:fillRect l="-965" r="-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6C416-E413-4E4C-8509-293F6C53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61E4B-BEFC-4E0D-AC01-C40F935D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6</a:t>
            </a:fld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F1B3351-7E37-4455-99F8-D19A9F40C4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995881"/>
                  </p:ext>
                </p:extLst>
              </p:nvPr>
            </p:nvGraphicFramePr>
            <p:xfrm>
              <a:off x="9395154" y="2160107"/>
              <a:ext cx="235447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4470">
                      <a:extLst>
                        <a:ext uri="{9D8B030D-6E8A-4147-A177-3AD203B41FA5}">
                          <a16:colId xmlns:a16="http://schemas.microsoft.com/office/drawing/2014/main" val="7760009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4744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82783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97917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F1B3351-7E37-4455-99F8-D19A9F40C4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995881"/>
                  </p:ext>
                </p:extLst>
              </p:nvPr>
            </p:nvGraphicFramePr>
            <p:xfrm>
              <a:off x="9395154" y="2160107"/>
              <a:ext cx="235447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4470">
                      <a:extLst>
                        <a:ext uri="{9D8B030D-6E8A-4147-A177-3AD203B41FA5}">
                          <a16:colId xmlns:a16="http://schemas.microsoft.com/office/drawing/2014/main" val="7760009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8" t="-1639" r="-103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744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8" t="-101639" r="-103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82783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8" t="-201639" r="-103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7917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061B49D-EE7B-4EB1-BEA9-F31D32ABB6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8078379"/>
                  </p:ext>
                </p:extLst>
              </p:nvPr>
            </p:nvGraphicFramePr>
            <p:xfrm>
              <a:off x="9395154" y="3414934"/>
              <a:ext cx="2354470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7235">
                      <a:extLst>
                        <a:ext uri="{9D8B030D-6E8A-4147-A177-3AD203B41FA5}">
                          <a16:colId xmlns:a16="http://schemas.microsoft.com/office/drawing/2014/main" val="3483514072"/>
                        </a:ext>
                      </a:extLst>
                    </a:gridCol>
                    <a:gridCol w="1177235">
                      <a:extLst>
                        <a:ext uri="{9D8B030D-6E8A-4147-A177-3AD203B41FA5}">
                          <a16:colId xmlns:a16="http://schemas.microsoft.com/office/drawing/2014/main" val="3068281284"/>
                        </a:ext>
                      </a:extLst>
                    </a:gridCol>
                  </a:tblGrid>
                  <a:tr h="2688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5811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3369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89107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5273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7272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061B49D-EE7B-4EB1-BEA9-F31D32ABB6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8078379"/>
                  </p:ext>
                </p:extLst>
              </p:nvPr>
            </p:nvGraphicFramePr>
            <p:xfrm>
              <a:off x="9395154" y="3414934"/>
              <a:ext cx="2354470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7235">
                      <a:extLst>
                        <a:ext uri="{9D8B030D-6E8A-4147-A177-3AD203B41FA5}">
                          <a16:colId xmlns:a16="http://schemas.microsoft.com/office/drawing/2014/main" val="3483514072"/>
                        </a:ext>
                      </a:extLst>
                    </a:gridCol>
                    <a:gridCol w="1177235">
                      <a:extLst>
                        <a:ext uri="{9D8B030D-6E8A-4147-A177-3AD203B41FA5}">
                          <a16:colId xmlns:a16="http://schemas.microsoft.com/office/drawing/2014/main" val="306828128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15" t="-1667" r="-101546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036" t="-1667" r="-2073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5811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15" t="-100000" r="-10154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036" t="-100000" r="-2073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3369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15" t="-200000" r="-10154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036" t="-200000" r="-2073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89107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15" t="-300000" r="-10154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036" t="-300000" r="-2073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5273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15" t="-400000" r="-1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036" t="-400000" r="-207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87272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490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B0F1-6F77-4D1B-B499-5FB2F273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 Calculus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45E896-9BB1-445A-AFA7-FCF06C51F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58263"/>
                <a:ext cx="11029615" cy="449230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The topic of mathematics that deals with propositional logic </a:t>
                </a:r>
              </a:p>
              <a:p>
                <a:pPr lvl="1"/>
                <a:r>
                  <a:rPr lang="en-US" sz="2400" dirty="0"/>
                  <a:t>We can produce new propositions from existing propositions by combining one or more propositions</a:t>
                </a:r>
              </a:p>
              <a:p>
                <a:pPr lvl="1"/>
                <a:r>
                  <a:rPr lang="en-US" sz="2400" b="1" dirty="0">
                    <a:solidFill>
                      <a:schemeClr val="accent1"/>
                    </a:solidFill>
                  </a:rPr>
                  <a:t>Simple propositions</a:t>
                </a:r>
                <a:r>
                  <a:rPr lang="en-US" sz="2400" dirty="0"/>
                  <a:t>: a single propositional statement</a:t>
                </a:r>
              </a:p>
              <a:p>
                <a:pPr lvl="1"/>
                <a:r>
                  <a:rPr lang="en-US" sz="2400" b="1" dirty="0">
                    <a:solidFill>
                      <a:schemeClr val="accent1"/>
                    </a:solidFill>
                  </a:rPr>
                  <a:t>Composite propositions</a:t>
                </a:r>
                <a:r>
                  <a:rPr lang="en-US" sz="2400" dirty="0"/>
                  <a:t>: propositions generated by combining multiple propositions</a:t>
                </a:r>
              </a:p>
              <a:p>
                <a:pPr lvl="1"/>
                <a:r>
                  <a:rPr lang="en-US" sz="2400" dirty="0"/>
                  <a:t>Example: </a:t>
                </a:r>
              </a:p>
              <a:p>
                <a:pPr lvl="2"/>
                <a:r>
                  <a:rPr lang="en-US" sz="2000" dirty="0"/>
                  <a:t>Simple propositions: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A)</a:t>
                </a:r>
                <a:r>
                  <a:rPr lang="en-US" sz="2000" dirty="0"/>
                  <a:t> You are student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B)</a:t>
                </a:r>
                <a:r>
                  <a:rPr lang="en-US" sz="2000" dirty="0"/>
                  <a:t> Citizen of Pakistan </a:t>
                </a:r>
              </a:p>
              <a:p>
                <a:pPr lvl="2"/>
                <a:r>
                  <a:rPr lang="en-US" sz="2000" dirty="0"/>
                  <a:t>Composite Proposition:  You are student and citizen of Pakistan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𝒂𝒏𝒅</m:t>
                        </m:r>
                        <m:r>
                          <a:rPr lang="en-US" sz="20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 (</m:t>
                    </m:r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∧</m:t>
                    </m:r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𝑩</m:t>
                    </m:r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45E896-9BB1-445A-AFA7-FCF06C51F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58263"/>
                <a:ext cx="11029615" cy="4492304"/>
              </a:xfrm>
              <a:blipFill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6C416-E413-4E4C-8509-293F6C53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61E4B-BEFC-4E0D-AC01-C40F935D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7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907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649A24-0E0A-4A91-91C3-8CB5D2E43E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/>
                  <a:t>Negation of Proposition 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649A24-0E0A-4A91-91C3-8CB5D2E43E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E668F-4A66-4BCC-8803-361249FD3A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5991" y="1947055"/>
                <a:ext cx="11029615" cy="4432281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If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600" dirty="0"/>
                  <a:t> is proposition, its negation is denoted as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600" dirty="0"/>
              </a:p>
              <a:p>
                <a:r>
                  <a:rPr lang="en-US" sz="2600" dirty="0"/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200" dirty="0"/>
                  <a:t> = you are student, 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200" dirty="0"/>
                  <a:t> = you are not student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200" dirty="0"/>
                  <a:t>=Nasir has touch screen laptop,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200" dirty="0"/>
                  <a:t> = Nasir does not has touch screen laptop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200" dirty="0"/>
                  <a:t> = It is not the case that Nasir has touch screen laptop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Truth Table</a:t>
                </a:r>
              </a:p>
              <a:p>
                <a:pPr lvl="1"/>
                <a:r>
                  <a:rPr lang="en-US" sz="2400" dirty="0"/>
                  <a:t>A table that shows all possible combinations of truth values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E668F-4A66-4BCC-8803-361249FD3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5991" y="1947055"/>
                <a:ext cx="11029615" cy="4432281"/>
              </a:xfrm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0531E-1FFD-49BD-853C-8F6934D9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</a:t>
            </a:r>
            <a:r>
              <a:rPr lang="en-US" dirty="0" err="1"/>
              <a:t>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5AB04-309C-4827-9DDD-4E8D8C6F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8</a:t>
            </a:fld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4B4B871-F863-4467-84B3-2FB1EF43A4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2829286"/>
                  </p:ext>
                </p:extLst>
              </p:nvPr>
            </p:nvGraphicFramePr>
            <p:xfrm>
              <a:off x="7726016" y="2680987"/>
              <a:ext cx="4023608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1804">
                      <a:extLst>
                        <a:ext uri="{9D8B030D-6E8A-4147-A177-3AD203B41FA5}">
                          <a16:colId xmlns:a16="http://schemas.microsoft.com/office/drawing/2014/main" val="524651665"/>
                        </a:ext>
                      </a:extLst>
                    </a:gridCol>
                    <a:gridCol w="2011804">
                      <a:extLst>
                        <a:ext uri="{9D8B030D-6E8A-4147-A177-3AD203B41FA5}">
                          <a16:colId xmlns:a16="http://schemas.microsoft.com/office/drawing/2014/main" val="2183967722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Truth table for the negation of proposition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4135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7283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684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69738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4B4B871-F863-4467-84B3-2FB1EF43A4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2829286"/>
                  </p:ext>
                </p:extLst>
              </p:nvPr>
            </p:nvGraphicFramePr>
            <p:xfrm>
              <a:off x="7726016" y="2680987"/>
              <a:ext cx="4023608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1804">
                      <a:extLst>
                        <a:ext uri="{9D8B030D-6E8A-4147-A177-3AD203B41FA5}">
                          <a16:colId xmlns:a16="http://schemas.microsoft.com/office/drawing/2014/main" val="524651665"/>
                        </a:ext>
                      </a:extLst>
                    </a:gridCol>
                    <a:gridCol w="2011804">
                      <a:extLst>
                        <a:ext uri="{9D8B030D-6E8A-4147-A177-3AD203B41FA5}">
                          <a16:colId xmlns:a16="http://schemas.microsoft.com/office/drawing/2014/main" val="2183967722"/>
                        </a:ext>
                      </a:extLst>
                    </a:gridCol>
                  </a:tblGrid>
                  <a:tr h="64008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Truth table for the negation of proposition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4135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" t="-181967" r="-10090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06" t="-181967" r="-1212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07283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" t="-281967" r="-10090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06" t="-281967" r="-1212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1684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" t="-381967" r="-10090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06" t="-381967" r="-121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69738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1234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AE022-81B3-4443-AF8F-11BB8D62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93844-D9A5-48FE-808B-F7392A13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9</a:t>
            </a:fld>
            <a:endParaRPr lang="en-US" sz="320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E7AC828-DE05-422C-91FD-A413E629CD81}"/>
              </a:ext>
            </a:extLst>
          </p:cNvPr>
          <p:cNvSpPr txBox="1">
            <a:spLocks/>
          </p:cNvSpPr>
          <p:nvPr/>
        </p:nvSpPr>
        <p:spPr>
          <a:xfrm>
            <a:off x="1092991" y="824095"/>
            <a:ext cx="9330358" cy="4972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6400" dirty="0">
                <a:solidFill>
                  <a:schemeClr val="bg1"/>
                </a:solidFill>
              </a:rPr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r>
              <a:rPr lang="en-US" sz="2600" b="1" dirty="0">
                <a:solidFill>
                  <a:schemeClr val="accent1"/>
                </a:solidFill>
              </a:rPr>
              <a:t>Dr. Sajid Iqbal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Bahauddin Zakariya University, Multan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sajidiqbal.pk@gmail.com</a:t>
            </a:r>
            <a:endParaRPr lang="en-US" sz="2600" dirty="0">
              <a:solidFill>
                <a:schemeClr val="accent1"/>
              </a:solidFill>
            </a:endParaRP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chemeClr val="accent1"/>
                </a:solidFill>
              </a:rPr>
              <a:t> https://github.com/sajjo79/DiscreteMathematics</a:t>
            </a:r>
          </a:p>
          <a:p>
            <a:pPr marL="0" indent="0" algn="ctr">
              <a:buFont typeface="Wingdings 3" charset="2"/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5D62A-6562-4D53-8CDA-A89F08C9965D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Allah Hafiz</a:t>
            </a:r>
          </a:p>
        </p:txBody>
      </p:sp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35D6268C-6DE7-43C5-96FD-D360FA63D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5589" y="4767397"/>
            <a:ext cx="406629" cy="406629"/>
          </a:xfrm>
          <a:prstGeom prst="rect">
            <a:avLst/>
          </a:prstGeom>
        </p:spPr>
      </p:pic>
      <p:pic>
        <p:nvPicPr>
          <p:cNvPr id="11" name="Graphic 10" descr="Presentation with checklist">
            <a:extLst>
              <a:ext uri="{FF2B5EF4-FFF2-40B4-BE49-F238E27FC236}">
                <a16:creationId xmlns:a16="http://schemas.microsoft.com/office/drawing/2014/main" id="{AD66153B-B58A-4908-87CE-170143A452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5325" y="5063697"/>
            <a:ext cx="577931" cy="577931"/>
          </a:xfrm>
          <a:prstGeom prst="rect">
            <a:avLst/>
          </a:prstGeom>
        </p:spPr>
      </p:pic>
      <p:pic>
        <p:nvPicPr>
          <p:cNvPr id="12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5FB9209A-6295-4101-B91C-77F03CE23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BCEBF3-DBB9-4E3D-9B8B-55D9CCF99F8E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9626210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270</TotalTime>
  <Words>606</Words>
  <Application>Microsoft Office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Gill Sans MT</vt:lpstr>
      <vt:lpstr>Wingdings 2</vt:lpstr>
      <vt:lpstr>Wingdings 3</vt:lpstr>
      <vt:lpstr>Dividend</vt:lpstr>
      <vt:lpstr>Discrete structures</vt:lpstr>
      <vt:lpstr>The foundations: logics and proofs</vt:lpstr>
      <vt:lpstr>Introduction</vt:lpstr>
      <vt:lpstr>Propositional logic</vt:lpstr>
      <vt:lpstr>Propositional logic</vt:lpstr>
      <vt:lpstr>Propositional variables</vt:lpstr>
      <vt:lpstr>Propositional  Calculus</vt:lpstr>
      <vt:lpstr>Negation of Proposition (¬)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</dc:title>
  <dc:creator>sajid iqbal</dc:creator>
  <cp:lastModifiedBy>sajid iqbal</cp:lastModifiedBy>
  <cp:revision>57</cp:revision>
  <dcterms:created xsi:type="dcterms:W3CDTF">2020-10-28T14:25:22Z</dcterms:created>
  <dcterms:modified xsi:type="dcterms:W3CDTF">2020-11-06T10:21:10Z</dcterms:modified>
</cp:coreProperties>
</file>