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6" r:id="rId2"/>
    <p:sldId id="278" r:id="rId3"/>
    <p:sldId id="280" r:id="rId4"/>
    <p:sldId id="265" r:id="rId5"/>
    <p:sldId id="266" r:id="rId6"/>
    <p:sldId id="279" r:id="rId7"/>
    <p:sldId id="267" r:id="rId8"/>
    <p:sldId id="268" r:id="rId9"/>
    <p:sldId id="269" r:id="rId10"/>
    <p:sldId id="281" r:id="rId11"/>
    <p:sldId id="272" r:id="rId12"/>
    <p:sldId id="282" r:id="rId13"/>
    <p:sldId id="271" r:id="rId14"/>
    <p:sldId id="283" r:id="rId15"/>
    <p:sldId id="273" r:id="rId16"/>
    <p:sldId id="270" r:id="rId17"/>
    <p:sldId id="274" r:id="rId18"/>
    <p:sldId id="275" r:id="rId19"/>
    <p:sldId id="284" r:id="rId20"/>
    <p:sldId id="276" r:id="rId21"/>
    <p:sldId id="28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17E6E-A770-4C0E-96EF-3504D8D7120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63BD-885D-4C2A-8786-916CD712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122B796-53D5-4F9B-BEDF-D0A03EC4B50F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3428B-0188-454D-91B1-56B462571AF2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7350FA-1B61-402A-A9E4-6F27B65516D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92874"/>
            <a:ext cx="2844799" cy="365125"/>
          </a:xfrm>
        </p:spPr>
        <p:txBody>
          <a:bodyPr/>
          <a:lstStyle/>
          <a:p>
            <a:fld id="{52AC0544-E590-4D25-A4F9-05FD7339CA74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2875"/>
            <a:ext cx="691721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7116" y="986771"/>
            <a:ext cx="1052508" cy="365125"/>
          </a:xfrm>
        </p:spPr>
        <p:txBody>
          <a:bodyPr/>
          <a:lstStyle>
            <a:lvl1pPr>
              <a:defRPr sz="3200"/>
            </a:lvl1pPr>
          </a:lstStyle>
          <a:p>
            <a:fld id="{02A31C9B-8BEF-4557-B87D-694AE693A189}" type="slidenum">
              <a:rPr lang="en-US" smtClean="0"/>
              <a:pPr/>
              <a:t>‹#›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48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DEA1EA-0041-41A9-885C-4F6118DA00F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812C-8DAA-4793-A8C8-53DBB976AD72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9E58-9392-4BF7-B265-1E19786788EE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81F5-049C-4925-8B15-44F50FBA2E8D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9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949A-56D6-4D45-9947-FECF16E09312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19FBF8-C06C-467F-B58C-8D7CE398E11C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5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798-DB4D-492C-B74D-72289BC41BEA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70181B3-49DE-48E8-96B3-B708251CA70D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2A31C9B-8BEF-4557-B87D-694AE693A1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0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1AC6-25A7-4A10-B2AB-3507E271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01AE-FEFE-466C-99F9-995AF3F8F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sajid iqbal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58A79F-49D3-45D2-B8FE-F076E6FC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22" t="24142" r="34565" b="12832"/>
          <a:stretch/>
        </p:blipFill>
        <p:spPr>
          <a:xfrm>
            <a:off x="7195932" y="643030"/>
            <a:ext cx="4863548" cy="5960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716E5-CC2A-4A7F-8867-1B83284BB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872845"/>
            <a:ext cx="2724150" cy="31527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930354-1036-42C2-93F1-E773F5B139D5}"/>
              </a:ext>
            </a:extLst>
          </p:cNvPr>
          <p:cNvSpPr/>
          <p:nvPr/>
        </p:nvSpPr>
        <p:spPr>
          <a:xfrm>
            <a:off x="4471782" y="4631335"/>
            <a:ext cx="2724149" cy="1646583"/>
          </a:xfrm>
          <a:prstGeom prst="rightArrow">
            <a:avLst>
              <a:gd name="adj1" fmla="val 50000"/>
              <a:gd name="adj2" fmla="val 19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Course Reference Book</a:t>
            </a:r>
          </a:p>
        </p:txBody>
      </p:sp>
    </p:spTree>
    <p:extLst>
      <p:ext uri="{BB962C8B-B14F-4D97-AF65-F5344CB8AC3E}">
        <p14:creationId xmlns:p14="http://schemas.microsoft.com/office/powerpoint/2010/main" val="40968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92E-63DA-45A3-AD22-AA1E453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Converse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51CF-DB15-4082-986D-CB15C8F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94B9-F75B-4632-89F2-ABFD798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10</a:t>
            </a:fld>
            <a:endParaRPr lang="en-US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156360-2071-4B67-BDD2-4572D70E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3" y="2391164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198F8B-B460-4D11-B7BF-A520CA3E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19" y="2390240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238289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𝐼𝑚𝑝𝑙𝑖𝑐𝑎𝑡𝑖𝑜𝑛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𝑪𝒐𝒏𝒗𝒆𝒓𝒔𝒆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238289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1004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1639" r="-60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532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E12F-E18A-422F-B45B-32C8A199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Inverse Statement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8045973" cy="42070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It is derived from implication statement</a:t>
                </a:r>
              </a:p>
              <a:p>
                <a:r>
                  <a:rPr lang="en-US" sz="2400" dirty="0"/>
                  <a:t>Def: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inverse of this statement.</a:t>
                </a:r>
              </a:p>
              <a:p>
                <a:r>
                  <a:rPr lang="en-US" sz="24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you pass my subject with A grade 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You will get all A’s in other subjects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= </a:t>
                </a:r>
                <a:r>
                  <a:rPr lang="en-US" sz="2400" dirty="0"/>
                  <a:t>If you pass my subject with A grade then you will pass all subjects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= </a:t>
                </a:r>
                <a:r>
                  <a:rPr lang="en-US" sz="2400" dirty="0"/>
                  <a:t>If you did not passed my subject with grade A then you have not passed all subjects with grade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8045973" cy="4207052"/>
              </a:xfrm>
              <a:blipFill>
                <a:blip r:embed="rId2"/>
                <a:stretch>
                  <a:fillRect l="-758" t="-290" r="-1742" b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B747-25AE-4959-8616-9503CB4D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3B00-8052-469B-900C-D4F0A0B8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11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639" r="-2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639" r="-1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639" r="-261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01639" r="-2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01639" r="-1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01639" r="-261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201639" r="-2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201639" r="-1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201639" r="-261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301639" r="-2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301639" r="-1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301639" r="-261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401639" r="-2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401639" r="-1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401639" r="-261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674135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→¬</m:t>
                              </m:r>
                            </m:oMath>
                          </a14:m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4674135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8197" r="-68474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8197" r="-49411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8197" r="-40149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8197" r="-29558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8197" r="-203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08197" r="-68474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08197" r="-49411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08197" r="-40149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08197" r="-29558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08197" r="-203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204839" r="-6847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204839" r="-4941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204839" r="-4014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204839" r="-2955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204839" r="-203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309836" r="-6847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309836" r="-49411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309836" r="-40149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309836" r="-2955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309836" r="-203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409836" r="-6847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409836" r="-4941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409836" r="-4014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409836" r="-2955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409836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097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92E-63DA-45A3-AD22-AA1E453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Inverse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51CF-DB15-4082-986D-CB15C8F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94B9-F75B-4632-89F2-ABFD798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12</a:t>
            </a:fld>
            <a:endParaRPr lang="en-US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156360-2071-4B67-BDD2-4572D70E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3" y="2391164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198F8B-B460-4D11-B7BF-A520CA3E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19" y="2390240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040403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𝐼𝑚𝑝𝑙𝑖𝑐𝑎𝑡𝑖𝑜𝑛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𝑰𝒏𝒗𝒆𝒓𝒔𝒆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040403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1004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1639" r="-60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555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E12F-E18A-422F-B45B-32C8A199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Contrapositive Statement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80591"/>
                <a:ext cx="8006217" cy="44122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It is derived from implication statement</a:t>
                </a:r>
              </a:p>
              <a:p>
                <a:r>
                  <a:rPr lang="en-US" sz="2400" dirty="0"/>
                  <a:t>Def: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converse of this statement.</a:t>
                </a:r>
              </a:p>
              <a:p>
                <a:r>
                  <a:rPr lang="en-US" sz="28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you pass my subject with A grade 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You will get all A’s in other subjects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= If you pass my subject with A grade then you will pass all subjects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= If you did not passed all subjects with grade A then you have not passed my subject with grade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80591"/>
                <a:ext cx="8006217" cy="4412283"/>
              </a:xfrm>
              <a:blipFill>
                <a:blip r:embed="rId2"/>
                <a:stretch>
                  <a:fillRect l="-1065" r="-1674" b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B747-25AE-4959-8616-9503CB4D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3B00-8052-469B-900C-D4F0A0B8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13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639" r="-2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639" r="-1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639" r="-261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101639" r="-2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101639" r="-1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101639" r="-261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201639" r="-2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201639" r="-1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201639" r="-261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301639" r="-2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301639" r="-1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301639" r="-261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4" t="-401639" r="-2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54" t="-401639" r="-1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54" t="-401639" r="-261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366370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9366370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95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3315026788"/>
                        </a:ext>
                      </a:extLst>
                    </a:gridCol>
                    <a:gridCol w="411291">
                      <a:extLst>
                        <a:ext uri="{9D8B030D-6E8A-4147-A177-3AD203B41FA5}">
                          <a16:colId xmlns:a16="http://schemas.microsoft.com/office/drawing/2014/main" val="2228981053"/>
                        </a:ext>
                      </a:extLst>
                    </a:gridCol>
                    <a:gridCol w="1197823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639" r="-684746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639" r="-49411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639" r="-40149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639" r="-29558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639" r="-203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01639" r="-684746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01639" r="-49411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01639" r="-40149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01639" r="-29558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01639" r="-203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198387" r="-68474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198387" r="-4941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198387" r="-4014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198387" r="-29558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198387" r="-203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303279" r="-68474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303279" r="-49411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303279" r="-40149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303279" r="-2955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303279" r="-203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95" t="-403279" r="-6847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235" t="-403279" r="-49411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1045" t="-403279" r="-4014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6765" t="-403279" r="-2955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503" t="-403279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205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92E-63DA-45A3-AD22-AA1E453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51CF-DB15-4082-986D-CB15C8F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94B9-F75B-4632-89F2-ABFD798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14</a:t>
            </a:fld>
            <a:endParaRPr lang="en-US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156360-2071-4B67-BDD2-4572D70E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3" y="2391164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198F8B-B460-4D11-B7BF-A520CA3E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319" y="2390240"/>
            <a:ext cx="4044002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q,p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)):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834229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𝐼𝑚𝑝𝑙𝑖𝑐𝑎𝑡𝑖𝑜𝑛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𝑪𝒐𝒏𝒕𝒓𝒂𝒑𝒐𝒔𝒊𝒕𝒊𝒗𝒆</m:t>
                                </m:r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0677F80-20FF-4EBB-BC5B-39E82A9112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2834229"/>
                  </p:ext>
                </p:extLst>
              </p:nvPr>
            </p:nvGraphicFramePr>
            <p:xfrm>
              <a:off x="1961321" y="1993668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40423738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0216769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39" r="-1004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1639" r="-60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1681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5045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ABE12F-E18A-422F-B45B-32C8A199C6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Biconditional 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Biconditional (bi-implications) Statement  (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200" b="1" dirty="0">
                    <a:solidFill>
                      <a:schemeClr val="bg1"/>
                    </a:solidFill>
                  </a:rPr>
                  <a:t>)</a:t>
                </a:r>
                <a:br>
                  <a:rPr lang="en-US" sz="2800" b="1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ABE12F-E18A-422F-B45B-32C8A199C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6734008" cy="4312379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It is derived from implication statement</a:t>
                </a:r>
              </a:p>
              <a:p>
                <a:r>
                  <a:rPr lang="en-US" sz="2400" dirty="0"/>
                  <a:t>Def: 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you pass my subject with A grade 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You will get all A’s in other subjects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/>
                  <a:t>= If you pass my subject with A grade then you will pass all subjects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/>
                  <a:t>= If you pass all subjects with A grade then you will pass my subject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/>
                  <a:t>= You will only pass my subject with grade A if you pass all subjects with grade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6734008" cy="4312379"/>
              </a:xfrm>
              <a:blipFill>
                <a:blip r:embed="rId3"/>
                <a:stretch>
                  <a:fillRect l="-905" t="-3112" r="-1719" b="-4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B747-25AE-4959-8616-9503CB4D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3B00-8052-469B-900C-D4F0A0B8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15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76515"/>
                  </p:ext>
                </p:extLst>
              </p:nvPr>
            </p:nvGraphicFramePr>
            <p:xfrm>
              <a:off x="8819016" y="2314998"/>
              <a:ext cx="316094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49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1053649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53649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276515"/>
                  </p:ext>
                </p:extLst>
              </p:nvPr>
            </p:nvGraphicFramePr>
            <p:xfrm>
              <a:off x="8819016" y="2314998"/>
              <a:ext cx="316094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649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1053649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53649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1639" r="-20289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172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1639" r="-2312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101639" r="-2028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172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101639" r="-2312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201639" r="-20289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172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201639" r="-2312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301639" r="-20289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172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301639" r="-2312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78" t="-401639" r="-20289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172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56" t="-401639" r="-2312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90596"/>
                  </p:ext>
                </p:extLst>
              </p:nvPr>
            </p:nvGraphicFramePr>
            <p:xfrm>
              <a:off x="7315199" y="4321637"/>
              <a:ext cx="46647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341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46122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82029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  <a:gridCol w="820290">
                      <a:extLst>
                        <a:ext uri="{9D8B030D-6E8A-4147-A177-3AD203B41FA5}">
                          <a16:colId xmlns:a16="http://schemas.microsoft.com/office/drawing/2014/main" val="2534126350"/>
                        </a:ext>
                      </a:extLst>
                    </a:gridCol>
                    <a:gridCol w="2160722">
                      <a:extLst>
                        <a:ext uri="{9D8B030D-6E8A-4147-A177-3AD203B41FA5}">
                          <a16:colId xmlns:a16="http://schemas.microsoft.com/office/drawing/2014/main" val="7496127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𝒒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→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∧</m:t>
                                </m:r>
                                <m:d>
                                  <m:dPr>
                                    <m:ctrlP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𝒒</m:t>
                                    </m:r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→</m:t>
                                    </m:r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𝒑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↔</m:t>
                                </m:r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9390596"/>
                  </p:ext>
                </p:extLst>
              </p:nvPr>
            </p:nvGraphicFramePr>
            <p:xfrm>
              <a:off x="7315199" y="4321637"/>
              <a:ext cx="4664765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341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446122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82029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  <a:gridCol w="820290">
                      <a:extLst>
                        <a:ext uri="{9D8B030D-6E8A-4147-A177-3AD203B41FA5}">
                          <a16:colId xmlns:a16="http://schemas.microsoft.com/office/drawing/2014/main" val="2534126350"/>
                        </a:ext>
                      </a:extLst>
                    </a:gridCol>
                    <a:gridCol w="2160722">
                      <a:extLst>
                        <a:ext uri="{9D8B030D-6E8A-4147-A177-3AD203B41FA5}">
                          <a16:colId xmlns:a16="http://schemas.microsoft.com/office/drawing/2014/main" val="7496127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49" t="-943" r="-1017391" b="-2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5890" t="-943" r="-861644" b="-2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926" t="-943" r="-365926" b="-2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5926" t="-943" r="-265926" b="-232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38" t="-943" r="-1127" b="-232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49" t="-175410" r="-10173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5890" t="-175410" r="-86164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926" t="-175410" r="-3659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5926" t="-175410" r="-26592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38" t="-175410" r="-112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49" t="-275410" r="-10173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5890" t="-275410" r="-8616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926" t="-275410" r="-3659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5926" t="-275410" r="-2659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38" t="-275410" r="-112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49" t="-375410" r="-10173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5890" t="-375410" r="-8616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926" t="-375410" r="-3659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5926" t="-375410" r="-2659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38" t="-375410" r="-112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49" t="-475410" r="-101739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5890" t="-475410" r="-8616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5926" t="-475410" r="-3659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5926" t="-475410" r="-2659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38" t="-475410" r="-112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48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A9B8-6A96-45CB-9184-BC6626CB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of compound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FB372-7AB1-4F9F-980B-E002BA6EA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00571"/>
                <a:ext cx="11029615" cy="11937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We can combine the logical connectives to create complex statements</a:t>
                </a:r>
              </a:p>
              <a:p>
                <a:pPr lvl="1"/>
                <a:r>
                  <a:rPr lang="en-US" sz="2200" dirty="0"/>
                  <a:t>For example: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FB372-7AB1-4F9F-980B-E002BA6EA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00571"/>
                <a:ext cx="11029615" cy="1193726"/>
              </a:xfrm>
              <a:blipFill>
                <a:blip r:embed="rId2"/>
                <a:stretch>
                  <a:fillRect l="-663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58DD0-78A0-497D-A6F8-7BFC0E68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ACA-3824-406D-9015-4845AAA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16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EAFB8-8EFB-485D-9132-D92B68465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014653"/>
                  </p:ext>
                </p:extLst>
              </p:nvPr>
            </p:nvGraphicFramePr>
            <p:xfrm>
              <a:off x="1570786" y="3429000"/>
              <a:ext cx="912633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226">
                      <a:extLst>
                        <a:ext uri="{9D8B030D-6E8A-4147-A177-3AD203B41FA5}">
                          <a16:colId xmlns:a16="http://schemas.microsoft.com/office/drawing/2014/main" val="3034892308"/>
                        </a:ext>
                      </a:extLst>
                    </a:gridCol>
                    <a:gridCol w="848139">
                      <a:extLst>
                        <a:ext uri="{9D8B030D-6E8A-4147-A177-3AD203B41FA5}">
                          <a16:colId xmlns:a16="http://schemas.microsoft.com/office/drawing/2014/main" val="3554552758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4211372641"/>
                        </a:ext>
                      </a:extLst>
                    </a:gridCol>
                    <a:gridCol w="1643270">
                      <a:extLst>
                        <a:ext uri="{9D8B030D-6E8A-4147-A177-3AD203B41FA5}">
                          <a16:colId xmlns:a16="http://schemas.microsoft.com/office/drawing/2014/main" val="4240637936"/>
                        </a:ext>
                      </a:extLst>
                    </a:gridCol>
                    <a:gridCol w="1603513">
                      <a:extLst>
                        <a:ext uri="{9D8B030D-6E8A-4147-A177-3AD203B41FA5}">
                          <a16:colId xmlns:a16="http://schemas.microsoft.com/office/drawing/2014/main" val="1022805529"/>
                        </a:ext>
                      </a:extLst>
                    </a:gridCol>
                    <a:gridCol w="3220278">
                      <a:extLst>
                        <a:ext uri="{9D8B030D-6E8A-4147-A177-3AD203B41FA5}">
                          <a16:colId xmlns:a16="http://schemas.microsoft.com/office/drawing/2014/main" val="2379227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∨ ¬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 →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006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0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651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8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407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EAFB8-8EFB-485D-9132-D92B68465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014653"/>
                  </p:ext>
                </p:extLst>
              </p:nvPr>
            </p:nvGraphicFramePr>
            <p:xfrm>
              <a:off x="1570786" y="3429000"/>
              <a:ext cx="912633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226">
                      <a:extLst>
                        <a:ext uri="{9D8B030D-6E8A-4147-A177-3AD203B41FA5}">
                          <a16:colId xmlns:a16="http://schemas.microsoft.com/office/drawing/2014/main" val="3034892308"/>
                        </a:ext>
                      </a:extLst>
                    </a:gridCol>
                    <a:gridCol w="848139">
                      <a:extLst>
                        <a:ext uri="{9D8B030D-6E8A-4147-A177-3AD203B41FA5}">
                          <a16:colId xmlns:a16="http://schemas.microsoft.com/office/drawing/2014/main" val="3554552758"/>
                        </a:ext>
                      </a:extLst>
                    </a:gridCol>
                    <a:gridCol w="940904">
                      <a:extLst>
                        <a:ext uri="{9D8B030D-6E8A-4147-A177-3AD203B41FA5}">
                          <a16:colId xmlns:a16="http://schemas.microsoft.com/office/drawing/2014/main" val="4211372641"/>
                        </a:ext>
                      </a:extLst>
                    </a:gridCol>
                    <a:gridCol w="1643270">
                      <a:extLst>
                        <a:ext uri="{9D8B030D-6E8A-4147-A177-3AD203B41FA5}">
                          <a16:colId xmlns:a16="http://schemas.microsoft.com/office/drawing/2014/main" val="4240637936"/>
                        </a:ext>
                      </a:extLst>
                    </a:gridCol>
                    <a:gridCol w="1603513">
                      <a:extLst>
                        <a:ext uri="{9D8B030D-6E8A-4147-A177-3AD203B41FA5}">
                          <a16:colId xmlns:a16="http://schemas.microsoft.com/office/drawing/2014/main" val="1022805529"/>
                        </a:ext>
                      </a:extLst>
                    </a:gridCol>
                    <a:gridCol w="3220278">
                      <a:extLst>
                        <a:ext uri="{9D8B030D-6E8A-4147-A177-3AD203B41FA5}">
                          <a16:colId xmlns:a16="http://schemas.microsoft.com/office/drawing/2014/main" val="2379227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639" r="-9503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597" t="-1639" r="-87769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766" t="-1639" r="-69220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852" t="-1639" r="-29481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821" t="-1639" r="-20266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365" t="-1639" r="-756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0006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1639" r="-9503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597" t="-101639" r="-87769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766" t="-101639" r="-69220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852" t="-101639" r="-29481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821" t="-101639" r="-20266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365" t="-101639" r="-75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057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201639" r="-9503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597" t="-201639" r="-87769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766" t="-201639" r="-69220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852" t="-201639" r="-29481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821" t="-201639" r="-2026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365" t="-201639" r="-75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651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301639" r="-9503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597" t="-301639" r="-87769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766" t="-301639" r="-69220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852" t="-301639" r="-2948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821" t="-301639" r="-20266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365" t="-301639" r="-75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873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9" t="-401639" r="-95035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597" t="-401639" r="-87769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766" t="-401639" r="-6922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852" t="-401639" r="-29481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821" t="-401639" r="-2026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3365" t="-401639" r="-75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4075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508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B00C-2B57-49A2-9150-480A60A9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logical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D3C56-AC50-44C8-92AE-87BD78899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8130"/>
                <a:ext cx="11029615" cy="34142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Precedence defines the order of solving the logical connectives, if multiple connectives are used in a statement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𝐸𝑥𝑎𝑚𝑝𝑙𝑒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400" b="1" dirty="0"/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666900" lvl="1" indent="-342900">
                  <a:buFont typeface="+mj-lt"/>
                  <a:buAutoNum type="arabicPeriod"/>
                </a:pPr>
                <a:r>
                  <a:rPr lang="en-US" sz="2400" dirty="0"/>
                  <a:t>Finally Solve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D3C56-AC50-44C8-92AE-87BD78899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8130"/>
                <a:ext cx="11029615" cy="3414287"/>
              </a:xfrm>
              <a:blipFill>
                <a:blip r:embed="rId2"/>
                <a:stretch>
                  <a:fillRect l="-663" t="-8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BBDF8-E9B6-490D-B29D-18C4ECED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3395C-F2F2-4A29-AC92-3DA30051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17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EB177A-8BBC-4AEF-9DF1-A889048069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199195"/>
                  </p:ext>
                </p:extLst>
              </p:nvPr>
            </p:nvGraphicFramePr>
            <p:xfrm>
              <a:off x="6689320" y="2461963"/>
              <a:ext cx="453405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7025">
                      <a:extLst>
                        <a:ext uri="{9D8B030D-6E8A-4147-A177-3AD203B41FA5}">
                          <a16:colId xmlns:a16="http://schemas.microsoft.com/office/drawing/2014/main" val="4226841821"/>
                        </a:ext>
                      </a:extLst>
                    </a:gridCol>
                    <a:gridCol w="2267025">
                      <a:extLst>
                        <a:ext uri="{9D8B030D-6E8A-4147-A177-3AD203B41FA5}">
                          <a16:colId xmlns:a16="http://schemas.microsoft.com/office/drawing/2014/main" val="493133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Precedence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632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0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428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65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5035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889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20505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AEB177A-8BBC-4AEF-9DF1-A889048069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0199195"/>
                  </p:ext>
                </p:extLst>
              </p:nvPr>
            </p:nvGraphicFramePr>
            <p:xfrm>
              <a:off x="6689320" y="2461963"/>
              <a:ext cx="453405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67025">
                      <a:extLst>
                        <a:ext uri="{9D8B030D-6E8A-4147-A177-3AD203B41FA5}">
                          <a16:colId xmlns:a16="http://schemas.microsoft.com/office/drawing/2014/main" val="4226841821"/>
                        </a:ext>
                      </a:extLst>
                    </a:gridCol>
                    <a:gridCol w="2267025">
                      <a:extLst>
                        <a:ext uri="{9D8B030D-6E8A-4147-A177-3AD203B41FA5}">
                          <a16:colId xmlns:a16="http://schemas.microsoft.com/office/drawing/2014/main" val="493133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Logical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Precedence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632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108197" r="-10080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108197" r="-1075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208197" r="-10080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208197" r="-107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42810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308197" r="-10080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308197" r="-107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656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408197" r="-10080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408197" r="-10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35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508197" r="-1008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508197" r="-107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89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" t="-608197" r="-1008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38" t="-608197" r="-107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505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2FE044-80B1-49A7-A2CB-E33DBB429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731" y="5103138"/>
            <a:ext cx="7883640" cy="17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9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E3B7-C183-486C-86A6-1CD8B52C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and bit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F3FB-AC51-48CE-B9F0-10F2375D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8"/>
            <a:ext cx="7476130" cy="4491797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Computers represent information in the form of bits</a:t>
            </a:r>
          </a:p>
          <a:p>
            <a:pPr lvl="1"/>
            <a:r>
              <a:rPr lang="en-US" sz="2400" dirty="0"/>
              <a:t>A bit may have value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We can map bit values with truth values i.e.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endParaRPr lang="en-US" sz="2400" dirty="0"/>
          </a:p>
          <a:p>
            <a:pPr lvl="1"/>
            <a:r>
              <a:rPr lang="en-US" sz="2400" dirty="0"/>
              <a:t>Boolean Variable: A variable that can take one of two values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{0,1}</a:t>
            </a:r>
          </a:p>
          <a:p>
            <a:r>
              <a:rPr lang="en-US" sz="2800" dirty="0"/>
              <a:t>Computer bit operations can correspond to logical connectives</a:t>
            </a:r>
          </a:p>
          <a:p>
            <a:r>
              <a:rPr lang="en-US" sz="2800" dirty="0"/>
              <a:t>A bit-string is sequence of zero or more bits. </a:t>
            </a:r>
          </a:p>
          <a:p>
            <a:pPr lvl="1"/>
            <a:r>
              <a:rPr lang="en-US" sz="2400" dirty="0"/>
              <a:t>Number of bits in the string forms the length of the string</a:t>
            </a:r>
          </a:p>
          <a:p>
            <a:pPr lvl="1"/>
            <a:r>
              <a:rPr lang="en-US" sz="2400" dirty="0"/>
              <a:t>Example: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101101110001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793A0-2FA7-4638-BC85-36EE82BE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BD5B-F8B0-4B68-9484-F6EE20D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18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6CF0FE-1349-4D71-A244-12EA1CE78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081679"/>
                  </p:ext>
                </p:extLst>
              </p:nvPr>
            </p:nvGraphicFramePr>
            <p:xfrm>
              <a:off x="8812696" y="2316480"/>
              <a:ext cx="293692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464">
                      <a:extLst>
                        <a:ext uri="{9D8B030D-6E8A-4147-A177-3AD203B41FA5}">
                          <a16:colId xmlns:a16="http://schemas.microsoft.com/office/drawing/2014/main" val="3210014158"/>
                        </a:ext>
                      </a:extLst>
                    </a:gridCol>
                    <a:gridCol w="1468464">
                      <a:extLst>
                        <a:ext uri="{9D8B030D-6E8A-4147-A177-3AD203B41FA5}">
                          <a16:colId xmlns:a16="http://schemas.microsoft.com/office/drawing/2014/main" val="35346579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Truth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44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05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7979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6CF0FE-1349-4D71-A244-12EA1CE781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081679"/>
                  </p:ext>
                </p:extLst>
              </p:nvPr>
            </p:nvGraphicFramePr>
            <p:xfrm>
              <a:off x="8812696" y="2316480"/>
              <a:ext cx="293692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464">
                      <a:extLst>
                        <a:ext uri="{9D8B030D-6E8A-4147-A177-3AD203B41FA5}">
                          <a16:colId xmlns:a16="http://schemas.microsoft.com/office/drawing/2014/main" val="3210014158"/>
                        </a:ext>
                      </a:extLst>
                    </a:gridCol>
                    <a:gridCol w="1468464">
                      <a:extLst>
                        <a:ext uri="{9D8B030D-6E8A-4147-A177-3AD203B41FA5}">
                          <a16:colId xmlns:a16="http://schemas.microsoft.com/office/drawing/2014/main" val="35346579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Truth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44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" t="-108197" r="-1012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30" t="-108197" r="-166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3059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" t="-208197" r="-1012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30" t="-208197" r="-166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9793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48F454-798C-4CA5-90CC-972FF4E6D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75212"/>
                  </p:ext>
                </p:extLst>
              </p:nvPr>
            </p:nvGraphicFramePr>
            <p:xfrm>
              <a:off x="7950669" y="3684104"/>
              <a:ext cx="3798955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0479">
                      <a:extLst>
                        <a:ext uri="{9D8B030D-6E8A-4147-A177-3AD203B41FA5}">
                          <a16:colId xmlns:a16="http://schemas.microsoft.com/office/drawing/2014/main" val="100751115"/>
                        </a:ext>
                      </a:extLst>
                    </a:gridCol>
                    <a:gridCol w="649356">
                      <a:extLst>
                        <a:ext uri="{9D8B030D-6E8A-4147-A177-3AD203B41FA5}">
                          <a16:colId xmlns:a16="http://schemas.microsoft.com/office/drawing/2014/main" val="3316311930"/>
                        </a:ext>
                      </a:extLst>
                    </a:gridCol>
                    <a:gridCol w="808383">
                      <a:extLst>
                        <a:ext uri="{9D8B030D-6E8A-4147-A177-3AD203B41FA5}">
                          <a16:colId xmlns:a16="http://schemas.microsoft.com/office/drawing/2014/main" val="1738103763"/>
                        </a:ext>
                      </a:extLst>
                    </a:gridCol>
                    <a:gridCol w="768626">
                      <a:extLst>
                        <a:ext uri="{9D8B030D-6E8A-4147-A177-3AD203B41FA5}">
                          <a16:colId xmlns:a16="http://schemas.microsoft.com/office/drawing/2014/main" val="2617560800"/>
                        </a:ext>
                      </a:extLst>
                    </a:gridCol>
                    <a:gridCol w="1002111">
                      <a:extLst>
                        <a:ext uri="{9D8B030D-6E8A-4147-A177-3AD203B41FA5}">
                          <a16:colId xmlns:a16="http://schemas.microsoft.com/office/drawing/2014/main" val="859761163"/>
                        </a:ext>
                      </a:extLst>
                    </a:gridCol>
                  </a:tblGrid>
                  <a:tr h="363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3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4400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57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02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892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248F454-798C-4CA5-90CC-972FF4E6D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475212"/>
                  </p:ext>
                </p:extLst>
              </p:nvPr>
            </p:nvGraphicFramePr>
            <p:xfrm>
              <a:off x="7950669" y="3684104"/>
              <a:ext cx="3798955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0479">
                      <a:extLst>
                        <a:ext uri="{9D8B030D-6E8A-4147-A177-3AD203B41FA5}">
                          <a16:colId xmlns:a16="http://schemas.microsoft.com/office/drawing/2014/main" val="100751115"/>
                        </a:ext>
                      </a:extLst>
                    </a:gridCol>
                    <a:gridCol w="649356">
                      <a:extLst>
                        <a:ext uri="{9D8B030D-6E8A-4147-A177-3AD203B41FA5}">
                          <a16:colId xmlns:a16="http://schemas.microsoft.com/office/drawing/2014/main" val="3316311930"/>
                        </a:ext>
                      </a:extLst>
                    </a:gridCol>
                    <a:gridCol w="808383">
                      <a:extLst>
                        <a:ext uri="{9D8B030D-6E8A-4147-A177-3AD203B41FA5}">
                          <a16:colId xmlns:a16="http://schemas.microsoft.com/office/drawing/2014/main" val="1738103763"/>
                        </a:ext>
                      </a:extLst>
                    </a:gridCol>
                    <a:gridCol w="768626">
                      <a:extLst>
                        <a:ext uri="{9D8B030D-6E8A-4147-A177-3AD203B41FA5}">
                          <a16:colId xmlns:a16="http://schemas.microsoft.com/office/drawing/2014/main" val="2617560800"/>
                        </a:ext>
                      </a:extLst>
                    </a:gridCol>
                    <a:gridCol w="1002111">
                      <a:extLst>
                        <a:ext uri="{9D8B030D-6E8A-4147-A177-3AD203B41FA5}">
                          <a16:colId xmlns:a16="http://schemas.microsoft.com/office/drawing/2014/main" val="8597611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1667" r="-56808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23" t="-1667" r="-40377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28" t="-1667" r="-22180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079" t="-1667" r="-134127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8788" t="-1667" r="-2424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03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100000" r="-56808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23" t="-100000" r="-4037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28" t="-100000" r="-2218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079" t="-100000" r="-13412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8788" t="-100000" r="-242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4400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200000" r="-5680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23" t="-200000" r="-4037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28" t="-200000" r="-2218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079" t="-200000" r="-13412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8788" t="-200000" r="-242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657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300000" r="-5680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23" t="-300000" r="-4037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28" t="-300000" r="-2218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079" t="-300000" r="-13412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8788" t="-300000" r="-24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028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" t="-400000" r="-5680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9623" t="-400000" r="-4037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1128" t="-400000" r="-2218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5079" t="-400000" r="-13412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8788" t="-400000" r="-24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8927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013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A75C-2741-4094-9850-517015CF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bitwise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DC8B4-63DC-43B0-90C3-9452BD8C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27663-DE43-4156-898A-9D5F5000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19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8">
                <a:extLst>
                  <a:ext uri="{FF2B5EF4-FFF2-40B4-BE49-F238E27FC236}">
                    <a16:creationId xmlns:a16="http://schemas.microsoft.com/office/drawing/2014/main" id="{91EE7B59-574D-455A-B3C1-BCB38D439A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065375"/>
                  </p:ext>
                </p:extLst>
              </p:nvPr>
            </p:nvGraphicFramePr>
            <p:xfrm>
              <a:off x="868018" y="2658303"/>
              <a:ext cx="1045596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587">
                      <a:extLst>
                        <a:ext uri="{9D8B030D-6E8A-4147-A177-3AD203B41FA5}">
                          <a16:colId xmlns:a16="http://schemas.microsoft.com/office/drawing/2014/main" val="2410949020"/>
                        </a:ext>
                      </a:extLst>
                    </a:gridCol>
                    <a:gridCol w="1546847">
                      <a:extLst>
                        <a:ext uri="{9D8B030D-6E8A-4147-A177-3AD203B41FA5}">
                          <a16:colId xmlns:a16="http://schemas.microsoft.com/office/drawing/2014/main" val="1994401984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321655528"/>
                        </a:ext>
                      </a:extLst>
                    </a:gridCol>
                    <a:gridCol w="1325218">
                      <a:extLst>
                        <a:ext uri="{9D8B030D-6E8A-4147-A177-3AD203B41FA5}">
                          <a16:colId xmlns:a16="http://schemas.microsoft.com/office/drawing/2014/main" val="3387942361"/>
                        </a:ext>
                      </a:extLst>
                    </a:gridCol>
                    <a:gridCol w="2067339">
                      <a:extLst>
                        <a:ext uri="{9D8B030D-6E8A-4147-A177-3AD203B41FA5}">
                          <a16:colId xmlns:a16="http://schemas.microsoft.com/office/drawing/2014/main" val="1795102016"/>
                        </a:ext>
                      </a:extLst>
                    </a:gridCol>
                    <a:gridCol w="2259494">
                      <a:extLst>
                        <a:ext uri="{9D8B030D-6E8A-4147-A177-3AD203B41FA5}">
                          <a16:colId xmlns:a16="http://schemas.microsoft.com/office/drawing/2014/main" val="4104456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Formal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How to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Bitwise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31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&amp;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89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54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^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487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If-then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17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and only if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987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8">
                <a:extLst>
                  <a:ext uri="{FF2B5EF4-FFF2-40B4-BE49-F238E27FC236}">
                    <a16:creationId xmlns:a16="http://schemas.microsoft.com/office/drawing/2014/main" id="{91EE7B59-574D-455A-B3C1-BCB38D439A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065375"/>
                  </p:ext>
                </p:extLst>
              </p:nvPr>
            </p:nvGraphicFramePr>
            <p:xfrm>
              <a:off x="868018" y="2658303"/>
              <a:ext cx="10455963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5587">
                      <a:extLst>
                        <a:ext uri="{9D8B030D-6E8A-4147-A177-3AD203B41FA5}">
                          <a16:colId xmlns:a16="http://schemas.microsoft.com/office/drawing/2014/main" val="2410949020"/>
                        </a:ext>
                      </a:extLst>
                    </a:gridCol>
                    <a:gridCol w="1546847">
                      <a:extLst>
                        <a:ext uri="{9D8B030D-6E8A-4147-A177-3AD203B41FA5}">
                          <a16:colId xmlns:a16="http://schemas.microsoft.com/office/drawing/2014/main" val="1994401984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321655528"/>
                        </a:ext>
                      </a:extLst>
                    </a:gridCol>
                    <a:gridCol w="1325218">
                      <a:extLst>
                        <a:ext uri="{9D8B030D-6E8A-4147-A177-3AD203B41FA5}">
                          <a16:colId xmlns:a16="http://schemas.microsoft.com/office/drawing/2014/main" val="3387942361"/>
                        </a:ext>
                      </a:extLst>
                    </a:gridCol>
                    <a:gridCol w="2067339">
                      <a:extLst>
                        <a:ext uri="{9D8B030D-6E8A-4147-A177-3AD203B41FA5}">
                          <a16:colId xmlns:a16="http://schemas.microsoft.com/office/drawing/2014/main" val="1795102016"/>
                        </a:ext>
                      </a:extLst>
                    </a:gridCol>
                    <a:gridCol w="2259494">
                      <a:extLst>
                        <a:ext uri="{9D8B030D-6E8A-4147-A177-3AD203B41FA5}">
                          <a16:colId xmlns:a16="http://schemas.microsoft.com/office/drawing/2014/main" val="41044566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Formal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How to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Bitwise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108197" r="-40877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108197" r="-32752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050" t="-108197" r="-11061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803" t="-108197" r="-1078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31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208197" r="-40877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208197" r="-32752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050" t="-208197" r="-11061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803" t="-208197" r="-107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89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313333" r="-408772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313333" r="-32752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050" t="-313333" r="-110619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803" t="-313333" r="-1078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654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Exclusive 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406557" r="-40877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406557" r="-3275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050" t="-406557" r="-1106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803" t="-406557" r="-107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9487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If-then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506557" r="-4087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506557" r="-3275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17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and only if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053" t="-606557" r="-4087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927" t="-606557" r="-3275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987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54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BA66A0-1661-4D35-A17B-9F41BB2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F905E2-447D-42FE-BB7F-FBB84313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8BC7E-51AB-419B-A612-A270DC0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2E1A2-79B7-4A9F-8DD1-5E01720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</a:t>
            </a:fld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75FD2-DBE4-414A-B325-FC27A309A4DE}"/>
              </a:ext>
            </a:extLst>
          </p:cNvPr>
          <p:cNvSpPr txBox="1"/>
          <p:nvPr/>
        </p:nvSpPr>
        <p:spPr>
          <a:xfrm>
            <a:off x="1402402" y="5308990"/>
            <a:ext cx="9155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 logical operator that forms a new proposition using 2 or more propositions</a:t>
            </a:r>
          </a:p>
        </p:txBody>
      </p:sp>
    </p:spTree>
    <p:extLst>
      <p:ext uri="{BB962C8B-B14F-4D97-AF65-F5344CB8AC3E}">
        <p14:creationId xmlns:p14="http://schemas.microsoft.com/office/powerpoint/2010/main" val="259189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F99B-7B8A-4C10-8BA3-71222E95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bit-operations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685C-A2C4-450F-9767-AF494895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211086" cy="431237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We can extend the bit operations to bit-strings</a:t>
            </a:r>
          </a:p>
          <a:p>
            <a:pPr lvl="1"/>
            <a:r>
              <a:rPr lang="en-US" sz="3200" dirty="0"/>
              <a:t>These extended operations are known as </a:t>
            </a:r>
          </a:p>
          <a:p>
            <a:pPr lvl="2"/>
            <a:r>
              <a:rPr lang="en-US" sz="2800" dirty="0"/>
              <a:t>Bitwise-AND</a:t>
            </a:r>
          </a:p>
          <a:p>
            <a:pPr lvl="2"/>
            <a:r>
              <a:rPr lang="en-US" sz="2800" dirty="0"/>
              <a:t>Bitwise-OR</a:t>
            </a:r>
          </a:p>
          <a:p>
            <a:pPr lvl="2"/>
            <a:r>
              <a:rPr lang="en-US" sz="2800" dirty="0"/>
              <a:t>Bitwise-XOR</a:t>
            </a:r>
          </a:p>
          <a:p>
            <a:pPr lvl="2"/>
            <a:r>
              <a:rPr lang="en-US" sz="2800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63B96-E75A-4201-8F05-7B732C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A65BE-7812-4908-9069-2B66354A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20</a:t>
            </a:fld>
            <a:endParaRPr lang="en-US" sz="3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D2654B-5F2B-404A-BC66-E9C678BAD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69529"/>
              </p:ext>
            </p:extLst>
          </p:nvPr>
        </p:nvGraphicFramePr>
        <p:xfrm>
          <a:off x="8154504" y="2000571"/>
          <a:ext cx="2036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05">
                  <a:extLst>
                    <a:ext uri="{9D8B030D-6E8A-4147-A177-3AD203B41FA5}">
                      <a16:colId xmlns:a16="http://schemas.microsoft.com/office/drawing/2014/main" val="812854304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3730250973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998762387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256641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2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1201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D01D4283-C520-4388-B7B6-BCDF156F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77635"/>
              </p:ext>
            </p:extLst>
          </p:nvPr>
        </p:nvGraphicFramePr>
        <p:xfrm>
          <a:off x="8154504" y="3596324"/>
          <a:ext cx="2036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05">
                  <a:extLst>
                    <a:ext uri="{9D8B030D-6E8A-4147-A177-3AD203B41FA5}">
                      <a16:colId xmlns:a16="http://schemas.microsoft.com/office/drawing/2014/main" val="812854304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3730250973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998762387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256641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2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12014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24553A-E193-4943-8322-95B9B6DA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72720"/>
              </p:ext>
            </p:extLst>
          </p:nvPr>
        </p:nvGraphicFramePr>
        <p:xfrm>
          <a:off x="8154504" y="5192077"/>
          <a:ext cx="2036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05">
                  <a:extLst>
                    <a:ext uri="{9D8B030D-6E8A-4147-A177-3AD203B41FA5}">
                      <a16:colId xmlns:a16="http://schemas.microsoft.com/office/drawing/2014/main" val="812854304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3730250973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998762387"/>
                    </a:ext>
                  </a:extLst>
                </a:gridCol>
                <a:gridCol w="509105">
                  <a:extLst>
                    <a:ext uri="{9D8B030D-6E8A-4147-A177-3AD203B41FA5}">
                      <a16:colId xmlns:a16="http://schemas.microsoft.com/office/drawing/2014/main" val="1256641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2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7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11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14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892E-63DA-45A3-AD22-AA1E453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for bitwise 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51CF-DB15-4082-986D-CB15C8FE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94B9-F75B-4632-89F2-ABFD798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21</a:t>
            </a:fld>
            <a:endParaRPr lang="en-US" sz="3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156360-2071-4B67-BDD2-4572D70E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955" y="2035002"/>
            <a:ext cx="4044002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(~p)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-10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p&amp;q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1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p|q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29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p^q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28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8FBAF-6D50-4452-881A-48E481BD3D5B}"/>
              </a:ext>
            </a:extLst>
          </p:cNvPr>
          <p:cNvSpPr/>
          <p:nvPr/>
        </p:nvSpPr>
        <p:spPr>
          <a:xfrm>
            <a:off x="2377313" y="4093741"/>
            <a:ext cx="6801285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Knowledge of representation of </a:t>
            </a:r>
          </a:p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Negative and positive numbers in </a:t>
            </a:r>
          </a:p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Binary will help to understand the </a:t>
            </a:r>
          </a:p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Output of this program</a:t>
            </a:r>
          </a:p>
        </p:txBody>
      </p:sp>
    </p:spTree>
    <p:extLst>
      <p:ext uri="{BB962C8B-B14F-4D97-AF65-F5344CB8AC3E}">
        <p14:creationId xmlns:p14="http://schemas.microsoft.com/office/powerpoint/2010/main" val="259730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AE022-81B3-4443-AF8F-11BB8D62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93844-D9A5-48FE-808B-F7392A1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22</a:t>
            </a:fld>
            <a:endParaRPr lang="en-US" sz="32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E7AC828-DE05-422C-91FD-A413E629CD81}"/>
              </a:ext>
            </a:extLst>
          </p:cNvPr>
          <p:cNvSpPr txBox="1">
            <a:spLocks/>
          </p:cNvSpPr>
          <p:nvPr/>
        </p:nvSpPr>
        <p:spPr>
          <a:xfrm>
            <a:off x="1092991" y="824095"/>
            <a:ext cx="9330358" cy="4972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6400" dirty="0">
                <a:solidFill>
                  <a:schemeClr val="bg1"/>
                </a:solidFill>
              </a:rPr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endParaRPr lang="en-US" sz="2600" dirty="0"/>
          </a:p>
          <a:p>
            <a:pPr marL="0" indent="0" algn="ctr">
              <a:buFont typeface="Wingdings 3" charset="2"/>
              <a:buNone/>
            </a:pPr>
            <a:r>
              <a:rPr lang="en-US" sz="2600" b="1" dirty="0">
                <a:solidFill>
                  <a:schemeClr val="accent1"/>
                </a:solidFill>
              </a:rPr>
              <a:t>Dr. Sajid Iqbal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/>
              <a:t>Bahauddin Zakariya University, Multan</a:t>
            </a: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sajidiqbal.pk@gmail.com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2600" dirty="0">
                <a:solidFill>
                  <a:schemeClr val="accent1"/>
                </a:solidFill>
              </a:rPr>
              <a:t> https://github.com/sajjo79/DiscreteMathematics</a:t>
            </a:r>
          </a:p>
          <a:p>
            <a:pPr marL="0" indent="0" algn="ctr">
              <a:buFont typeface="Wingdings 3" charset="2"/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5D62A-6562-4D53-8CDA-A89F08C9965D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Allah Hafiz</a:t>
            </a:r>
          </a:p>
        </p:txBody>
      </p:sp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35D6268C-6DE7-43C5-96FD-D360FA63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5589" y="4767397"/>
            <a:ext cx="406629" cy="406629"/>
          </a:xfrm>
          <a:prstGeom prst="rect">
            <a:avLst/>
          </a:prstGeom>
        </p:spPr>
      </p:pic>
      <p:pic>
        <p:nvPicPr>
          <p:cNvPr id="11" name="Graphic 10" descr="Presentation with checklist">
            <a:extLst>
              <a:ext uri="{FF2B5EF4-FFF2-40B4-BE49-F238E27FC236}">
                <a16:creationId xmlns:a16="http://schemas.microsoft.com/office/drawing/2014/main" id="{AD66153B-B58A-4908-87CE-170143A45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325" y="5063697"/>
            <a:ext cx="577931" cy="577931"/>
          </a:xfrm>
          <a:prstGeom prst="rect">
            <a:avLst/>
          </a:prstGeom>
        </p:spPr>
      </p:pic>
      <p:pic>
        <p:nvPicPr>
          <p:cNvPr id="12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5FB9209A-6295-4101-B91C-77F03CE2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BCEBF3-DBB9-4E3D-9B8B-55D9CCF99F8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9626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567D60-D559-4FA1-9BDF-993EC93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7C01F54-6C21-45BD-B0A9-FF0DC144C2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546907"/>
                  </p:ext>
                </p:extLst>
              </p:nvPr>
            </p:nvGraphicFramePr>
            <p:xfrm>
              <a:off x="2319130" y="2698059"/>
              <a:ext cx="6400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9531">
                      <a:extLst>
                        <a:ext uri="{9D8B030D-6E8A-4147-A177-3AD203B41FA5}">
                          <a16:colId xmlns:a16="http://schemas.microsoft.com/office/drawing/2014/main" val="2410949020"/>
                        </a:ext>
                      </a:extLst>
                    </a:gridCol>
                    <a:gridCol w="1696278">
                      <a:extLst>
                        <a:ext uri="{9D8B030D-6E8A-4147-A177-3AD203B41FA5}">
                          <a16:colId xmlns:a16="http://schemas.microsoft.com/office/drawing/2014/main" val="1994401984"/>
                        </a:ext>
                      </a:extLst>
                    </a:gridCol>
                    <a:gridCol w="1404730">
                      <a:extLst>
                        <a:ext uri="{9D8B030D-6E8A-4147-A177-3AD203B41FA5}">
                          <a16:colId xmlns:a16="http://schemas.microsoft.com/office/drawing/2014/main" val="321655528"/>
                        </a:ext>
                      </a:extLst>
                    </a:gridCol>
                    <a:gridCol w="1590261">
                      <a:extLst>
                        <a:ext uri="{9D8B030D-6E8A-4147-A177-3AD203B41FA5}">
                          <a16:colId xmlns:a16="http://schemas.microsoft.com/office/drawing/2014/main" val="3387942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Formal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How to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31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89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54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If-then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17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and only if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987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A7C01F54-6C21-45BD-B0A9-FF0DC144C2D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546907"/>
                  </p:ext>
                </p:extLst>
              </p:nvPr>
            </p:nvGraphicFramePr>
            <p:xfrm>
              <a:off x="2319130" y="2698059"/>
              <a:ext cx="64008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9531">
                      <a:extLst>
                        <a:ext uri="{9D8B030D-6E8A-4147-A177-3AD203B41FA5}">
                          <a16:colId xmlns:a16="http://schemas.microsoft.com/office/drawing/2014/main" val="2410949020"/>
                        </a:ext>
                      </a:extLst>
                    </a:gridCol>
                    <a:gridCol w="1696278">
                      <a:extLst>
                        <a:ext uri="{9D8B030D-6E8A-4147-A177-3AD203B41FA5}">
                          <a16:colId xmlns:a16="http://schemas.microsoft.com/office/drawing/2014/main" val="1994401984"/>
                        </a:ext>
                      </a:extLst>
                    </a:gridCol>
                    <a:gridCol w="1404730">
                      <a:extLst>
                        <a:ext uri="{9D8B030D-6E8A-4147-A177-3AD203B41FA5}">
                          <a16:colId xmlns:a16="http://schemas.microsoft.com/office/drawing/2014/main" val="321655528"/>
                        </a:ext>
                      </a:extLst>
                    </a:gridCol>
                    <a:gridCol w="1590261">
                      <a:extLst>
                        <a:ext uri="{9D8B030D-6E8A-4147-A177-3AD203B41FA5}">
                          <a16:colId xmlns:a16="http://schemas.microsoft.com/office/drawing/2014/main" val="33879423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Formal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How to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28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424" t="-108197" r="-1147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65" t="-108197" r="-153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31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424" t="-208197" r="-11471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65" t="-208197" r="-153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896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424" t="-308197" r="-1147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65" t="-308197" r="-153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654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If-then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424" t="-408197" r="-11471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65" t="-408197" r="-153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7175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and only if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2424" t="-508197" r="-1147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65" t="-508197" r="-153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987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7732A-A41C-4545-BC0F-93D45B5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8DA95-6F93-4397-9C0C-DEF1C16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5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649A24-0E0A-4A91-91C3-8CB5D2E43E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Negation of Proposition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649A24-0E0A-4A91-91C3-8CB5D2E43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668F-4A66-4BCC-8803-361249FD3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2122" y="1947055"/>
                <a:ext cx="7898296" cy="4432281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proposition, its negation is denoted as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/>
                  <a:t> = you are student,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= you are not student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/>
                  <a:t>=Nasir has touch screen laptop,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/>
                  <a:t>= Nasir does not has touch screen laptop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/>
                  <a:t>= It is not the case that Nasir has touch screen laptop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E668F-4A66-4BCC-8803-361249FD3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122" y="1947055"/>
                <a:ext cx="7898296" cy="4432281"/>
              </a:xfrm>
              <a:blipFill>
                <a:blip r:embed="rId3"/>
                <a:stretch>
                  <a:fillRect l="-1390" t="-2613" r="-1390" b="-4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531E-1FFD-49BD-853C-8F6934D9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</a:t>
            </a:r>
            <a:r>
              <a:rPr lang="en-US" dirty="0" err="1"/>
              <a:t>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5AB04-309C-4827-9DDD-4E8D8C6F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4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B4B871-F863-4467-84B3-2FB1EF43A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273650"/>
                  </p:ext>
                </p:extLst>
              </p:nvPr>
            </p:nvGraphicFramePr>
            <p:xfrm>
              <a:off x="8733182" y="2000571"/>
              <a:ext cx="301644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8221">
                      <a:extLst>
                        <a:ext uri="{9D8B030D-6E8A-4147-A177-3AD203B41FA5}">
                          <a16:colId xmlns:a16="http://schemas.microsoft.com/office/drawing/2014/main" val="524651665"/>
                        </a:ext>
                      </a:extLst>
                    </a:gridCol>
                    <a:gridCol w="1508221">
                      <a:extLst>
                        <a:ext uri="{9D8B030D-6E8A-4147-A177-3AD203B41FA5}">
                          <a16:colId xmlns:a16="http://schemas.microsoft.com/office/drawing/2014/main" val="218396772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Truth table for the negation of proposition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3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072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684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9738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4B4B871-F863-4467-84B3-2FB1EF43A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273650"/>
                  </p:ext>
                </p:extLst>
              </p:nvPr>
            </p:nvGraphicFramePr>
            <p:xfrm>
              <a:off x="8733182" y="2000571"/>
              <a:ext cx="3016442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8221">
                      <a:extLst>
                        <a:ext uri="{9D8B030D-6E8A-4147-A177-3AD203B41FA5}">
                          <a16:colId xmlns:a16="http://schemas.microsoft.com/office/drawing/2014/main" val="524651665"/>
                        </a:ext>
                      </a:extLst>
                    </a:gridCol>
                    <a:gridCol w="1508221">
                      <a:extLst>
                        <a:ext uri="{9D8B030D-6E8A-4147-A177-3AD203B41FA5}">
                          <a16:colId xmlns:a16="http://schemas.microsoft.com/office/drawing/2014/main" val="2183967722"/>
                        </a:ext>
                      </a:extLst>
                    </a:gridCol>
                  </a:tblGrid>
                  <a:tr h="64008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Truth table for the negation of proposition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413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" t="-180328" r="-10161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3" t="-180328" r="-161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28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" t="-280328" r="-10161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3" t="-280328" r="-161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684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3" t="-380328" r="-1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03" t="-380328" r="-161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6973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D8075665-56A2-43D2-A7AA-922EB4C9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182" y="3837596"/>
            <a:ext cx="3016442" cy="26776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True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False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</a:t>
            </a:r>
            <a:r>
              <a:rPr lang="en-US" altLang="en-US" sz="1400" b="1" i="1" dirty="0">
                <a:solidFill>
                  <a:srgbClr val="8C8C8C"/>
                </a:solidFill>
                <a:latin typeface="JetBrains Mono"/>
              </a:rPr>
              <a:t>F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alse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r>
              <a:rPr lang="en-US" altLang="en-US" sz="1400" b="1" i="1" dirty="0">
                <a:solidFill>
                  <a:srgbClr val="8C8C8C"/>
                </a:solidFill>
                <a:latin typeface="JetBrains Mono"/>
              </a:rPr>
              <a:t># p = True </a:t>
            </a:r>
          </a:p>
        </p:txBody>
      </p:sp>
    </p:spTree>
    <p:extLst>
      <p:ext uri="{BB962C8B-B14F-4D97-AF65-F5344CB8AC3E}">
        <p14:creationId xmlns:p14="http://schemas.microsoft.com/office/powerpoint/2010/main" val="27123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C9C349-07F8-424B-B838-F2D8B81867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Conjunction operator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C9C349-07F8-424B-B838-F2D8B818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F4FB5-F89E-4BE8-B6DF-880395834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21566"/>
                <a:ext cx="8151991" cy="457131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It is also called as AND operator</a:t>
                </a:r>
              </a:p>
              <a:p>
                <a:r>
                  <a:rPr lang="en-US" sz="2800" dirty="0"/>
                  <a:t>Def: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two propositions, its conjunction is given by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800" dirty="0"/>
                  <a:t>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800" b="1" dirty="0"/>
              </a:p>
              <a:p>
                <a:r>
                  <a:rPr lang="en-US" sz="32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/>
                  <a:t>= </a:t>
                </a:r>
                <a:r>
                  <a:rPr lang="en-US" sz="2800" dirty="0" err="1"/>
                  <a:t>UoS</a:t>
                </a:r>
                <a:r>
                  <a:rPr lang="en-US" sz="2800" dirty="0"/>
                  <a:t> is a university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/>
                  <a:t>=It is in Sahiwal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800" dirty="0"/>
                  <a:t>= </a:t>
                </a:r>
                <a:r>
                  <a:rPr lang="en-US" sz="2800" dirty="0" err="1"/>
                  <a:t>UoS</a:t>
                </a:r>
                <a:r>
                  <a:rPr lang="en-US" sz="2800" dirty="0"/>
                  <a:t> is a university and is in Sahiwal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F4FB5-F89E-4BE8-B6DF-880395834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21566"/>
                <a:ext cx="8151991" cy="4571310"/>
              </a:xfr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006C-B2BB-4165-901C-7D3ADA41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AA87-C30A-4B7A-9D2D-D2729B1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932CCE3-5093-47E8-8C9C-A31AEF454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095219"/>
                  </p:ext>
                </p:extLst>
              </p:nvPr>
            </p:nvGraphicFramePr>
            <p:xfrm>
              <a:off x="8488951" y="1921566"/>
              <a:ext cx="32606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90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1086890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8689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932CCE3-5093-47E8-8C9C-A31AEF454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7095219"/>
                  </p:ext>
                </p:extLst>
              </p:nvPr>
            </p:nvGraphicFramePr>
            <p:xfrm>
              <a:off x="8488951" y="1921566"/>
              <a:ext cx="326067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6890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1086890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1086890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9" t="-1639" r="-2016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639" r="-1028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2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9" t="-101639" r="-2016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01639" r="-1028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22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9" t="-201639" r="-2016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201639" r="-1028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22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9" t="-301639" r="-2016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301639" r="-1028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223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59" t="-401639" r="-2016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401639" r="-1028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22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492725-522B-4195-BE6C-7817F7E5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951" y="3981376"/>
            <a:ext cx="3260671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and T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and F = F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and T = F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and F = F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C9C349-07F8-424B-B838-F2D8B81867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Disjunction operator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C9C349-07F8-424B-B838-F2D8B818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F4FB5-F89E-4BE8-B6DF-880395834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21566"/>
                <a:ext cx="8151991" cy="45713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It is also known as OR operator or Inclusive-OR operator</a:t>
                </a:r>
              </a:p>
              <a:p>
                <a:r>
                  <a:rPr lang="en-US" sz="2800" dirty="0"/>
                  <a:t>Def: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two propositions, its disjunction is given by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𝑶𝑹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800" b="1" dirty="0"/>
              </a:p>
              <a:p>
                <a:r>
                  <a:rPr lang="en-US" sz="32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UoS</a:t>
                </a:r>
                <a:r>
                  <a:rPr lang="en-US" sz="2800" dirty="0"/>
                  <a:t> is a university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/>
                  <a:t>=It is in Sahiwal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800" dirty="0"/>
                  <a:t>= </a:t>
                </a:r>
                <a:r>
                  <a:rPr lang="en-US" sz="2800" dirty="0" err="1"/>
                  <a:t>UoS</a:t>
                </a:r>
                <a:r>
                  <a:rPr lang="en-US" sz="2800" dirty="0"/>
                  <a:t> is a university </a:t>
                </a:r>
                <a:r>
                  <a:rPr lang="en-US" sz="2800" b="1" dirty="0"/>
                  <a:t>or</a:t>
                </a:r>
                <a:r>
                  <a:rPr lang="en-US" sz="2800" dirty="0"/>
                  <a:t> it is in Sahiwal</a:t>
                </a:r>
              </a:p>
              <a:p>
                <a:pPr lvl="1"/>
                <a:r>
                  <a:rPr lang="en-US" sz="3200" dirty="0">
                    <a:solidFill>
                      <a:srgbClr val="7030A0"/>
                    </a:solidFill>
                  </a:rPr>
                  <a:t>Students who have taken calculus </a:t>
                </a:r>
                <a:r>
                  <a:rPr lang="en-US" sz="3200" b="1" dirty="0"/>
                  <a:t>or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computer science can take this class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F4FB5-F89E-4BE8-B6DF-880395834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21566"/>
                <a:ext cx="8151991" cy="4571310"/>
              </a:xfrm>
              <a:blipFill>
                <a:blip r:embed="rId3"/>
                <a:stretch>
                  <a:fillRect l="-1271" t="-2000" r="-1719" b="-4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006C-B2BB-4165-901C-7D3ADA41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8AA87-C30A-4B7A-9D2D-D2729B1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6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A7D59B40-E010-45FC-B8B1-EAC0CB1AD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735950"/>
                  </p:ext>
                </p:extLst>
              </p:nvPr>
            </p:nvGraphicFramePr>
            <p:xfrm>
              <a:off x="8957833" y="1921566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A7D59B40-E010-45FC-B8B1-EAC0CB1AD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735950"/>
                  </p:ext>
                </p:extLst>
              </p:nvPr>
            </p:nvGraphicFramePr>
            <p:xfrm>
              <a:off x="8957833" y="1921566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639" r="-2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639" r="-1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639" r="-261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01639" r="-2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01639" r="-1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01639" r="-261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201639" r="-2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201639" r="-1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201639" r="-261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301639" r="-2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301639" r="-1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301639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401639" r="-2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401639" r="-1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401639" r="-261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D125F020-1D6A-4909-9A22-918C022A9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948" y="3981376"/>
            <a:ext cx="2923674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or T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US" altLang="en-US" sz="1600" b="1" dirty="0">
                <a:solidFill>
                  <a:srgbClr val="1750EB"/>
                </a:solidFill>
                <a:latin typeface="JetBrains Mono"/>
              </a:rPr>
              <a:t>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or F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or T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 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or F = F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8929F-EAAF-4A46-84D0-AC0B98F215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Exclusive OR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8929F-EAAF-4A46-84D0-AC0B98F21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C686-8533-4AF9-B35D-ED7640A29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7953208" cy="3975348"/>
              </a:xfrm>
            </p:spPr>
            <p:txBody>
              <a:bodyPr/>
              <a:lstStyle/>
              <a:p>
                <a:r>
                  <a:rPr lang="en-US" sz="2800" dirty="0"/>
                  <a:t>If there are two propositions, one of them should be true only to get truth value T. </a:t>
                </a:r>
              </a:p>
              <a:p>
                <a:r>
                  <a:rPr lang="en-US" sz="2800" dirty="0"/>
                  <a:t>Def: if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two propositions, its Exclusive OR is given by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800" dirty="0"/>
                  <a:t>or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𝑬𝑿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𝑶𝑹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sz="2800" b="1" dirty="0"/>
              </a:p>
              <a:p>
                <a:r>
                  <a:rPr lang="en-US" sz="28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= I will host you,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I will host your brother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800" dirty="0"/>
                  <a:t>= I will host either you or your brother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C686-8533-4AF9-B35D-ED7640A29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7953208" cy="3975348"/>
              </a:xfrm>
              <a:blipFill>
                <a:blip r:embed="rId3"/>
                <a:stretch>
                  <a:fillRect l="-1073" t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156CF-B9F2-4B8B-921B-D72D3707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93A9-97EA-4F29-8315-CD408F6B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7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2D3110-3D59-40D7-9F16-2147498BF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89852"/>
                  </p:ext>
                </p:extLst>
              </p:nvPr>
            </p:nvGraphicFramePr>
            <p:xfrm>
              <a:off x="8957833" y="2000571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2D3110-3D59-40D7-9F16-2147498BF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89852"/>
                  </p:ext>
                </p:extLst>
              </p:nvPr>
            </p:nvGraphicFramePr>
            <p:xfrm>
              <a:off x="8957833" y="2000571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639" r="-2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639" r="-1026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639" r="-261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01639" r="-2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01639" r="-1026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01639" r="-261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201639" r="-2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201639" r="-1026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201639" r="-261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301639" r="-2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301639" r="-1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301639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401639" r="-2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401639" r="-1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401639" r="-261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6C07CCAB-14D3-4EC6-977B-CC052FFA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3981376"/>
            <a:ext cx="3215221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 = the value is less than 10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q = the value is less than 20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10) !=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xor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 = F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10)!=(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xor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10)!=(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xor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T = T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10)!=(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q&lt;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xor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F = F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6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8929F-EAAF-4A46-84D0-AC0B98F215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Conditional (implication) Statement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F8929F-EAAF-4A46-84D0-AC0B98F21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C686-8533-4AF9-B35D-ED7640A29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95062"/>
                <a:ext cx="6917210" cy="4597814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two propositions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, if 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</a:t>
                </a:r>
                <a:r>
                  <a:rPr lang="en-US" sz="2000" dirty="0"/>
                  <a:t> is true then 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two propositions, its Conditional is given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If p is false then the statement results in true. </a:t>
                </a:r>
              </a:p>
              <a:p>
                <a:r>
                  <a:rPr lang="en-US" sz="2000" dirty="0"/>
                  <a:t>Implication is very important in computer science so it has multiple representations</a:t>
                </a:r>
              </a:p>
              <a:p>
                <a:r>
                  <a:rPr lang="en-US" sz="20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you pass my subject with A grade 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You will get all A’s in other subjects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800" dirty="0"/>
                  <a:t>= If you pass my subject with A grade then you will pass all subjects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you are good at programming 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You will get a good job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1800" dirty="0"/>
                  <a:t>= If you are good at programming, you can get a good job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BC686-8533-4AF9-B35D-ED7640A29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95062"/>
                <a:ext cx="6917210" cy="4597814"/>
              </a:xfrm>
              <a:blipFill>
                <a:blip r:embed="rId3"/>
                <a:stretch>
                  <a:fillRect l="-441" t="-3050" r="-1233" b="-4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156CF-B9F2-4B8B-921B-D72D3707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93A9-97EA-4F29-8315-CD408F6B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8</a:t>
            </a:fld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2D3110-3D59-40D7-9F16-2147498BF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87161"/>
                  </p:ext>
                </p:extLst>
              </p:nvPr>
            </p:nvGraphicFramePr>
            <p:xfrm>
              <a:off x="8957833" y="1895062"/>
              <a:ext cx="2791791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2870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013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013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013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013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62D3110-3D59-40D7-9F16-2147498BFA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87161"/>
                  </p:ext>
                </p:extLst>
              </p:nvPr>
            </p:nvGraphicFramePr>
            <p:xfrm>
              <a:off x="8957833" y="1895062"/>
              <a:ext cx="2791791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667" r="-202614" b="-3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667" r="-102614" b="-3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667" r="-2614" b="-3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10909" r="-202614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10909" r="-102614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10909" r="-2614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207143" r="-2026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207143" r="-1026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207143" r="-261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312727" r="-20261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312727" r="-10261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312727" r="-2614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412727" r="-20261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412727" r="-10261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412727" r="-2614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9D3D86D5-580D-4E57-A23F-47730BCB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33" y="3781048"/>
            <a:ext cx="2791791" cy="30469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T ?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p,q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26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(q&lt;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 ?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ABE12F-E18A-422F-B45B-32C8A199C6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chemeClr val="bg1"/>
                    </a:solidFill>
                  </a:rPr>
                  <a:t>Converse Statement 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ABE12F-E18A-422F-B45B-32C8A199C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014330"/>
                <a:ext cx="8112234" cy="447854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It is derived from implication statement</a:t>
                </a:r>
              </a:p>
              <a:p>
                <a:r>
                  <a:rPr lang="en-US" sz="2600" dirty="0"/>
                  <a:t>Def: if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then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6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600" b="1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converse of this statement.</a:t>
                </a:r>
              </a:p>
              <a:p>
                <a:r>
                  <a:rPr lang="en-US" sz="28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you pass my subject with A grade 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You will get all A’s in other subjects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= If you pass my subject with A grade then you will pass all subjects with A grade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400" dirty="0"/>
                  <a:t>= If you passed all subjects with grade A then you have passed my subject with grade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8E94-0801-48BD-8E50-AEB6DAC63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014330"/>
                <a:ext cx="8112234" cy="4478545"/>
              </a:xfrm>
              <a:blipFill>
                <a:blip r:embed="rId3"/>
                <a:stretch>
                  <a:fillRect l="-1052" r="-37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BB747-25AE-4959-8616-9503CB4D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53B00-8052-469B-900C-D4F0A0B8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1C9B-8BEF-4557-B87D-694AE693A189}" type="slidenum">
              <a:rPr lang="en-US" smtClean="0"/>
              <a:pPr/>
              <a:t>9</a:t>
            </a:fld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522789"/>
                  </p:ext>
                </p:extLst>
              </p:nvPr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56A2E83-2313-4B67-9ACA-25505EFB8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522789"/>
                  </p:ext>
                </p:extLst>
              </p:nvPr>
            </p:nvGraphicFramePr>
            <p:xfrm>
              <a:off x="8819016" y="2314998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639" r="-2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639" r="-1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639" r="-261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101639" r="-2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101639" r="-1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101639" r="-261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201639" r="-2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201639" r="-102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201639" r="-2614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301639" r="-2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301639" r="-102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301639" r="-2614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4" t="-401639" r="-2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54" t="-401639" r="-102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54" t="-401639" r="-261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333228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E21EA1-9AA0-4515-82B9-1382B30EE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333228"/>
                  </p:ext>
                </p:extLst>
              </p:nvPr>
            </p:nvGraphicFramePr>
            <p:xfrm>
              <a:off x="8819015" y="4321637"/>
              <a:ext cx="279179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0597">
                      <a:extLst>
                        <a:ext uri="{9D8B030D-6E8A-4147-A177-3AD203B41FA5}">
                          <a16:colId xmlns:a16="http://schemas.microsoft.com/office/drawing/2014/main" val="4068946866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1319958671"/>
                        </a:ext>
                      </a:extLst>
                    </a:gridCol>
                    <a:gridCol w="930597">
                      <a:extLst>
                        <a:ext uri="{9D8B030D-6E8A-4147-A177-3AD203B41FA5}">
                          <a16:colId xmlns:a16="http://schemas.microsoft.com/office/drawing/2014/main" val="3108658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1639" r="-2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54" t="-1639" r="-102614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54" t="-1639" r="-2614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268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101639" r="-2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54" t="-101639" r="-102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54" t="-101639" r="-2614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241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198387" r="-2026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54" t="-198387" r="-1026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54" t="-198387" r="-261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559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303279" r="-2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54" t="-303279" r="-1026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54" t="-303279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9908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54" t="-403279" r="-2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54" t="-403279" r="-1026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54" t="-403279" r="-261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616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37670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375</TotalTime>
  <Words>3119</Words>
  <Application>Microsoft Office PowerPoint</Application>
  <PresentationFormat>Widescreen</PresentationFormat>
  <Paragraphs>573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JetBrains Mono</vt:lpstr>
      <vt:lpstr>Wingdings 2</vt:lpstr>
      <vt:lpstr>Wingdings 3</vt:lpstr>
      <vt:lpstr>Dividend</vt:lpstr>
      <vt:lpstr>Discrete structures</vt:lpstr>
      <vt:lpstr>Logical Connectives</vt:lpstr>
      <vt:lpstr>Logical Connectives</vt:lpstr>
      <vt:lpstr>Negation of Proposition (¬)</vt:lpstr>
      <vt:lpstr>Conjunction operator (∧) </vt:lpstr>
      <vt:lpstr>Disjunction operator (∨)</vt:lpstr>
      <vt:lpstr>Exclusive OR (⊕) </vt:lpstr>
      <vt:lpstr>Conditional (implication) Statement (→) </vt:lpstr>
      <vt:lpstr>Converse Statement (→) </vt:lpstr>
      <vt:lpstr>Program for Converse </vt:lpstr>
      <vt:lpstr>Inverse Statement  </vt:lpstr>
      <vt:lpstr>Program for Inverse</vt:lpstr>
      <vt:lpstr>Contrapositive Statement  </vt:lpstr>
      <vt:lpstr>Program for contrapositive</vt:lpstr>
      <vt:lpstr>Biconditional Biconditional (bi-implications) Statement  (↔) </vt:lpstr>
      <vt:lpstr>Truth tables of compound statements</vt:lpstr>
      <vt:lpstr>Precedence of logical operators</vt:lpstr>
      <vt:lpstr>Logic and bit operators</vt:lpstr>
      <vt:lpstr>Python bitwise operators</vt:lpstr>
      <vt:lpstr>Extending the bit-operations</vt:lpstr>
      <vt:lpstr>Program for bitwise 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sajid iqbal</dc:creator>
  <cp:lastModifiedBy>sajid iqbal</cp:lastModifiedBy>
  <cp:revision>72</cp:revision>
  <dcterms:created xsi:type="dcterms:W3CDTF">2020-10-28T14:25:22Z</dcterms:created>
  <dcterms:modified xsi:type="dcterms:W3CDTF">2020-11-06T12:39:20Z</dcterms:modified>
</cp:coreProperties>
</file>