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80" r:id="rId3"/>
    <p:sldId id="278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vU9_MVAiE0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AdVzz1hKYY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471782" y="4631335"/>
            <a:ext cx="2724150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73B7-8A5C-43A4-8B11-C45B0976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B8D3-18FF-47DC-A6A1-22E335A2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0" y="2206626"/>
            <a:ext cx="8476021" cy="1013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Sudoku puzzle </a:t>
            </a:r>
          </a:p>
          <a:p>
            <a:r>
              <a:rPr lang="en-US" sz="2800" dirty="0"/>
              <a:t>SQL Statements and database management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6310A-F61D-4B9E-A617-5DC71187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13B87-3136-42A2-8F6D-BB0358DF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10</a:t>
            </a:fld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17FF2-63DF-42F8-A0B4-1E151233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40" y="3711644"/>
            <a:ext cx="1895475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20DDF-D602-43DB-8470-5D5EA0AB3D90}"/>
              </a:ext>
            </a:extLst>
          </p:cNvPr>
          <p:cNvSpPr txBox="1"/>
          <p:nvPr/>
        </p:nvSpPr>
        <p:spPr>
          <a:xfrm>
            <a:off x="4737724" y="5685427"/>
            <a:ext cx="244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i="0" dirty="0">
                <a:solidFill>
                  <a:srgbClr val="000000"/>
                </a:solidFill>
                <a:effectLst/>
                <a:latin typeface="Times-Bold"/>
              </a:rPr>
              <a:t>A 9 </a:t>
            </a:r>
            <a:r>
              <a:rPr lang="pl-PL" sz="1800" b="1" i="0" dirty="0">
                <a:solidFill>
                  <a:srgbClr val="000000"/>
                </a:solidFill>
                <a:effectLst/>
                <a:latin typeface="MTSYB"/>
              </a:rPr>
              <a:t>× </a:t>
            </a:r>
            <a:r>
              <a:rPr lang="pl-PL" sz="1800" b="1" i="0" dirty="0">
                <a:solidFill>
                  <a:srgbClr val="000000"/>
                </a:solidFill>
                <a:effectLst/>
                <a:latin typeface="Times-Bold"/>
              </a:rPr>
              <a:t>9 Sudoku puzzle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6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8C58-F633-4E3C-B904-963A41C5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9AE3-7640-442A-AA23-AE2AD347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56F52-0CED-4D20-ABA4-32B7682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F63E-5B66-4F82-8BAF-9AF68668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11</a:t>
            </a:fld>
            <a:endParaRPr lang="en-US" sz="3200" dirty="0"/>
          </a:p>
        </p:txBody>
      </p:sp>
      <p:pic>
        <p:nvPicPr>
          <p:cNvPr id="6" name="Online Media 6" title="How to Play Sudoku for Absolute Beginners">
            <a:hlinkClick r:id="" action="ppaction://media"/>
            <a:extLst>
              <a:ext uri="{FF2B5EF4-FFF2-40B4-BE49-F238E27FC236}">
                <a16:creationId xmlns:a16="http://schemas.microsoft.com/office/drawing/2014/main" id="{F7EAD01A-B00F-41FA-A6A7-9DA67EB595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746" y="42608"/>
            <a:ext cx="11616626" cy="65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F4A1-D09D-4A1B-B160-F24ADFF1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Boolean Satisfiability Problem - Intro to Theoretical Computer Science">
            <a:hlinkClick r:id="" action="ppaction://media"/>
            <a:extLst>
              <a:ext uri="{FF2B5EF4-FFF2-40B4-BE49-F238E27FC236}">
                <a16:creationId xmlns:a16="http://schemas.microsoft.com/office/drawing/2014/main" id="{824930CC-E31A-4573-8E03-CD800D2E381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9038" y="365125"/>
            <a:ext cx="10294332" cy="57907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16B20-D884-4B01-A85A-DFB5BD25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B9E7-4520-4074-81AE-FBAC3344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59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13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F6531-CFD5-48E3-B834-422D608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1F7CA3-554F-467F-AAEF-7BB0089C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C3DA-06BC-428B-8155-D7B895D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C2EC-576E-49FB-9D8F-58B1F50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EB6-9528-4AFA-9C2B-DF3B7BA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17A1-F19E-4719-885F-7E03B6CE5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37" y="1715956"/>
                <a:ext cx="8944877" cy="490651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/>
                  <a:t>Usually, we replace a statement with an equivalent statement in mathematical arguments</a:t>
                </a:r>
              </a:p>
              <a:p>
                <a:r>
                  <a:rPr lang="en-US" sz="2400" dirty="0"/>
                  <a:t>The replaced statement and replacing statement, both have same truth value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Simple proposition</a:t>
                </a:r>
                <a:r>
                  <a:rPr lang="en-US" sz="2400" dirty="0"/>
                  <a:t>: A single statement is called simple proposition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Complex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proposition</a:t>
                </a:r>
                <a:r>
                  <a:rPr lang="en-US" sz="2400" dirty="0"/>
                  <a:t>: A proposition formed by joining two or more propositions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Tautology</a:t>
                </a:r>
                <a:r>
                  <a:rPr lang="en-US" sz="2400" b="1" dirty="0"/>
                  <a:t>:</a:t>
                </a:r>
                <a:r>
                  <a:rPr lang="en-US" sz="2400" dirty="0"/>
                  <a:t> A simple or complex proposition which always results True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Contradiction</a:t>
                </a:r>
                <a:r>
                  <a:rPr lang="en-US" sz="2400" dirty="0"/>
                  <a:t>: A proposition which is always False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Contingency</a:t>
                </a:r>
                <a:r>
                  <a:rPr lang="en-US" sz="2400" dirty="0"/>
                  <a:t>: A proposition which is neither Tautology nor Contradiction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Logical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Equivalence</a:t>
                </a:r>
                <a:r>
                  <a:rPr lang="en-US" sz="2400" dirty="0"/>
                  <a:t>: Two propositions p and q are logically equivalent if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is tautology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is notation to denote the logical equivalence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17A1-F19E-4719-885F-7E03B6CE5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37" y="1715956"/>
                <a:ext cx="8944877" cy="4906517"/>
              </a:xfrm>
              <a:blipFill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1E4-463C-45AC-8F46-CFD10B3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EE3D-AA9B-4969-86E7-1A0E964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3</a:t>
            </a:fld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B9AADD-9EA0-43BC-9B5A-01F17AB8FA49}"/>
              </a:ext>
            </a:extLst>
          </p:cNvPr>
          <p:cNvGrpSpPr/>
          <p:nvPr/>
        </p:nvGrpSpPr>
        <p:grpSpPr>
          <a:xfrm>
            <a:off x="9298745" y="2124221"/>
            <a:ext cx="2450879" cy="1482678"/>
            <a:chOff x="9544726" y="3066757"/>
            <a:chExt cx="2204898" cy="14826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B19A81-2068-4446-8B1F-CFDDE9FBEF14}"/>
                    </a:ext>
                  </a:extLst>
                </p:cNvPr>
                <p:cNvSpPr txBox="1"/>
                <p:nvPr/>
              </p:nvSpPr>
              <p:spPr>
                <a:xfrm>
                  <a:off x="9544726" y="3429000"/>
                  <a:ext cx="2204898" cy="112043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B19A81-2068-4446-8B1F-CFDDE9FBE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726" y="3429000"/>
                  <a:ext cx="2204898" cy="1120435"/>
                </a:xfrm>
                <a:prstGeom prst="rect">
                  <a:avLst/>
                </a:prstGeom>
                <a:blipFill>
                  <a:blip r:embed="rId3"/>
                  <a:stretch>
                    <a:fillRect b="-537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0F7CAF-A0A9-4F8A-AB5A-06C3D4B5500B}"/>
                </a:ext>
              </a:extLst>
            </p:cNvPr>
            <p:cNvSpPr/>
            <p:nvPr/>
          </p:nvSpPr>
          <p:spPr>
            <a:xfrm>
              <a:off x="9544726" y="3066757"/>
              <a:ext cx="2204898" cy="362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Prop. Equivalence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1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6EFB-BA24-43EB-BBDE-41B08601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D3FDB-5E02-4067-8885-2FF934CE3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50986"/>
                <a:ext cx="7898759" cy="24836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De Morgan laws are logically equivalent</a:t>
                </a:r>
              </a:p>
              <a:p>
                <a:r>
                  <a:rPr lang="en-US" sz="2400" dirty="0"/>
                  <a:t>Example: </a:t>
                </a:r>
                <a:r>
                  <a:rPr lang="en-US" sz="24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are logically equivalen</a:t>
                </a:r>
                <a:r>
                  <a:rPr lang="en-US" sz="2400" dirty="0"/>
                  <a:t>t</a:t>
                </a:r>
              </a:p>
              <a:p>
                <a:r>
                  <a:rPr lang="en-US" sz="2400" dirty="0"/>
                  <a:t>De Morgan Law can be extended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¬(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∨ · · · ∨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 ≡ (¬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∧ ¬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∧ · · · ∧ ¬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¬(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∧ · · · ∧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 ≡ (¬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∨ ¬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∨ · · · ∨ ¬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err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D3FDB-5E02-4067-8885-2FF934CE3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50986"/>
                <a:ext cx="7898759" cy="2483685"/>
              </a:xfrm>
              <a:blipFill>
                <a:blip r:embed="rId2"/>
                <a:stretch>
                  <a:fillRect l="-540" t="-2457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C96A4-149C-4457-9925-581F734F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9EEFB-BA3F-4B40-B7E0-210A2156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208B93-01CC-41CF-8018-877200550DC5}"/>
                  </a:ext>
                </a:extLst>
              </p:cNvPr>
              <p:cNvSpPr txBox="1"/>
              <p:nvPr/>
            </p:nvSpPr>
            <p:spPr>
              <a:xfrm>
                <a:off x="8229601" y="2385399"/>
                <a:ext cx="3520024" cy="1200329"/>
              </a:xfrm>
              <a:prstGeom prst="rect">
                <a:avLst/>
              </a:prstGeom>
              <a:ln cmpd="dbl"/>
              <a:effectLst>
                <a:softEdge rad="0"/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 algn="ctr"/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 Morgan Laws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≡¬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≡¬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208B93-01CC-41CF-8018-87720055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2385399"/>
                <a:ext cx="3520024" cy="1200329"/>
              </a:xfrm>
              <a:prstGeom prst="rect">
                <a:avLst/>
              </a:prstGeom>
              <a:blipFill>
                <a:blip r:embed="rId3"/>
                <a:stretch>
                  <a:fillRect t="-2985" b="-2985"/>
                </a:stretch>
              </a:blipFill>
              <a:ln cmpd="dbl"/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EDF27F2-5916-4E18-B749-7B29D0CDB0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4952317"/>
                  </p:ext>
                </p:extLst>
              </p:nvPr>
            </p:nvGraphicFramePr>
            <p:xfrm>
              <a:off x="1518779" y="4536673"/>
              <a:ext cx="81280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49371443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4844343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9971709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4002602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707196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2875274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85999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7403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25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75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963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322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EDF27F2-5916-4E18-B749-7B29D0CDB0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4952317"/>
                  </p:ext>
                </p:extLst>
              </p:nvPr>
            </p:nvGraphicFramePr>
            <p:xfrm>
              <a:off x="1518779" y="4536673"/>
              <a:ext cx="81280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49371443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4844343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9971709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4002602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707196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2875274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85999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24" t="-1639" r="-60052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53" t="-1639" r="-50368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40104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579" t="-1639" r="-30315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476" t="-1639" r="-20157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105" t="-1639" r="-1026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53" t="-1639" r="-209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403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24" t="-101639" r="-60052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53" t="-101639" r="-50368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639" r="-40104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579" t="-101639" r="-3031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476" t="-101639" r="-20157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105" t="-101639" r="-10263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53" t="-101639" r="-209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925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24" t="-201639" r="-60052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53" t="-201639" r="-50368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639" r="-40104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579" t="-201639" r="-3031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476" t="-201639" r="-20157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105" t="-201639" r="-10263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53" t="-201639" r="-209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975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24" t="-301639" r="-60052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53" t="-301639" r="-50368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1639" r="-4010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579" t="-301639" r="-3031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476" t="-301639" r="-20157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105" t="-301639" r="-10263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53" t="-301639" r="-209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963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24" t="-401639" r="-600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53" t="-401639" r="-50368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1639" r="-4010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579" t="-401639" r="-3031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476" t="-401639" r="-20157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105" t="-401639" r="-1026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53" t="-401639" r="-209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83224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753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7419-5754-4283-B22F-BE42B942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D203663-58EE-40A6-AAF6-6A76BD2FF5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5859062"/>
                  </p:ext>
                </p:extLst>
              </p:nvPr>
            </p:nvGraphicFramePr>
            <p:xfrm>
              <a:off x="581025" y="2181224"/>
              <a:ext cx="4489739" cy="3974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6030">
                      <a:extLst>
                        <a:ext uri="{9D8B030D-6E8A-4147-A177-3AD203B41FA5}">
                          <a16:colId xmlns:a16="http://schemas.microsoft.com/office/drawing/2014/main" val="1133731281"/>
                        </a:ext>
                      </a:extLst>
                    </a:gridCol>
                    <a:gridCol w="2313709">
                      <a:extLst>
                        <a:ext uri="{9D8B030D-6E8A-4147-A177-3AD203B41FA5}">
                          <a16:colId xmlns:a16="http://schemas.microsoft.com/office/drawing/2014/main" val="1380360996"/>
                        </a:ext>
                      </a:extLst>
                    </a:gridCol>
                  </a:tblGrid>
                  <a:tr h="3974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Equivalence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446403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242021"/>
                            </a:solidFill>
                            <a:effectLst/>
                          </a:endParaRPr>
                        </a:p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𝑭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≡ 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8124632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242021"/>
                            </a:solidFill>
                            <a:effectLst/>
                          </a:endParaRPr>
                        </a:p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𝑭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≡ </m:t>
                                </m:r>
                                <m:r>
                                  <a:rPr lang="en-US" sz="2000" b="1" i="1" kern="1200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Domination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273873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242021"/>
                            </a:solidFill>
                            <a:effectLst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83300"/>
                      </a:ext>
                    </a:extLst>
                  </a:tr>
                  <a:tr h="3974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¬(¬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216409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242021"/>
                            </a:solidFill>
                            <a:effectLst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904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D203663-58EE-40A6-AAF6-6A76BD2FF5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5859062"/>
                  </p:ext>
                </p:extLst>
              </p:nvPr>
            </p:nvGraphicFramePr>
            <p:xfrm>
              <a:off x="581025" y="2181224"/>
              <a:ext cx="4489739" cy="3974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6030">
                      <a:extLst>
                        <a:ext uri="{9D8B030D-6E8A-4147-A177-3AD203B41FA5}">
                          <a16:colId xmlns:a16="http://schemas.microsoft.com/office/drawing/2014/main" val="1133731281"/>
                        </a:ext>
                      </a:extLst>
                    </a:gridCol>
                    <a:gridCol w="2313709">
                      <a:extLst>
                        <a:ext uri="{9D8B030D-6E8A-4147-A177-3AD203B41FA5}">
                          <a16:colId xmlns:a16="http://schemas.microsoft.com/office/drawing/2014/main" val="1380360996"/>
                        </a:ext>
                      </a:extLst>
                    </a:gridCol>
                  </a:tblGrid>
                  <a:tr h="3974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Equivalence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446403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53435" r="-107563" b="-3503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8124632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153435" r="-107563" b="-2503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Domination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273873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255385" r="-107563" b="-1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83300"/>
                      </a:ext>
                    </a:extLst>
                  </a:tr>
                  <a:tr h="397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710769" r="-107563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216409"/>
                      </a:ext>
                    </a:extLst>
                  </a:tr>
                  <a:tr h="794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" t="-402290" r="-107563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9047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94AF6-E8E8-47AD-95FF-6E627F30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A1C7-7322-4208-B8F6-0232D2DB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8A623D9-8D4D-4A4A-8C14-4219E17935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6373939"/>
                  </p:ext>
                </p:extLst>
              </p:nvPr>
            </p:nvGraphicFramePr>
            <p:xfrm>
              <a:off x="5209309" y="2181225"/>
              <a:ext cx="6540315" cy="40145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1164">
                      <a:extLst>
                        <a:ext uri="{9D8B030D-6E8A-4147-A177-3AD203B41FA5}">
                          <a16:colId xmlns:a16="http://schemas.microsoft.com/office/drawing/2014/main" val="1133731281"/>
                        </a:ext>
                      </a:extLst>
                    </a:gridCol>
                    <a:gridCol w="2079151">
                      <a:extLst>
                        <a:ext uri="{9D8B030D-6E8A-4147-A177-3AD203B41FA5}">
                          <a16:colId xmlns:a16="http://schemas.microsoft.com/office/drawing/2014/main" val="13803609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Equivalence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446403"/>
                      </a:ext>
                    </a:extLst>
                  </a:tr>
                  <a:tr h="7176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∨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(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rgbClr val="242021"/>
                            </a:solidFill>
                            <a:effectLst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∧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(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pt-BR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8124632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∧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∨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Distributive laws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083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¬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¬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¬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𝐷𝑒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𝑀𝑜𝑟𝑔𝑎𝑛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𝑙𝑎𝑤𝑠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321640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(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𝐴𝑏𝑠𝑜𝑟𝑝𝑡𝑖𝑜𝑛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𝑙𝑎𝑤𝑠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490479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¬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</m:t>
                                </m:r>
                                <m:r>
                                  <a:rPr lang="en-U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𝑁𝑒𝑔𝑎𝑡𝑖𝑜𝑛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𝑙𝑎𝑤𝑠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589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8A623D9-8D4D-4A4A-8C14-4219E17935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6373939"/>
                  </p:ext>
                </p:extLst>
              </p:nvPr>
            </p:nvGraphicFramePr>
            <p:xfrm>
              <a:off x="5209309" y="2181225"/>
              <a:ext cx="6540315" cy="40145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1164">
                      <a:extLst>
                        <a:ext uri="{9D8B030D-6E8A-4147-A177-3AD203B41FA5}">
                          <a16:colId xmlns:a16="http://schemas.microsoft.com/office/drawing/2014/main" val="1133731281"/>
                        </a:ext>
                      </a:extLst>
                    </a:gridCol>
                    <a:gridCol w="2079151">
                      <a:extLst>
                        <a:ext uri="{9D8B030D-6E8A-4147-A177-3AD203B41FA5}">
                          <a16:colId xmlns:a16="http://schemas.microsoft.com/office/drawing/2014/main" val="13803609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Equivalence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446403"/>
                      </a:ext>
                    </a:extLst>
                  </a:tr>
                  <a:tr h="717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55932" r="-47067" b="-4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8124632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150820" r="-47067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Distributive laws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0833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266087" r="-47067" b="-2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5249" t="-266087" r="-1173" b="-21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21640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345082" r="-47067" b="-10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5249" t="-345082" r="-1173" b="-10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904799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445082" r="-47067" b="-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5249" t="-445082" r="-1173" b="-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589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495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789A-A980-447F-8EB0-CEA9897B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FDD4212-9A3D-480C-9E8A-460DA2CF1B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7267630"/>
                  </p:ext>
                </p:extLst>
              </p:nvPr>
            </p:nvGraphicFramePr>
            <p:xfrm>
              <a:off x="581025" y="2181225"/>
              <a:ext cx="11029950" cy="430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9950">
                      <a:extLst>
                        <a:ext uri="{9D8B030D-6E8A-4147-A177-3AD203B41FA5}">
                          <a16:colId xmlns:a16="http://schemas.microsoft.com/office/drawing/2014/main" val="1040797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Logical statements involving conditional statements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749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¬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¬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¬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800" b="0" i="1" dirty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¬</m:t>
                                </m:r>
                                <m:r>
                                  <a:rPr lang="en-US" sz="2800" b="0" i="1" dirty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¬(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¬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¬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∧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∧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∨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∨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(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→ 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accent1"/>
                            </a:solidFill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28833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FDD4212-9A3D-480C-9E8A-460DA2CF1B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7267630"/>
                  </p:ext>
                </p:extLst>
              </p:nvPr>
            </p:nvGraphicFramePr>
            <p:xfrm>
              <a:off x="581025" y="2181225"/>
              <a:ext cx="11029950" cy="430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9950">
                      <a:extLst>
                        <a:ext uri="{9D8B030D-6E8A-4147-A177-3AD203B41FA5}">
                          <a16:colId xmlns:a16="http://schemas.microsoft.com/office/drawing/2014/main" val="1040797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Logical statements involving conditional statements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749721"/>
                      </a:ext>
                    </a:extLst>
                  </a:tr>
                  <a:tr h="393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" t="-10217" r="-221" b="-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8833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0E3A2-42B7-49FC-AE5F-9D1FA961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9E071-7E8D-4A26-935F-FF39FE0E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5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789A-A980-447F-8EB0-CEA9897B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FDD4212-9A3D-480C-9E8A-460DA2CF1B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212553"/>
                  </p:ext>
                </p:extLst>
              </p:nvPr>
            </p:nvGraphicFramePr>
            <p:xfrm>
              <a:off x="581025" y="2181225"/>
              <a:ext cx="11029950" cy="2656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9950">
                      <a:extLst>
                        <a:ext uri="{9D8B030D-6E8A-4147-A177-3AD203B41FA5}">
                          <a16:colId xmlns:a16="http://schemas.microsoft.com/office/drawing/2014/main" val="1040797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Logical statements involving biconditional statements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749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(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∧ (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¬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≡ (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∨ (¬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∧ ¬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≡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sz="36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3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28833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FDD4212-9A3D-480C-9E8A-460DA2CF1B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212553"/>
                  </p:ext>
                </p:extLst>
              </p:nvPr>
            </p:nvGraphicFramePr>
            <p:xfrm>
              <a:off x="581025" y="2181225"/>
              <a:ext cx="11029950" cy="2656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9950">
                      <a:extLst>
                        <a:ext uri="{9D8B030D-6E8A-4147-A177-3AD203B41FA5}">
                          <a16:colId xmlns:a16="http://schemas.microsoft.com/office/drawing/2014/main" val="1040797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Logical statements involving biconditional statements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749721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" t="-17553" r="-221" b="-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8833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0E3A2-42B7-49FC-AE5F-9D1FA961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9E071-7E8D-4A26-935F-FF39FE0E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204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7DF3-7AEF-4834-A4F4-270B7828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68F9C-4119-47EB-ACD1-34AB51AF6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99138"/>
                <a:ext cx="11029615" cy="45937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b="1" dirty="0"/>
                  <a:t>Satisfiable Truth values assignment</a:t>
                </a:r>
                <a:r>
                  <a:rPr lang="en-US" sz="2800" dirty="0"/>
                  <a:t>: A composite propositional statement is satisfiable if there are truth values when assigned to it produce result as True</a:t>
                </a:r>
              </a:p>
              <a:p>
                <a:r>
                  <a:rPr lang="en-US" sz="2800" b="1" dirty="0"/>
                  <a:t>Unsatisfiable statement</a:t>
                </a:r>
                <a:r>
                  <a:rPr lang="en-US" sz="2800" dirty="0"/>
                  <a:t>: A statement is said to be unsatisfiable if there is no combination of truth values that when assigned results in True value</a:t>
                </a:r>
              </a:p>
              <a:p>
                <a:r>
                  <a:rPr lang="en-US" sz="2800" dirty="0"/>
                  <a:t>Example:</a:t>
                </a:r>
              </a:p>
              <a:p>
                <a:pPr lvl="1"/>
                <a:r>
                  <a:rPr lang="en-US" sz="2400" dirty="0"/>
                  <a:t>Determine whether each of the compound propositions is satisfiable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68F9C-4119-47EB-ACD1-34AB51AF6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99138"/>
                <a:ext cx="11029615" cy="4593737"/>
              </a:xfrm>
              <a:blipFill>
                <a:blip r:embed="rId2"/>
                <a:stretch>
                  <a:fillRect l="-663" t="-266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72C4-7D62-40B2-9322-8CD6F891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77ACA-994B-4A8C-8B62-3347AF63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28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F112CC-B7C0-40E4-924E-ACFB4127CF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∧ 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∧ 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1" dirty="0"/>
                </a:br>
                <a:endParaRPr lang="en-US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F112CC-B7C0-40E4-924E-ACFB4127C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84B7522-4FF7-49B2-8946-68F7CFCACA9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4874430"/>
                  </p:ext>
                </p:extLst>
              </p:nvPr>
            </p:nvGraphicFramePr>
            <p:xfrm>
              <a:off x="581025" y="2181225"/>
              <a:ext cx="11029949" cy="356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739">
                      <a:extLst>
                        <a:ext uri="{9D8B030D-6E8A-4147-A177-3AD203B41FA5}">
                          <a16:colId xmlns:a16="http://schemas.microsoft.com/office/drawing/2014/main" val="3714330484"/>
                        </a:ext>
                      </a:extLst>
                    </a:gridCol>
                    <a:gridCol w="623454">
                      <a:extLst>
                        <a:ext uri="{9D8B030D-6E8A-4147-A177-3AD203B41FA5}">
                          <a16:colId xmlns:a16="http://schemas.microsoft.com/office/drawing/2014/main" val="1013895130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2427512638"/>
                        </a:ext>
                      </a:extLst>
                    </a:gridCol>
                    <a:gridCol w="1529968">
                      <a:extLst>
                        <a:ext uri="{9D8B030D-6E8A-4147-A177-3AD203B41FA5}">
                          <a16:colId xmlns:a16="http://schemas.microsoft.com/office/drawing/2014/main" val="341513336"/>
                        </a:ext>
                      </a:extLst>
                    </a:gridCol>
                    <a:gridCol w="1505243">
                      <a:extLst>
                        <a:ext uri="{9D8B030D-6E8A-4147-A177-3AD203B41FA5}">
                          <a16:colId xmlns:a16="http://schemas.microsoft.com/office/drawing/2014/main" val="3974029257"/>
                        </a:ext>
                      </a:extLst>
                    </a:gridCol>
                    <a:gridCol w="1659988">
                      <a:extLst>
                        <a:ext uri="{9D8B030D-6E8A-4147-A177-3AD203B41FA5}">
                          <a16:colId xmlns:a16="http://schemas.microsoft.com/office/drawing/2014/main" val="405037592"/>
                        </a:ext>
                      </a:extLst>
                    </a:gridCol>
                    <a:gridCol w="4394248">
                      <a:extLst>
                        <a:ext uri="{9D8B030D-6E8A-4147-A177-3AD203B41FA5}">
                          <a16:colId xmlns:a16="http://schemas.microsoft.com/office/drawing/2014/main" val="1760921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sz="2000" b="1" dirty="0"/>
                          </a:b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) ∧ (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) ∧ (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sz="2000" b="1" dirty="0"/>
                          </a:br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62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111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36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541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360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41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3455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6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1297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84B7522-4FF7-49B2-8946-68F7CFCACA9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4874430"/>
                  </p:ext>
                </p:extLst>
              </p:nvPr>
            </p:nvGraphicFramePr>
            <p:xfrm>
              <a:off x="581025" y="2181225"/>
              <a:ext cx="11029949" cy="356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739">
                      <a:extLst>
                        <a:ext uri="{9D8B030D-6E8A-4147-A177-3AD203B41FA5}">
                          <a16:colId xmlns:a16="http://schemas.microsoft.com/office/drawing/2014/main" val="3714330484"/>
                        </a:ext>
                      </a:extLst>
                    </a:gridCol>
                    <a:gridCol w="623454">
                      <a:extLst>
                        <a:ext uri="{9D8B030D-6E8A-4147-A177-3AD203B41FA5}">
                          <a16:colId xmlns:a16="http://schemas.microsoft.com/office/drawing/2014/main" val="1013895130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2427512638"/>
                        </a:ext>
                      </a:extLst>
                    </a:gridCol>
                    <a:gridCol w="1529968">
                      <a:extLst>
                        <a:ext uri="{9D8B030D-6E8A-4147-A177-3AD203B41FA5}">
                          <a16:colId xmlns:a16="http://schemas.microsoft.com/office/drawing/2014/main" val="341513336"/>
                        </a:ext>
                      </a:extLst>
                    </a:gridCol>
                    <a:gridCol w="1505243">
                      <a:extLst>
                        <a:ext uri="{9D8B030D-6E8A-4147-A177-3AD203B41FA5}">
                          <a16:colId xmlns:a16="http://schemas.microsoft.com/office/drawing/2014/main" val="3974029257"/>
                        </a:ext>
                      </a:extLst>
                    </a:gridCol>
                    <a:gridCol w="1659988">
                      <a:extLst>
                        <a:ext uri="{9D8B030D-6E8A-4147-A177-3AD203B41FA5}">
                          <a16:colId xmlns:a16="http://schemas.microsoft.com/office/drawing/2014/main" val="405037592"/>
                        </a:ext>
                      </a:extLst>
                    </a:gridCol>
                    <a:gridCol w="4394248">
                      <a:extLst>
                        <a:ext uri="{9D8B030D-6E8A-4147-A177-3AD203B41FA5}">
                          <a16:colId xmlns:a16="http://schemas.microsoft.com/office/drawing/2014/main" val="1760921738"/>
                        </a:ext>
                      </a:extLst>
                    </a:gridCol>
                  </a:tblGrid>
                  <a:tr h="396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1538" r="-1519643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1538" r="-1568627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1538" r="-1438462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1538" r="-496016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1538" r="-402016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1538" r="-266544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1538" r="-555" b="-8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6254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101538" r="-1519643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101538" r="-1568627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101538" r="-1438462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101538" r="-496016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101538" r="-402016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101538" r="-266544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101538" r="-555" b="-7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1111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201538" r="-1519643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201538" r="-1568627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201538" r="-1438462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201538" r="-496016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201538" r="-402016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201538" r="-266544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201538" r="-555" b="-6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36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301538" r="-151964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301538" r="-1568627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301538" r="-1438462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301538" r="-496016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301538" r="-402016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301538" r="-26654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301538" r="-555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5412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395455" r="-15196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395455" r="-1568627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395455" r="-143846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395455" r="-496016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395455" r="-402016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395455" r="-266544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395455" r="-555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3608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503077" r="-1519643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503077" r="-1568627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503077" r="-1438462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503077" r="-496016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503077" r="-402016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503077" r="-266544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503077" r="-555" b="-3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4103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603077" r="-1519643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603077" r="-1568627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603077" r="-1438462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603077" r="-496016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603077" r="-402016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603077" r="-266544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603077" r="-555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4559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03077" r="-1519643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703077" r="-1568627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703077" r="-1438462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703077" r="-496016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703077" r="-402016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703077" r="-266544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703077" r="-555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634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803077" r="-151964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784" t="-803077" r="-15686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731" t="-803077" r="-143846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092" t="-803077" r="-49601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839" t="-803077" r="-40201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35" t="-803077" r="-26654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79" t="-803077" r="-555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1297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59E10-670B-4CA7-BC26-4C9051C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C97FB-84C1-4C57-B281-21130C3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21FCD8-1A2E-4DB5-81F9-EE734EE6888A}"/>
              </a:ext>
            </a:extLst>
          </p:cNvPr>
          <p:cNvSpPr txBox="1">
            <a:spLocks/>
          </p:cNvSpPr>
          <p:nvPr/>
        </p:nvSpPr>
        <p:spPr>
          <a:xfrm>
            <a:off x="581193" y="5513351"/>
            <a:ext cx="11029615" cy="941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This expression is satisfiable and it has three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72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614</TotalTime>
  <Words>1087</Words>
  <Application>Microsoft Office PowerPoint</Application>
  <PresentationFormat>Widescreen</PresentationFormat>
  <Paragraphs>214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Cambria Math</vt:lpstr>
      <vt:lpstr>Gill Sans MT</vt:lpstr>
      <vt:lpstr>MTSYB</vt:lpstr>
      <vt:lpstr>Times-Bold</vt:lpstr>
      <vt:lpstr>Times-Roman</vt:lpstr>
      <vt:lpstr>Wingdings 2</vt:lpstr>
      <vt:lpstr>Wingdings 3</vt:lpstr>
      <vt:lpstr>Dividend</vt:lpstr>
      <vt:lpstr>Discrete structures</vt:lpstr>
      <vt:lpstr>Propositional equivalence</vt:lpstr>
      <vt:lpstr> Background</vt:lpstr>
      <vt:lpstr>Logical equivalence examples</vt:lpstr>
      <vt:lpstr>Logical equivalences</vt:lpstr>
      <vt:lpstr>Logical equivalence</vt:lpstr>
      <vt:lpstr>Logical equivalence</vt:lpstr>
      <vt:lpstr>Propositional satisfiability</vt:lpstr>
      <vt:lpstr>(p ∨ ¬q) ∧ (q ∨ ¬r) ∧ (r ∨ ¬p) </vt:lpstr>
      <vt:lpstr>Application of satisfiability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80</cp:revision>
  <dcterms:created xsi:type="dcterms:W3CDTF">2020-10-28T14:25:22Z</dcterms:created>
  <dcterms:modified xsi:type="dcterms:W3CDTF">2020-11-08T13:23:57Z</dcterms:modified>
</cp:coreProperties>
</file>