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sldIdLst>
    <p:sldId id="256" r:id="rId2"/>
    <p:sldId id="280" r:id="rId3"/>
    <p:sldId id="278"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17E6E-A770-4C0E-96EF-3504D8D71200}"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963BD-885D-4C2A-8786-916CD71292FE}" type="slidenum">
              <a:rPr lang="en-US" smtClean="0"/>
              <a:t>‹#›</a:t>
            </a:fld>
            <a:endParaRPr lang="en-US"/>
          </a:p>
        </p:txBody>
      </p:sp>
    </p:spTree>
    <p:extLst>
      <p:ext uri="{BB962C8B-B14F-4D97-AF65-F5344CB8AC3E}">
        <p14:creationId xmlns:p14="http://schemas.microsoft.com/office/powerpoint/2010/main" val="127431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122B796-53D5-4F9B-BEDF-D0A03EC4B50F}" type="datetime1">
              <a:rPr lang="en-US" smtClean="0"/>
              <a:t>11/22/2020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COMputer EDucation EXplaineD - Comedxd</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368331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428B-0188-454D-91B1-56B462571AF2}" type="datetime1">
              <a:rPr lang="en-US" smtClean="0"/>
              <a:t>11/22/2020</a:t>
            </a:fld>
            <a:endParaRPr lang="en-US"/>
          </a:p>
        </p:txBody>
      </p:sp>
      <p:sp>
        <p:nvSpPr>
          <p:cNvPr id="5" name="Footer Placeholder 4"/>
          <p:cNvSpPr>
            <a:spLocks noGrp="1"/>
          </p:cNvSpPr>
          <p:nvPr>
            <p:ph type="ftr" sz="quarter" idx="11"/>
          </p:nvPr>
        </p:nvSpPr>
        <p:spPr/>
        <p:txBody>
          <a:bodyPr/>
          <a:lstStyle/>
          <a:p>
            <a:r>
              <a:rPr lang="en-US"/>
              <a:t>COMputer EDucation EXplaineD - Comedxd</a:t>
            </a:r>
          </a:p>
        </p:txBody>
      </p:sp>
      <p:sp>
        <p:nvSpPr>
          <p:cNvPr id="6" name="Slide Number Placeholder 5"/>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355915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7350FA-1B61-402A-A9E4-6F27B65516DE}" type="datetime1">
              <a:rPr lang="en-US" smtClean="0"/>
              <a:t>11/22/2020</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COMputer EDucation EXplaineD - Comedxd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11873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492874"/>
            <a:ext cx="2844799" cy="365125"/>
          </a:xfrm>
        </p:spPr>
        <p:txBody>
          <a:bodyPr/>
          <a:lstStyle/>
          <a:p>
            <a:fld id="{52AC0544-E590-4D25-A4F9-05FD7339CA74}" type="datetime1">
              <a:rPr lang="en-US" smtClean="0"/>
              <a:t>11/22/2020</a:t>
            </a:fld>
            <a:endParaRPr lang="en-US"/>
          </a:p>
        </p:txBody>
      </p:sp>
      <p:sp>
        <p:nvSpPr>
          <p:cNvPr id="5" name="Footer Placeholder 4"/>
          <p:cNvSpPr>
            <a:spLocks noGrp="1"/>
          </p:cNvSpPr>
          <p:nvPr>
            <p:ph type="ftr" sz="quarter" idx="11"/>
          </p:nvPr>
        </p:nvSpPr>
        <p:spPr>
          <a:xfrm>
            <a:off x="581192" y="6492875"/>
            <a:ext cx="6917210" cy="365125"/>
          </a:xfrm>
        </p:spPr>
        <p:txBody>
          <a:bodyPr/>
          <a:lstStyle/>
          <a:p>
            <a:r>
              <a:rPr lang="en-US"/>
              <a:t>COMputer EDucation EXplaineD - Comedxd</a:t>
            </a:r>
          </a:p>
        </p:txBody>
      </p:sp>
      <p:sp>
        <p:nvSpPr>
          <p:cNvPr id="6" name="Slide Number Placeholder 5"/>
          <p:cNvSpPr>
            <a:spLocks noGrp="1"/>
          </p:cNvSpPr>
          <p:nvPr>
            <p:ph type="sldNum" sz="quarter" idx="12"/>
          </p:nvPr>
        </p:nvSpPr>
        <p:spPr>
          <a:xfrm>
            <a:off x="10697116" y="986771"/>
            <a:ext cx="1052508" cy="365125"/>
          </a:xfrm>
        </p:spPr>
        <p:txBody>
          <a:bodyPr/>
          <a:lstStyle>
            <a:lvl1pPr>
              <a:defRPr sz="3200"/>
            </a:lvl1pPr>
          </a:lstStyle>
          <a:p>
            <a:fld id="{02A31C9B-8BEF-4557-B87D-694AE693A189}" type="slidenum">
              <a:rPr lang="en-US" smtClean="0"/>
              <a:pPr/>
              <a:t>‹#›</a:t>
            </a:fld>
            <a:endParaRPr lang="en-US" sz="3200" dirty="0"/>
          </a:p>
        </p:txBody>
      </p:sp>
    </p:spTree>
    <p:extLst>
      <p:ext uri="{BB962C8B-B14F-4D97-AF65-F5344CB8AC3E}">
        <p14:creationId xmlns:p14="http://schemas.microsoft.com/office/powerpoint/2010/main" val="101648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0DEA1EA-0041-41A9-885C-4F6118DA00F6}" type="datetime1">
              <a:rPr lang="en-US" smtClean="0"/>
              <a:t>11/22/2020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COMputer EDucation EXplaineD - Comedxd</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374342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E812C-8DAA-4793-A8C8-53DBB976AD72}" type="datetime1">
              <a:rPr lang="en-US" smtClean="0"/>
              <a:t>11/22/2020</a:t>
            </a:fld>
            <a:endParaRPr lang="en-US"/>
          </a:p>
        </p:txBody>
      </p:sp>
      <p:sp>
        <p:nvSpPr>
          <p:cNvPr id="6" name="Footer Placeholder 5"/>
          <p:cNvSpPr>
            <a:spLocks noGrp="1"/>
          </p:cNvSpPr>
          <p:nvPr>
            <p:ph type="ftr" sz="quarter" idx="11"/>
          </p:nvPr>
        </p:nvSpPr>
        <p:spPr/>
        <p:txBody>
          <a:bodyPr/>
          <a:lstStyle/>
          <a:p>
            <a:r>
              <a:rPr lang="en-US"/>
              <a:t>COMputer EDucation EXplaineD - Comedxd</a:t>
            </a:r>
          </a:p>
        </p:txBody>
      </p:sp>
      <p:sp>
        <p:nvSpPr>
          <p:cNvPr id="7" name="Slide Number Placeholder 6"/>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363971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A9E58-9392-4BF7-B265-1E19786788EE}" type="datetime1">
              <a:rPr lang="en-US" smtClean="0"/>
              <a:t>11/22/2020</a:t>
            </a:fld>
            <a:endParaRPr lang="en-US"/>
          </a:p>
        </p:txBody>
      </p:sp>
      <p:sp>
        <p:nvSpPr>
          <p:cNvPr id="8" name="Footer Placeholder 7"/>
          <p:cNvSpPr>
            <a:spLocks noGrp="1"/>
          </p:cNvSpPr>
          <p:nvPr>
            <p:ph type="ftr" sz="quarter" idx="11"/>
          </p:nvPr>
        </p:nvSpPr>
        <p:spPr/>
        <p:txBody>
          <a:bodyPr/>
          <a:lstStyle/>
          <a:p>
            <a:r>
              <a:rPr lang="en-US"/>
              <a:t>COMputer EDucation EXplaineD - Comedxd</a:t>
            </a:r>
          </a:p>
        </p:txBody>
      </p:sp>
      <p:sp>
        <p:nvSpPr>
          <p:cNvPr id="9" name="Slide Number Placeholder 8"/>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169366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F981F5-049C-4925-8B15-44F50FBA2E8D}" type="datetime1">
              <a:rPr lang="en-US" smtClean="0"/>
              <a:t>11/22/2020</a:t>
            </a:fld>
            <a:endParaRPr lang="en-US"/>
          </a:p>
        </p:txBody>
      </p:sp>
      <p:sp>
        <p:nvSpPr>
          <p:cNvPr id="4" name="Footer Placeholder 3"/>
          <p:cNvSpPr>
            <a:spLocks noGrp="1"/>
          </p:cNvSpPr>
          <p:nvPr>
            <p:ph type="ftr" sz="quarter" idx="11"/>
          </p:nvPr>
        </p:nvSpPr>
        <p:spPr/>
        <p:txBody>
          <a:bodyPr/>
          <a:lstStyle/>
          <a:p>
            <a:r>
              <a:rPr lang="en-US"/>
              <a:t>COMputer EDucation EXplaineD - Comedxd</a:t>
            </a:r>
          </a:p>
        </p:txBody>
      </p:sp>
      <p:sp>
        <p:nvSpPr>
          <p:cNvPr id="5" name="Slide Number Placeholder 4"/>
          <p:cNvSpPr>
            <a:spLocks noGrp="1"/>
          </p:cNvSpPr>
          <p:nvPr>
            <p:ph type="sldNum" sz="quarter" idx="12"/>
          </p:nvPr>
        </p:nvSpPr>
        <p:spPr/>
        <p:txBody>
          <a:bodyPr/>
          <a:lstStyle/>
          <a:p>
            <a:fld id="{02A31C9B-8BEF-4557-B87D-694AE693A189}"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10469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949A-56D6-4D45-9947-FECF16E09312}" type="datetime1">
              <a:rPr lang="en-US" smtClean="0"/>
              <a:t>11/22/2020</a:t>
            </a:fld>
            <a:endParaRPr lang="en-US"/>
          </a:p>
        </p:txBody>
      </p:sp>
      <p:sp>
        <p:nvSpPr>
          <p:cNvPr id="3" name="Footer Placeholder 2"/>
          <p:cNvSpPr>
            <a:spLocks noGrp="1"/>
          </p:cNvSpPr>
          <p:nvPr>
            <p:ph type="ftr" sz="quarter" idx="11"/>
          </p:nvPr>
        </p:nvSpPr>
        <p:spPr/>
        <p:txBody>
          <a:bodyPr/>
          <a:lstStyle/>
          <a:p>
            <a:r>
              <a:rPr lang="en-US"/>
              <a:t>COMputer EDucation EXplaineD - Comedxd</a:t>
            </a:r>
          </a:p>
        </p:txBody>
      </p:sp>
      <p:sp>
        <p:nvSpPr>
          <p:cNvPr id="4" name="Slide Number Placeholder 3"/>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4264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019FBF8-C06C-467F-B58C-8D7CE398E11C}" type="datetime1">
              <a:rPr lang="en-US" smtClean="0"/>
              <a:t>11/22/2020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COMputer EDucation EXplaineD - Comedxd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53925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A1798-DB4D-492C-B74D-72289BC41BEA}" type="datetime1">
              <a:rPr lang="en-US" smtClean="0"/>
              <a:t>11/22/2020</a:t>
            </a:fld>
            <a:endParaRPr lang="en-US"/>
          </a:p>
        </p:txBody>
      </p:sp>
      <p:sp>
        <p:nvSpPr>
          <p:cNvPr id="6" name="Footer Placeholder 5"/>
          <p:cNvSpPr>
            <a:spLocks noGrp="1"/>
          </p:cNvSpPr>
          <p:nvPr>
            <p:ph type="ftr" sz="quarter" idx="11"/>
          </p:nvPr>
        </p:nvSpPr>
        <p:spPr/>
        <p:txBody>
          <a:bodyPr/>
          <a:lstStyle/>
          <a:p>
            <a:r>
              <a:rPr lang="en-US"/>
              <a:t>COMputer EDucation EXplaineD - Comedxd</a:t>
            </a:r>
          </a:p>
        </p:txBody>
      </p:sp>
      <p:sp>
        <p:nvSpPr>
          <p:cNvPr id="7" name="Slide Number Placeholder 6"/>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597525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70181B3-49DE-48E8-96B3-B708251CA70D}" type="datetime1">
              <a:rPr lang="en-US" smtClean="0"/>
              <a:t>11/22/2020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COMputer EDucation EXplaineD - Comedxd</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2A31C9B-8BEF-4557-B87D-694AE693A18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00812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hyperlink" Target="mailto:sajidiqbal.pk@gmail.com" TargetMode="Externa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1AC6-25A7-4A10-B2AB-3507E27187A2}"/>
              </a:ext>
            </a:extLst>
          </p:cNvPr>
          <p:cNvSpPr>
            <a:spLocks noGrp="1"/>
          </p:cNvSpPr>
          <p:nvPr>
            <p:ph type="ctrTitle"/>
          </p:nvPr>
        </p:nvSpPr>
        <p:spPr/>
        <p:txBody>
          <a:bodyPr/>
          <a:lstStyle/>
          <a:p>
            <a:r>
              <a:rPr lang="en-US" dirty="0"/>
              <a:t>Discrete structures</a:t>
            </a:r>
          </a:p>
        </p:txBody>
      </p:sp>
      <p:sp>
        <p:nvSpPr>
          <p:cNvPr id="3" name="Subtitle 2">
            <a:extLst>
              <a:ext uri="{FF2B5EF4-FFF2-40B4-BE49-F238E27FC236}">
                <a16:creationId xmlns:a16="http://schemas.microsoft.com/office/drawing/2014/main" id="{CFA301AE-FEFE-466C-99F9-995AF3F8F082}"/>
              </a:ext>
            </a:extLst>
          </p:cNvPr>
          <p:cNvSpPr>
            <a:spLocks noGrp="1"/>
          </p:cNvSpPr>
          <p:nvPr>
            <p:ph type="subTitle" idx="1"/>
          </p:nvPr>
        </p:nvSpPr>
        <p:spPr/>
        <p:txBody>
          <a:bodyPr/>
          <a:lstStyle/>
          <a:p>
            <a:r>
              <a:rPr lang="en-US" dirty="0"/>
              <a:t>By Dr. sajid iqbal</a:t>
            </a:r>
          </a:p>
        </p:txBody>
      </p:sp>
      <p:pic>
        <p:nvPicPr>
          <p:cNvPr id="7" name="Picture 6">
            <a:extLst>
              <a:ext uri="{FF2B5EF4-FFF2-40B4-BE49-F238E27FC236}">
                <a16:creationId xmlns:a16="http://schemas.microsoft.com/office/drawing/2014/main" id="{5458A79F-49D3-45D2-B8FE-F076E6FC6E72}"/>
              </a:ext>
            </a:extLst>
          </p:cNvPr>
          <p:cNvPicPr>
            <a:picLocks noChangeAspect="1"/>
          </p:cNvPicPr>
          <p:nvPr/>
        </p:nvPicPr>
        <p:blipFill rotWithShape="1">
          <a:blip r:embed="rId2"/>
          <a:srcRect l="36522" t="24142" r="34565" b="12832"/>
          <a:stretch/>
        </p:blipFill>
        <p:spPr>
          <a:xfrm>
            <a:off x="7195932" y="643030"/>
            <a:ext cx="4863548" cy="5960587"/>
          </a:xfrm>
          <a:prstGeom prst="rect">
            <a:avLst/>
          </a:prstGeom>
        </p:spPr>
      </p:pic>
      <p:pic>
        <p:nvPicPr>
          <p:cNvPr id="9" name="Picture 8">
            <a:extLst>
              <a:ext uri="{FF2B5EF4-FFF2-40B4-BE49-F238E27FC236}">
                <a16:creationId xmlns:a16="http://schemas.microsoft.com/office/drawing/2014/main" id="{903716E5-CC2A-4A7F-8867-1B83284BB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60" y="2872845"/>
            <a:ext cx="2724150" cy="3152775"/>
          </a:xfrm>
          <a:prstGeom prst="rect">
            <a:avLst/>
          </a:prstGeom>
        </p:spPr>
      </p:pic>
      <p:sp>
        <p:nvSpPr>
          <p:cNvPr id="10" name="Arrow: Right 9">
            <a:extLst>
              <a:ext uri="{FF2B5EF4-FFF2-40B4-BE49-F238E27FC236}">
                <a16:creationId xmlns:a16="http://schemas.microsoft.com/office/drawing/2014/main" id="{6E930354-1036-42C2-93F1-E773F5B139D5}"/>
              </a:ext>
            </a:extLst>
          </p:cNvPr>
          <p:cNvSpPr/>
          <p:nvPr/>
        </p:nvSpPr>
        <p:spPr>
          <a:xfrm>
            <a:off x="4996068" y="4631335"/>
            <a:ext cx="2199863" cy="1646583"/>
          </a:xfrm>
          <a:prstGeom prst="rightArrow">
            <a:avLst>
              <a:gd name="adj1" fmla="val 50000"/>
              <a:gd name="adj2" fmla="val 1941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Course Reference Book</a:t>
            </a:r>
          </a:p>
        </p:txBody>
      </p:sp>
    </p:spTree>
    <p:extLst>
      <p:ext uri="{BB962C8B-B14F-4D97-AF65-F5344CB8AC3E}">
        <p14:creationId xmlns:p14="http://schemas.microsoft.com/office/powerpoint/2010/main" val="409680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B802-91E8-496A-9A87-00F115C4943C}"/>
              </a:ext>
            </a:extLst>
          </p:cNvPr>
          <p:cNvSpPr>
            <a:spLocks noGrp="1"/>
          </p:cNvSpPr>
          <p:nvPr>
            <p:ph type="title"/>
          </p:nvPr>
        </p:nvSpPr>
        <p:spPr/>
        <p:txBody>
          <a:bodyPr/>
          <a:lstStyle/>
          <a:p>
            <a:r>
              <a:rPr lang="en-US" dirty="0"/>
              <a:t>The unique quantifier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A729F7-B498-4C9B-A0C8-FCC382F37AD9}"/>
                  </a:ext>
                </a:extLst>
              </p:cNvPr>
              <p:cNvSpPr>
                <a:spLocks noGrp="1"/>
              </p:cNvSpPr>
              <p:nvPr>
                <p:ph idx="1"/>
              </p:nvPr>
            </p:nvSpPr>
            <p:spPr/>
            <p:txBody>
              <a:bodyPr>
                <a:normAutofit fontScale="92500" lnSpcReduction="20000"/>
              </a:bodyPr>
              <a:lstStyle/>
              <a:p>
                <a:r>
                  <a:rPr lang="en-US" sz="3200" dirty="0"/>
                  <a:t>You can define your own quantifiers</a:t>
                </a:r>
              </a:p>
              <a:p>
                <a:r>
                  <a:rPr lang="en-US" sz="3200" b="1" dirty="0">
                    <a:solidFill>
                      <a:schemeClr val="accent1">
                        <a:lumMod val="75000"/>
                      </a:schemeClr>
                    </a:solidFill>
                  </a:rPr>
                  <a:t>Uniqueness Quantifier</a:t>
                </a:r>
                <a:r>
                  <a:rPr lang="en-US" sz="3200" dirty="0"/>
                  <a:t>: It is used to tell that at maximum one element exists for which P(x) is true</a:t>
                </a:r>
              </a:p>
              <a:p>
                <a:pPr lvl="1"/>
                <a:r>
                  <a:rPr lang="en-US" sz="3200" b="0" i="0" dirty="0">
                    <a:solidFill>
                      <a:srgbClr val="242021"/>
                    </a:solidFill>
                    <a:effectLst/>
                    <a:latin typeface="MTSYN"/>
                  </a:rPr>
                  <a:t>It is denoted as </a:t>
                </a:r>
                <a14:m>
                  <m:oMath xmlns:m="http://schemas.openxmlformats.org/officeDocument/2006/math">
                    <m:r>
                      <a:rPr lang="en-US" sz="3200" b="1" i="1" dirty="0" smtClean="0">
                        <a:solidFill>
                          <a:schemeClr val="accent1">
                            <a:lumMod val="75000"/>
                          </a:schemeClr>
                        </a:solidFill>
                        <a:latin typeface="Cambria Math" panose="02040503050406030204" pitchFamily="18" charset="0"/>
                      </a:rPr>
                      <m:t>∃!</m:t>
                    </m:r>
                    <m:r>
                      <a:rPr lang="en-US" sz="3200" i="1" dirty="0" smtClean="0">
                        <a:latin typeface="Cambria Math" panose="02040503050406030204" pitchFamily="18" charset="0"/>
                      </a:rPr>
                      <m:t> </m:t>
                    </m:r>
                    <m:r>
                      <a:rPr lang="en-US" sz="3200" i="1" dirty="0" smtClean="0">
                        <a:latin typeface="Cambria Math" panose="02040503050406030204" pitchFamily="18" charset="0"/>
                      </a:rPr>
                      <m:t>𝑜𝑟</m:t>
                    </m:r>
                    <m:r>
                      <a:rPr lang="en-US" sz="3200" i="1" dirty="0" smtClean="0">
                        <a:latin typeface="Cambria Math" panose="02040503050406030204" pitchFamily="18" charset="0"/>
                      </a:rPr>
                      <m:t> </m:t>
                    </m:r>
                    <m:sSub>
                      <m:sSubPr>
                        <m:ctrlPr>
                          <a:rPr lang="en-US" sz="3200" b="1" i="1" dirty="0" smtClean="0">
                            <a:solidFill>
                              <a:schemeClr val="accent1">
                                <a:lumMod val="75000"/>
                              </a:schemeClr>
                            </a:solidFill>
                            <a:latin typeface="Cambria Math" panose="02040503050406030204" pitchFamily="18" charset="0"/>
                          </a:rPr>
                        </m:ctrlPr>
                      </m:sSubPr>
                      <m:e>
                        <m:r>
                          <a:rPr lang="en-US" sz="3200" b="1" i="1" dirty="0" smtClean="0">
                            <a:solidFill>
                              <a:schemeClr val="accent1">
                                <a:lumMod val="75000"/>
                              </a:schemeClr>
                            </a:solidFill>
                            <a:latin typeface="Cambria Math" panose="02040503050406030204" pitchFamily="18" charset="0"/>
                          </a:rPr>
                          <m:t>∃</m:t>
                        </m:r>
                      </m:e>
                      <m:sub>
                        <m:r>
                          <a:rPr lang="en-US" sz="3200" b="1" i="1" dirty="0" smtClean="0">
                            <a:solidFill>
                              <a:schemeClr val="accent1">
                                <a:lumMod val="75000"/>
                              </a:schemeClr>
                            </a:solidFill>
                            <a:latin typeface="Cambria Math" panose="02040503050406030204" pitchFamily="18" charset="0"/>
                          </a:rPr>
                          <m:t>𝟏</m:t>
                        </m:r>
                      </m:sub>
                    </m:sSub>
                  </m:oMath>
                </a14:m>
                <a:endParaRPr lang="en-US" sz="3200" b="1" i="1" dirty="0">
                  <a:latin typeface="Cambria Math" panose="02040503050406030204" pitchFamily="18" charset="0"/>
                </a:endParaRPr>
              </a:p>
              <a:p>
                <a:r>
                  <a:rPr lang="en-US" sz="3600" dirty="0"/>
                  <a:t>Example</a:t>
                </a:r>
              </a:p>
              <a:p>
                <a:pPr lvl="1"/>
                <a14:m>
                  <m:oMath xmlns:m="http://schemas.openxmlformats.org/officeDocument/2006/math">
                    <m:r>
                      <a:rPr lang="en-US" sz="2800" i="1" dirty="0" smtClean="0">
                        <a:solidFill>
                          <a:schemeClr val="accent1">
                            <a:lumMod val="75000"/>
                          </a:schemeClr>
                        </a:solidFill>
                        <a:latin typeface="Cambria Math" panose="02040503050406030204" pitchFamily="18" charset="0"/>
                      </a:rPr>
                      <m:t>∃!</m:t>
                    </m:r>
                    <m:r>
                      <a:rPr lang="en-US" sz="2800" i="1" dirty="0" smtClean="0">
                        <a:solidFill>
                          <a:schemeClr val="accent1">
                            <a:lumMod val="75000"/>
                          </a:schemeClr>
                        </a:solidFill>
                        <a:latin typeface="Cambria Math" panose="02040503050406030204" pitchFamily="18" charset="0"/>
                      </a:rPr>
                      <m:t>𝑥</m:t>
                    </m:r>
                    <m:r>
                      <a:rPr lang="en-US" sz="2800" i="1" dirty="0" smtClean="0">
                        <a:solidFill>
                          <a:schemeClr val="accent1">
                            <a:lumMod val="75000"/>
                          </a:schemeClr>
                        </a:solidFill>
                        <a:latin typeface="Cambria Math" panose="02040503050406030204" pitchFamily="18" charset="0"/>
                      </a:rPr>
                      <m:t>(</m:t>
                    </m:r>
                    <m:r>
                      <a:rPr lang="en-US" sz="2800" i="1" dirty="0" smtClean="0">
                        <a:solidFill>
                          <a:schemeClr val="accent1">
                            <a:lumMod val="75000"/>
                          </a:schemeClr>
                        </a:solidFill>
                        <a:latin typeface="Cambria Math" panose="02040503050406030204" pitchFamily="18" charset="0"/>
                      </a:rPr>
                      <m:t>𝑥</m:t>
                    </m:r>
                    <m:r>
                      <a:rPr lang="en-US" sz="2800" i="1" dirty="0" smtClean="0">
                        <a:solidFill>
                          <a:schemeClr val="accent1">
                            <a:lumMod val="75000"/>
                          </a:schemeClr>
                        </a:solidFill>
                        <a:latin typeface="Cambria Math" panose="02040503050406030204" pitchFamily="18" charset="0"/>
                      </a:rPr>
                      <m:t> − 1 = 0)</m:t>
                    </m:r>
                    <m:r>
                      <a:rPr lang="en-US" sz="3200" i="1" dirty="0">
                        <a:solidFill>
                          <a:schemeClr val="accent1">
                            <a:lumMod val="75000"/>
                          </a:schemeClr>
                        </a:solidFill>
                        <a:latin typeface="Cambria Math" panose="02040503050406030204" pitchFamily="18" charset="0"/>
                      </a:rPr>
                      <m:t> </m:t>
                    </m:r>
                  </m:oMath>
                </a14:m>
                <a:r>
                  <a:rPr lang="en-US" sz="3200" dirty="0"/>
                  <a:t>: </a:t>
                </a:r>
                <a:r>
                  <a:rPr lang="en-US" sz="3200" dirty="0">
                    <a:solidFill>
                      <a:srgbClr val="242021"/>
                    </a:solidFill>
                    <a:latin typeface="MTSYN"/>
                  </a:rPr>
                  <a:t>there is a unique real number x such that x - 1 = 0 </a:t>
                </a:r>
                <a:endParaRPr lang="en-US" sz="2800" dirty="0"/>
              </a:p>
            </p:txBody>
          </p:sp>
        </mc:Choice>
        <mc:Fallback>
          <p:sp>
            <p:nvSpPr>
              <p:cNvPr id="3" name="Content Placeholder 2">
                <a:extLst>
                  <a:ext uri="{FF2B5EF4-FFF2-40B4-BE49-F238E27FC236}">
                    <a16:creationId xmlns:a16="http://schemas.microsoft.com/office/drawing/2014/main" id="{44A729F7-B498-4C9B-A0C8-FCC382F37AD9}"/>
                  </a:ext>
                </a:extLst>
              </p:cNvPr>
              <p:cNvSpPr>
                <a:spLocks noGrp="1" noRot="1" noChangeAspect="1" noMove="1" noResize="1" noEditPoints="1" noAdjustHandles="1" noChangeArrowheads="1" noChangeShapeType="1" noTextEdit="1"/>
              </p:cNvSpPr>
              <p:nvPr>
                <p:ph idx="1"/>
              </p:nvPr>
            </p:nvSpPr>
            <p:spPr>
              <a:blipFill>
                <a:blip r:embed="rId2"/>
                <a:stretch>
                  <a:fillRect l="-994" t="-498" r="-552" b="-132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362A24-B66D-4615-9D83-F66328B955AF}"/>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AC1A0B78-29C6-4D46-8031-65C1516E6BE1}"/>
              </a:ext>
            </a:extLst>
          </p:cNvPr>
          <p:cNvSpPr>
            <a:spLocks noGrp="1"/>
          </p:cNvSpPr>
          <p:nvPr>
            <p:ph type="sldNum" sz="quarter" idx="12"/>
          </p:nvPr>
        </p:nvSpPr>
        <p:spPr/>
        <p:txBody>
          <a:bodyPr/>
          <a:lstStyle/>
          <a:p>
            <a:fld id="{02A31C9B-8BEF-4557-B87D-694AE693A189}" type="slidenum">
              <a:rPr lang="en-US" smtClean="0"/>
              <a:pPr/>
              <a:t>10</a:t>
            </a:fld>
            <a:endParaRPr lang="en-US" sz="3200" dirty="0"/>
          </a:p>
        </p:txBody>
      </p:sp>
    </p:spTree>
    <p:extLst>
      <p:ext uri="{BB962C8B-B14F-4D97-AF65-F5344CB8AC3E}">
        <p14:creationId xmlns:p14="http://schemas.microsoft.com/office/powerpoint/2010/main" val="198763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67FC-F3D3-4402-86A8-79CCF9ACACCD}"/>
              </a:ext>
            </a:extLst>
          </p:cNvPr>
          <p:cNvSpPr>
            <a:spLocks noGrp="1"/>
          </p:cNvSpPr>
          <p:nvPr>
            <p:ph type="title"/>
          </p:nvPr>
        </p:nvSpPr>
        <p:spPr/>
        <p:txBody>
          <a:bodyPr/>
          <a:lstStyle/>
          <a:p>
            <a:r>
              <a:rPr lang="en-US" dirty="0"/>
              <a:t>Quantifiers with restricted domains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FA1110-B657-4FC5-A38D-3E19FF2B9713}"/>
                  </a:ext>
                </a:extLst>
              </p:cNvPr>
              <p:cNvSpPr>
                <a:spLocks noGrp="1"/>
              </p:cNvSpPr>
              <p:nvPr>
                <p:ph idx="1"/>
              </p:nvPr>
            </p:nvSpPr>
            <p:spPr>
              <a:xfrm>
                <a:off x="581192" y="2000572"/>
                <a:ext cx="11029615" cy="4492304"/>
              </a:xfrm>
            </p:spPr>
            <p:txBody>
              <a:bodyPr>
                <a:normAutofit fontScale="92500" lnSpcReduction="10000"/>
              </a:bodyPr>
              <a:lstStyle/>
              <a:p>
                <a:r>
                  <a:rPr lang="en-US" sz="2400" dirty="0"/>
                  <a:t>For All and There Exists quantifiers generally work with all domain </a:t>
                </a:r>
              </a:p>
              <a:p>
                <a:r>
                  <a:rPr lang="en-US" sz="2400" dirty="0"/>
                  <a:t>However you can restrict the domain</a:t>
                </a:r>
              </a:p>
              <a:p>
                <a:r>
                  <a:rPr lang="en-US" sz="2400" dirty="0"/>
                  <a:t>Example</a:t>
                </a:r>
              </a:p>
              <a:p>
                <a:pPr lvl="1"/>
                <a:r>
                  <a:rPr lang="en-US" sz="2400" dirty="0"/>
                  <a:t>What do the statements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m:t>
                    </m:r>
                    <m:r>
                      <a:rPr lang="en-US" sz="2400" b="1" i="1" dirty="0" smtClean="0">
                        <a:solidFill>
                          <a:schemeClr val="accent1">
                            <a:lumMod val="75000"/>
                          </a:schemeClr>
                        </a:solidFill>
                        <a:latin typeface="Cambria Math" panose="02040503050406030204" pitchFamily="18" charset="0"/>
                      </a:rPr>
                      <m:t>𝒙</m:t>
                    </m:r>
                    <m:r>
                      <a:rPr lang="en-US" sz="2400" b="1" i="1" dirty="0" smtClean="0">
                        <a:solidFill>
                          <a:schemeClr val="accent1">
                            <a:lumMod val="75000"/>
                          </a:schemeClr>
                        </a:solidFill>
                        <a:latin typeface="Cambria Math" panose="02040503050406030204" pitchFamily="18" charset="0"/>
                      </a:rPr>
                      <m:t>&lt;</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𝒙</m:t>
                        </m:r>
                      </m:e>
                      <m:sup>
                        <m:r>
                          <a:rPr lang="en-US" sz="2400" b="1" i="1" dirty="0" smtClean="0">
                            <a:solidFill>
                              <a:schemeClr val="accent1">
                                <a:lumMod val="75000"/>
                              </a:schemeClr>
                            </a:solidFill>
                            <a:latin typeface="Cambria Math" panose="02040503050406030204" pitchFamily="18" charset="0"/>
                          </a:rPr>
                          <m:t>𝟐</m:t>
                        </m:r>
                      </m:sup>
                    </m:sSup>
                    <m:r>
                      <a:rPr lang="en-US" sz="2400" b="1" i="1" dirty="0" smtClean="0">
                        <a:solidFill>
                          <a:schemeClr val="accent1">
                            <a:lumMod val="75000"/>
                          </a:schemeClr>
                        </a:solidFill>
                        <a:latin typeface="Cambria Math" panose="02040503050406030204" pitchFamily="18" charset="0"/>
                      </a:rPr>
                      <m:t>&gt;</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r>
                      <a:rPr lang="en-US" sz="2400" b="1" i="1" dirty="0" smtClean="0">
                        <a:solidFill>
                          <a:schemeClr val="accent1">
                            <a:lumMod val="75000"/>
                          </a:schemeClr>
                        </a:solidFill>
                        <a:latin typeface="Cambria Math" panose="02040503050406030204" pitchFamily="18" charset="0"/>
                      </a:rPr>
                      <m:t>𝒚</m:t>
                    </m:r>
                    <m:r>
                      <a:rPr lang="en-US" sz="2400" b="1" i="1" dirty="0" smtClean="0">
                        <a:solidFill>
                          <a:schemeClr val="accent1">
                            <a:lumMod val="75000"/>
                          </a:schemeClr>
                        </a:solidFill>
                        <a:latin typeface="Cambria Math" panose="02040503050406030204" pitchFamily="18" charset="0"/>
                      </a:rPr>
                      <m:t>=</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𝒚</m:t>
                        </m:r>
                      </m:e>
                      <m:sup>
                        <m:r>
                          <a:rPr lang="en-US" sz="2400" b="1" i="1" dirty="0" smtClean="0">
                            <a:solidFill>
                              <a:schemeClr val="accent1">
                                <a:lumMod val="75000"/>
                              </a:schemeClr>
                            </a:solidFill>
                            <a:latin typeface="Cambria Math" panose="02040503050406030204" pitchFamily="18" charset="0"/>
                          </a:rPr>
                          <m:t>𝟑</m:t>
                        </m:r>
                      </m:sup>
                    </m:sSup>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r>
                      <a:rPr lang="en-US" sz="2400" b="1" i="1" dirty="0" smtClean="0">
                        <a:solidFill>
                          <a:schemeClr val="accent1">
                            <a:lumMod val="75000"/>
                          </a:schemeClr>
                        </a:solidFill>
                        <a:latin typeface="Cambria Math" panose="02040503050406030204" pitchFamily="18" charset="0"/>
                      </a:rPr>
                      <m:t>𝒂𝒏𝒅</m:t>
                    </m:r>
                    <m:r>
                      <a:rPr lang="en-US" sz="2400" b="1" i="1" dirty="0" smtClean="0">
                        <a:solidFill>
                          <a:schemeClr val="accent1">
                            <a:lumMod val="75000"/>
                          </a:schemeClr>
                        </a:solidFill>
                        <a:latin typeface="Cambria Math" panose="02040503050406030204" pitchFamily="18" charset="0"/>
                      </a:rPr>
                      <m:t> ∃</m:t>
                    </m:r>
                    <m:r>
                      <a:rPr lang="en-US" sz="2400" b="1" i="1" dirty="0" smtClean="0">
                        <a:solidFill>
                          <a:schemeClr val="accent1">
                            <a:lumMod val="75000"/>
                          </a:schemeClr>
                        </a:solidFill>
                        <a:latin typeface="Cambria Math" panose="02040503050406030204" pitchFamily="18" charset="0"/>
                      </a:rPr>
                      <m:t>𝒛</m:t>
                    </m:r>
                    <m:r>
                      <a:rPr lang="en-US" sz="2400" b="1" i="1" dirty="0" smtClean="0">
                        <a:solidFill>
                          <a:schemeClr val="accent1">
                            <a:lumMod val="75000"/>
                          </a:schemeClr>
                        </a:solidFill>
                        <a:latin typeface="Cambria Math" panose="02040503050406030204" pitchFamily="18" charset="0"/>
                      </a:rPr>
                      <m:t> &gt; </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𝒛</m:t>
                        </m:r>
                      </m:e>
                      <m:sup>
                        <m:r>
                          <a:rPr lang="en-US" sz="2400" b="1" i="1" dirty="0" smtClean="0">
                            <a:solidFill>
                              <a:schemeClr val="accent1">
                                <a:lumMod val="75000"/>
                              </a:schemeClr>
                            </a:solidFill>
                            <a:latin typeface="Cambria Math" panose="02040503050406030204" pitchFamily="18" charset="0"/>
                          </a:rPr>
                          <m:t>𝟐</m:t>
                        </m:r>
                      </m:sup>
                    </m:sSup>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𝟐</m:t>
                    </m:r>
                  </m:oMath>
                </a14:m>
                <a:r>
                  <a:rPr lang="en-US" sz="2400" b="1" dirty="0">
                    <a:solidFill>
                      <a:schemeClr val="accent1">
                        <a:lumMod val="75000"/>
                      </a:schemeClr>
                    </a:solidFill>
                  </a:rPr>
                  <a:t>) </a:t>
                </a:r>
                <a:r>
                  <a:rPr lang="en-US" sz="2400" dirty="0"/>
                  <a:t>mean, where the domain in each case consists of the real numbers? </a:t>
                </a:r>
              </a:p>
              <a:p>
                <a:r>
                  <a:rPr lang="en-US" sz="2400" dirty="0"/>
                  <a:t>Solution</a:t>
                </a:r>
              </a:p>
              <a:p>
                <a:pPr lvl="1"/>
                <a:r>
                  <a:rPr lang="en-US" sz="2400" dirty="0"/>
                  <a:t>The statement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m:t>
                    </m:r>
                    <m:r>
                      <a:rPr lang="en-US" sz="2400" b="1" i="1" dirty="0">
                        <a:solidFill>
                          <a:schemeClr val="accent1">
                            <a:lumMod val="75000"/>
                          </a:schemeClr>
                        </a:solidFill>
                        <a:latin typeface="Cambria Math" panose="02040503050406030204" pitchFamily="18" charset="0"/>
                      </a:rPr>
                      <m:t>𝒙</m:t>
                    </m:r>
                    <m:r>
                      <a:rPr lang="en-US" sz="2400" b="1" i="1" dirty="0">
                        <a:solidFill>
                          <a:schemeClr val="accent1">
                            <a:lumMod val="75000"/>
                          </a:schemeClr>
                        </a:solidFill>
                        <a:latin typeface="Cambria Math" panose="02040503050406030204" pitchFamily="18" charset="0"/>
                      </a:rPr>
                      <m:t>&lt;</m:t>
                    </m:r>
                    <m:r>
                      <a:rPr lang="en-US" sz="2400" b="1" i="1" dirty="0">
                        <a:solidFill>
                          <a:schemeClr val="accent1">
                            <a:lumMod val="75000"/>
                          </a:schemeClr>
                        </a:solidFill>
                        <a:latin typeface="Cambria Math" panose="02040503050406030204" pitchFamily="18" charset="0"/>
                      </a:rPr>
                      <m:t>𝟎</m:t>
                    </m:r>
                    <m:r>
                      <a:rPr lang="en-US" sz="2400" b="1" i="1" dirty="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a:solidFill>
                              <a:schemeClr val="accent1">
                                <a:lumMod val="75000"/>
                              </a:schemeClr>
                            </a:solidFill>
                            <a:latin typeface="Cambria Math" panose="02040503050406030204" pitchFamily="18" charset="0"/>
                          </a:rPr>
                          <m:t>𝒙</m:t>
                        </m:r>
                      </m:e>
                      <m:sup>
                        <m:r>
                          <a:rPr lang="en-US" sz="2400" b="1" i="1" dirty="0">
                            <a:solidFill>
                              <a:schemeClr val="accent1">
                                <a:lumMod val="75000"/>
                              </a:schemeClr>
                            </a:solidFill>
                            <a:latin typeface="Cambria Math" panose="02040503050406030204" pitchFamily="18" charset="0"/>
                          </a:rPr>
                          <m:t>𝟐</m:t>
                        </m:r>
                      </m:sup>
                    </m:sSup>
                    <m:r>
                      <a:rPr lang="en-US" sz="2400" b="1" i="1" dirty="0">
                        <a:solidFill>
                          <a:schemeClr val="accent1">
                            <a:lumMod val="75000"/>
                          </a:schemeClr>
                        </a:solidFill>
                        <a:latin typeface="Cambria Math" panose="02040503050406030204" pitchFamily="18" charset="0"/>
                      </a:rPr>
                      <m:t>&gt;</m:t>
                    </m:r>
                    <m:r>
                      <a:rPr lang="en-US" sz="2400" b="1" i="1" dirty="0">
                        <a:solidFill>
                          <a:schemeClr val="accent1">
                            <a:lumMod val="75000"/>
                          </a:schemeClr>
                        </a:solidFill>
                        <a:latin typeface="Cambria Math" panose="02040503050406030204" pitchFamily="18" charset="0"/>
                      </a:rPr>
                      <m:t>𝟎</m:t>
                    </m:r>
                    <m:r>
                      <a:rPr lang="en-US" sz="2400" b="1" i="1" dirty="0">
                        <a:solidFill>
                          <a:schemeClr val="accent1">
                            <a:lumMod val="75000"/>
                          </a:schemeClr>
                        </a:solidFill>
                        <a:latin typeface="Cambria Math" panose="02040503050406030204" pitchFamily="18" charset="0"/>
                      </a:rPr>
                      <m:t>)</m:t>
                    </m:r>
                  </m:oMath>
                </a14:m>
                <a:r>
                  <a:rPr lang="en-US" sz="2400" b="1" dirty="0">
                    <a:solidFill>
                      <a:schemeClr val="accent1">
                        <a:lumMod val="75000"/>
                      </a:schemeClr>
                    </a:solidFill>
                  </a:rPr>
                  <a:t> </a:t>
                </a:r>
                <a:r>
                  <a:rPr lang="en-US" sz="2400" dirty="0"/>
                  <a:t>states that for every real number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𝒙</m:t>
                    </m:r>
                  </m:oMath>
                </a14:m>
                <a:r>
                  <a:rPr lang="en-US" sz="2400" dirty="0"/>
                  <a:t> with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𝒙</m:t>
                    </m:r>
                    <m:r>
                      <a:rPr lang="en-US" sz="2400" b="1" i="1" dirty="0" smtClean="0">
                        <a:solidFill>
                          <a:schemeClr val="accent1">
                            <a:lumMod val="75000"/>
                          </a:schemeClr>
                        </a:solidFill>
                        <a:latin typeface="Cambria Math" panose="02040503050406030204" pitchFamily="18" charset="0"/>
                      </a:rPr>
                      <m:t>&lt;</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𝒙</m:t>
                        </m:r>
                      </m:e>
                      <m:sup>
                        <m:r>
                          <a:rPr lang="en-US" sz="2400" b="1" i="1" dirty="0" smtClean="0">
                            <a:solidFill>
                              <a:schemeClr val="accent1">
                                <a:lumMod val="75000"/>
                              </a:schemeClr>
                            </a:solidFill>
                            <a:latin typeface="Cambria Math" panose="02040503050406030204" pitchFamily="18" charset="0"/>
                          </a:rPr>
                          <m:t>𝟐</m:t>
                        </m:r>
                      </m:sup>
                    </m:sSup>
                    <m:r>
                      <a:rPr lang="en-US" sz="2400" b="1" i="1" dirty="0" smtClean="0">
                        <a:solidFill>
                          <a:schemeClr val="accent1">
                            <a:lumMod val="75000"/>
                          </a:schemeClr>
                        </a:solidFill>
                        <a:latin typeface="Cambria Math" panose="02040503050406030204" pitchFamily="18" charset="0"/>
                      </a:rPr>
                      <m:t>&gt;</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oMath>
                </a14:m>
                <a:endParaRPr lang="en-US" sz="2000" b="1" dirty="0"/>
              </a:p>
              <a:p>
                <a:pPr lvl="1"/>
                <a:r>
                  <a:rPr lang="en-US" sz="2400" dirty="0"/>
                  <a:t>The statement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m:t>
                    </m:r>
                    <m:r>
                      <a:rPr lang="en-US" sz="2400" b="1" i="1" dirty="0" smtClean="0">
                        <a:solidFill>
                          <a:schemeClr val="accent1">
                            <a:lumMod val="75000"/>
                          </a:schemeClr>
                        </a:solidFill>
                        <a:latin typeface="Cambria Math" panose="02040503050406030204" pitchFamily="18" charset="0"/>
                      </a:rPr>
                      <m:t>𝒚</m:t>
                    </m:r>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𝒚</m:t>
                        </m:r>
                      </m:e>
                      <m:sup>
                        <m:r>
                          <a:rPr lang="en-US" sz="2400" b="1" i="1" dirty="0" smtClean="0">
                            <a:solidFill>
                              <a:schemeClr val="accent1">
                                <a:lumMod val="75000"/>
                              </a:schemeClr>
                            </a:solidFill>
                            <a:latin typeface="Cambria Math" panose="02040503050406030204" pitchFamily="18" charset="0"/>
                          </a:rPr>
                          <m:t>𝟑</m:t>
                        </m:r>
                      </m:sup>
                    </m:sSup>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oMath>
                </a14:m>
                <a:r>
                  <a:rPr lang="en-US" sz="2400" dirty="0"/>
                  <a:t>states that for every real number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𝒚</m:t>
                    </m:r>
                  </m:oMath>
                </a14:m>
                <a:r>
                  <a:rPr lang="en-US" sz="2400" dirty="0"/>
                  <a:t> with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𝒚</m:t>
                    </m:r>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𝟎</m:t>
                    </m:r>
                  </m:oMath>
                </a14:m>
                <a:r>
                  <a:rPr lang="en-US" sz="2400" dirty="0"/>
                  <a:t>, we have </a:t>
                </a:r>
                <a14:m>
                  <m:oMath xmlns:m="http://schemas.openxmlformats.org/officeDocument/2006/math">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𝒚</m:t>
                        </m:r>
                      </m:e>
                      <m:sup>
                        <m:r>
                          <a:rPr lang="en-US" sz="2400" b="1" i="1" dirty="0" smtClean="0">
                            <a:solidFill>
                              <a:schemeClr val="accent1">
                                <a:lumMod val="75000"/>
                              </a:schemeClr>
                            </a:solidFill>
                            <a:latin typeface="Cambria Math" panose="02040503050406030204" pitchFamily="18" charset="0"/>
                          </a:rPr>
                          <m:t>𝟑</m:t>
                        </m:r>
                      </m:sup>
                    </m:sSup>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𝟎</m:t>
                    </m:r>
                  </m:oMath>
                </a14:m>
                <a:r>
                  <a:rPr lang="en-US" sz="2400" dirty="0"/>
                  <a:t>. </a:t>
                </a:r>
              </a:p>
              <a:p>
                <a:pPr lvl="1"/>
                <a:r>
                  <a:rPr lang="en-US" sz="2400" dirty="0"/>
                  <a:t>The statement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m:t>
                    </m:r>
                    <m:r>
                      <a:rPr lang="en-US" sz="2400" b="1" i="1" dirty="0" smtClean="0">
                        <a:solidFill>
                          <a:schemeClr val="accent1">
                            <a:lumMod val="75000"/>
                          </a:schemeClr>
                        </a:solidFill>
                        <a:latin typeface="Cambria Math" panose="02040503050406030204" pitchFamily="18" charset="0"/>
                      </a:rPr>
                      <m:t>𝒛</m:t>
                    </m:r>
                    <m:r>
                      <a:rPr lang="en-US" sz="2400" b="1" i="1" dirty="0" smtClean="0">
                        <a:solidFill>
                          <a:schemeClr val="accent1">
                            <a:lumMod val="75000"/>
                          </a:schemeClr>
                        </a:solidFill>
                        <a:latin typeface="Cambria Math" panose="02040503050406030204" pitchFamily="18" charset="0"/>
                      </a:rPr>
                      <m:t> &gt; </m:t>
                    </m:r>
                    <m:r>
                      <a:rPr lang="en-US" sz="2400" b="1" i="1" dirty="0" smtClean="0">
                        <a:solidFill>
                          <a:schemeClr val="accent1">
                            <a:lumMod val="75000"/>
                          </a:schemeClr>
                        </a:solidFill>
                        <a:latin typeface="Cambria Math" panose="02040503050406030204" pitchFamily="18" charset="0"/>
                      </a:rPr>
                      <m:t>𝟎</m:t>
                    </m:r>
                    <m:r>
                      <a:rPr lang="en-US" sz="2400" b="1" i="1" dirty="0" smtClean="0">
                        <a:solidFill>
                          <a:schemeClr val="accent1">
                            <a:lumMod val="75000"/>
                          </a:schemeClr>
                        </a:solidFill>
                        <a:latin typeface="Cambria Math" panose="02040503050406030204" pitchFamily="18" charset="0"/>
                      </a:rPr>
                      <m:t> (</m:t>
                    </m:r>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𝒛</m:t>
                        </m:r>
                      </m:e>
                      <m:sup>
                        <m:r>
                          <a:rPr lang="en-US" sz="2400" b="1" i="1" dirty="0" smtClean="0">
                            <a:solidFill>
                              <a:schemeClr val="accent1">
                                <a:lumMod val="75000"/>
                              </a:schemeClr>
                            </a:solidFill>
                            <a:latin typeface="Cambria Math" panose="02040503050406030204" pitchFamily="18" charset="0"/>
                          </a:rPr>
                          <m:t>𝟐</m:t>
                        </m:r>
                      </m:sup>
                    </m:sSup>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𝟐</m:t>
                    </m:r>
                    <m:r>
                      <a:rPr lang="en-US" sz="2400" b="1" i="1" dirty="0" smtClean="0">
                        <a:solidFill>
                          <a:schemeClr val="accent1">
                            <a:lumMod val="75000"/>
                          </a:schemeClr>
                        </a:solidFill>
                        <a:latin typeface="Cambria Math" panose="02040503050406030204" pitchFamily="18" charset="0"/>
                      </a:rPr>
                      <m:t>) </m:t>
                    </m:r>
                  </m:oMath>
                </a14:m>
                <a:r>
                  <a:rPr lang="en-US" sz="2400" dirty="0"/>
                  <a:t>states that there exists a real number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𝒛</m:t>
                    </m:r>
                    <m:r>
                      <a:rPr lang="en-US" sz="2400" i="1" dirty="0" smtClean="0">
                        <a:latin typeface="Cambria Math" panose="02040503050406030204" pitchFamily="18" charset="0"/>
                      </a:rPr>
                      <m:t> </m:t>
                    </m:r>
                  </m:oMath>
                </a14:m>
                <a:r>
                  <a:rPr lang="en-US" sz="2400" dirty="0"/>
                  <a:t>with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𝒛</m:t>
                    </m:r>
                    <m:r>
                      <a:rPr lang="en-US" sz="2400" b="1" i="1" dirty="0" smtClean="0">
                        <a:solidFill>
                          <a:schemeClr val="accent1">
                            <a:lumMod val="75000"/>
                          </a:schemeClr>
                        </a:solidFill>
                        <a:latin typeface="Cambria Math" panose="02040503050406030204" pitchFamily="18" charset="0"/>
                      </a:rPr>
                      <m:t> &gt; </m:t>
                    </m:r>
                    <m:r>
                      <a:rPr lang="en-US" sz="2400" b="1" i="1" dirty="0" smtClean="0">
                        <a:solidFill>
                          <a:schemeClr val="accent1">
                            <a:lumMod val="75000"/>
                          </a:schemeClr>
                        </a:solidFill>
                        <a:latin typeface="Cambria Math" panose="02040503050406030204" pitchFamily="18" charset="0"/>
                      </a:rPr>
                      <m:t>𝟎</m:t>
                    </m:r>
                    <m:r>
                      <a:rPr lang="en-US" sz="2400" i="1" dirty="0" smtClean="0">
                        <a:latin typeface="Cambria Math" panose="02040503050406030204" pitchFamily="18" charset="0"/>
                      </a:rPr>
                      <m:t> </m:t>
                    </m:r>
                  </m:oMath>
                </a14:m>
                <a:r>
                  <a:rPr lang="en-US" sz="2400" dirty="0"/>
                  <a:t>such that </a:t>
                </a:r>
                <a14:m>
                  <m:oMath xmlns:m="http://schemas.openxmlformats.org/officeDocument/2006/math">
                    <m:sSup>
                      <m:sSupPr>
                        <m:ctrlPr>
                          <a:rPr lang="en-US" sz="2400" b="1" i="1" dirty="0" smtClean="0">
                            <a:solidFill>
                              <a:schemeClr val="accent1">
                                <a:lumMod val="75000"/>
                              </a:schemeClr>
                            </a:solidFill>
                            <a:latin typeface="Cambria Math" panose="02040503050406030204" pitchFamily="18" charset="0"/>
                          </a:rPr>
                        </m:ctrlPr>
                      </m:sSupPr>
                      <m:e>
                        <m:r>
                          <a:rPr lang="en-US" sz="2400" b="1" i="1" dirty="0" smtClean="0">
                            <a:solidFill>
                              <a:schemeClr val="accent1">
                                <a:lumMod val="75000"/>
                              </a:schemeClr>
                            </a:solidFill>
                            <a:latin typeface="Cambria Math" panose="02040503050406030204" pitchFamily="18" charset="0"/>
                          </a:rPr>
                          <m:t>𝒛</m:t>
                        </m:r>
                      </m:e>
                      <m:sup>
                        <m:r>
                          <a:rPr lang="en-US" sz="2400" b="1" i="1" dirty="0" smtClean="0">
                            <a:solidFill>
                              <a:schemeClr val="accent1">
                                <a:lumMod val="75000"/>
                              </a:schemeClr>
                            </a:solidFill>
                            <a:latin typeface="Cambria Math" panose="02040503050406030204" pitchFamily="18" charset="0"/>
                          </a:rPr>
                          <m:t>𝟐</m:t>
                        </m:r>
                      </m:sup>
                    </m:sSup>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𝟐</m:t>
                    </m:r>
                    <m:r>
                      <a:rPr lang="en-US" sz="2400" i="1" dirty="0" smtClean="0">
                        <a:latin typeface="Cambria Math" panose="02040503050406030204" pitchFamily="18" charset="0"/>
                      </a:rPr>
                      <m:t>. </m:t>
                    </m:r>
                  </m:oMath>
                </a14:m>
                <a:endParaRPr lang="en-US" sz="2400" dirty="0"/>
              </a:p>
            </p:txBody>
          </p:sp>
        </mc:Choice>
        <mc:Fallback>
          <p:sp>
            <p:nvSpPr>
              <p:cNvPr id="3" name="Content Placeholder 2">
                <a:extLst>
                  <a:ext uri="{FF2B5EF4-FFF2-40B4-BE49-F238E27FC236}">
                    <a16:creationId xmlns:a16="http://schemas.microsoft.com/office/drawing/2014/main" id="{8AFA1110-B657-4FC5-A38D-3E19FF2B9713}"/>
                  </a:ext>
                </a:extLst>
              </p:cNvPr>
              <p:cNvSpPr>
                <a:spLocks noGrp="1" noRot="1" noChangeAspect="1" noMove="1" noResize="1" noEditPoints="1" noAdjustHandles="1" noChangeArrowheads="1" noChangeShapeType="1" noTextEdit="1"/>
              </p:cNvSpPr>
              <p:nvPr>
                <p:ph idx="1"/>
              </p:nvPr>
            </p:nvSpPr>
            <p:spPr>
              <a:xfrm>
                <a:off x="581192" y="2000572"/>
                <a:ext cx="11029615" cy="4492304"/>
              </a:xfrm>
              <a:blipFill>
                <a:blip r:embed="rId2"/>
                <a:stretch>
                  <a:fillRect l="-387" t="-1221" b="-244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68F8B92-3757-46E0-A3FD-1E6BA9920E1B}"/>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B2483D98-B516-41DA-8585-ECFF548325EB}"/>
              </a:ext>
            </a:extLst>
          </p:cNvPr>
          <p:cNvSpPr>
            <a:spLocks noGrp="1"/>
          </p:cNvSpPr>
          <p:nvPr>
            <p:ph type="sldNum" sz="quarter" idx="12"/>
          </p:nvPr>
        </p:nvSpPr>
        <p:spPr/>
        <p:txBody>
          <a:bodyPr/>
          <a:lstStyle/>
          <a:p>
            <a:fld id="{02A31C9B-8BEF-4557-B87D-694AE693A189}" type="slidenum">
              <a:rPr lang="en-US" smtClean="0"/>
              <a:pPr/>
              <a:t>11</a:t>
            </a:fld>
            <a:endParaRPr lang="en-US" sz="3200" dirty="0"/>
          </a:p>
        </p:txBody>
      </p:sp>
    </p:spTree>
    <p:extLst>
      <p:ext uri="{BB962C8B-B14F-4D97-AF65-F5344CB8AC3E}">
        <p14:creationId xmlns:p14="http://schemas.microsoft.com/office/powerpoint/2010/main" val="31029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A655-CBBD-4478-971E-2744DB27A0F5}"/>
              </a:ext>
            </a:extLst>
          </p:cNvPr>
          <p:cNvSpPr>
            <a:spLocks noGrp="1"/>
          </p:cNvSpPr>
          <p:nvPr>
            <p:ph type="title"/>
          </p:nvPr>
        </p:nvSpPr>
        <p:spPr/>
        <p:txBody>
          <a:bodyPr/>
          <a:lstStyle/>
          <a:p>
            <a:r>
              <a:rPr lang="en-US" dirty="0"/>
              <a:t>Precedence of 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5A5BA2-EDA7-4B51-B5D1-E74BC5477510}"/>
                  </a:ext>
                </a:extLst>
              </p:cNvPr>
              <p:cNvSpPr>
                <a:spLocks noGrp="1"/>
              </p:cNvSpPr>
              <p:nvPr>
                <p:ph idx="1"/>
              </p:nvPr>
            </p:nvSpPr>
            <p:spPr/>
            <p:txBody>
              <a:bodyPr>
                <a:normAutofit/>
              </a:bodyPr>
              <a:lstStyle/>
              <a:p>
                <a:r>
                  <a:rPr lang="en-US" sz="3200" dirty="0"/>
                  <a:t>The quantifiers </a:t>
                </a:r>
                <a14:m>
                  <m:oMath xmlns:m="http://schemas.openxmlformats.org/officeDocument/2006/math">
                    <m:r>
                      <a:rPr lang="en-US" sz="3200" b="1" i="1" dirty="0" smtClean="0">
                        <a:solidFill>
                          <a:schemeClr val="accent1">
                            <a:lumMod val="75000"/>
                          </a:schemeClr>
                        </a:solidFill>
                        <a:latin typeface="Cambria Math" panose="02040503050406030204" pitchFamily="18" charset="0"/>
                      </a:rPr>
                      <m:t>∀</m:t>
                    </m:r>
                  </m:oMath>
                </a14:m>
                <a:r>
                  <a:rPr lang="en-US" sz="3200" dirty="0"/>
                  <a:t> and </a:t>
                </a:r>
                <a14:m>
                  <m:oMath xmlns:m="http://schemas.openxmlformats.org/officeDocument/2006/math">
                    <m:r>
                      <a:rPr lang="en-US" sz="3200" b="1" i="1" dirty="0" smtClean="0">
                        <a:solidFill>
                          <a:schemeClr val="accent1">
                            <a:lumMod val="75000"/>
                          </a:schemeClr>
                        </a:solidFill>
                        <a:latin typeface="Cambria Math" panose="02040503050406030204" pitchFamily="18" charset="0"/>
                      </a:rPr>
                      <m:t>∃</m:t>
                    </m:r>
                  </m:oMath>
                </a14:m>
                <a:r>
                  <a:rPr lang="en-US" sz="3200" dirty="0"/>
                  <a:t> have higher precedence than all logical operators from propositional calculus. </a:t>
                </a:r>
              </a:p>
              <a:p>
                <a:pPr lvl="1"/>
                <a:r>
                  <a:rPr lang="en-US" sz="2800" dirty="0"/>
                  <a:t>For example, </a:t>
                </a:r>
                <a14:m>
                  <m:oMath xmlns:m="http://schemas.openxmlformats.org/officeDocument/2006/math">
                    <m:r>
                      <a:rPr lang="en-US" sz="2800" b="1" i="1" dirty="0" smtClean="0">
                        <a:solidFill>
                          <a:schemeClr val="accent1">
                            <a:lumMod val="75000"/>
                          </a:schemeClr>
                        </a:solidFill>
                        <a:latin typeface="Cambria Math" panose="02040503050406030204" pitchFamily="18" charset="0"/>
                      </a:rPr>
                      <m:t>∀</m:t>
                    </m:r>
                    <m:r>
                      <a:rPr lang="en-US" sz="2800" b="1" i="1" dirty="0" err="1">
                        <a:solidFill>
                          <a:schemeClr val="accent1">
                            <a:lumMod val="75000"/>
                          </a:schemeClr>
                        </a:solidFill>
                        <a:latin typeface="Cambria Math" panose="02040503050406030204" pitchFamily="18" charset="0"/>
                      </a:rPr>
                      <m:t>𝒙𝑷</m:t>
                    </m:r>
                    <m:r>
                      <a:rPr lang="en-US" sz="2800" b="1" i="1" dirty="0">
                        <a:solidFill>
                          <a:schemeClr val="accent1">
                            <a:lumMod val="75000"/>
                          </a:schemeClr>
                        </a:solidFill>
                        <a:latin typeface="Cambria Math" panose="02040503050406030204" pitchFamily="18" charset="0"/>
                      </a:rPr>
                      <m:t> (</m:t>
                    </m:r>
                    <m:r>
                      <a:rPr lang="en-US" sz="2800" b="1" i="1" dirty="0">
                        <a:solidFill>
                          <a:schemeClr val="accent1">
                            <a:lumMod val="75000"/>
                          </a:schemeClr>
                        </a:solidFill>
                        <a:latin typeface="Cambria Math" panose="02040503050406030204" pitchFamily="18" charset="0"/>
                      </a:rPr>
                      <m:t>𝒙</m:t>
                    </m:r>
                    <m:r>
                      <a:rPr lang="en-US" sz="2800" b="1" i="1" dirty="0">
                        <a:solidFill>
                          <a:schemeClr val="accent1">
                            <a:lumMod val="75000"/>
                          </a:schemeClr>
                        </a:solidFill>
                        <a:latin typeface="Cambria Math" panose="02040503050406030204" pitchFamily="18" charset="0"/>
                      </a:rPr>
                      <m:t>) ∨ </m:t>
                    </m:r>
                    <m:r>
                      <a:rPr lang="en-US" sz="2800" b="1" i="1" dirty="0">
                        <a:solidFill>
                          <a:schemeClr val="accent1">
                            <a:lumMod val="75000"/>
                          </a:schemeClr>
                        </a:solidFill>
                        <a:latin typeface="Cambria Math" panose="02040503050406030204" pitchFamily="18" charset="0"/>
                      </a:rPr>
                      <m:t>𝑸</m:t>
                    </m:r>
                    <m:r>
                      <a:rPr lang="en-US" sz="2800" b="1" i="1" dirty="0">
                        <a:solidFill>
                          <a:schemeClr val="accent1">
                            <a:lumMod val="75000"/>
                          </a:schemeClr>
                        </a:solidFill>
                        <a:latin typeface="Cambria Math" panose="02040503050406030204" pitchFamily="18" charset="0"/>
                      </a:rPr>
                      <m:t>(</m:t>
                    </m:r>
                    <m:r>
                      <a:rPr lang="en-US" sz="2800" b="1" i="1" dirty="0">
                        <a:solidFill>
                          <a:schemeClr val="accent1">
                            <a:lumMod val="75000"/>
                          </a:schemeClr>
                        </a:solidFill>
                        <a:latin typeface="Cambria Math" panose="02040503050406030204" pitchFamily="18" charset="0"/>
                      </a:rPr>
                      <m:t>𝒙</m:t>
                    </m:r>
                    <m:r>
                      <a:rPr lang="en-US" sz="2800" b="1" i="1" dirty="0">
                        <a:solidFill>
                          <a:schemeClr val="accent1">
                            <a:lumMod val="75000"/>
                          </a:schemeClr>
                        </a:solidFill>
                        <a:latin typeface="Cambria Math" panose="02040503050406030204" pitchFamily="18" charset="0"/>
                      </a:rPr>
                      <m:t>) </m:t>
                    </m:r>
                  </m:oMath>
                </a14:m>
                <a:r>
                  <a:rPr lang="en-US" sz="2800" dirty="0"/>
                  <a:t>is the disjunction of </a:t>
                </a:r>
                <a14:m>
                  <m:oMath xmlns:m="http://schemas.openxmlformats.org/officeDocument/2006/math">
                    <m:r>
                      <a:rPr lang="en-US" sz="2800" b="1" i="1" dirty="0" smtClean="0">
                        <a:solidFill>
                          <a:schemeClr val="accent1">
                            <a:lumMod val="75000"/>
                          </a:schemeClr>
                        </a:solidFill>
                        <a:latin typeface="Cambria Math" panose="02040503050406030204" pitchFamily="18" charset="0"/>
                      </a:rPr>
                      <m:t>∀</m:t>
                    </m:r>
                    <m:r>
                      <a:rPr lang="en-US" sz="2800" b="1" i="1" dirty="0" err="1">
                        <a:solidFill>
                          <a:schemeClr val="accent1">
                            <a:lumMod val="75000"/>
                          </a:schemeClr>
                        </a:solidFill>
                        <a:latin typeface="Cambria Math" panose="02040503050406030204" pitchFamily="18" charset="0"/>
                      </a:rPr>
                      <m:t>𝒙𝑷</m:t>
                    </m:r>
                    <m:r>
                      <a:rPr lang="en-US" sz="2800" b="1" i="1" dirty="0">
                        <a:solidFill>
                          <a:schemeClr val="accent1">
                            <a:lumMod val="75000"/>
                          </a:schemeClr>
                        </a:solidFill>
                        <a:latin typeface="Cambria Math" panose="02040503050406030204" pitchFamily="18" charset="0"/>
                      </a:rPr>
                      <m:t> (</m:t>
                    </m:r>
                    <m:r>
                      <a:rPr lang="en-US" sz="2800" b="1" i="1" dirty="0">
                        <a:solidFill>
                          <a:schemeClr val="accent1">
                            <a:lumMod val="75000"/>
                          </a:schemeClr>
                        </a:solidFill>
                        <a:latin typeface="Cambria Math" panose="02040503050406030204" pitchFamily="18" charset="0"/>
                      </a:rPr>
                      <m:t>𝒙</m:t>
                    </m:r>
                    <m:r>
                      <a:rPr lang="en-US" sz="2800" b="1" i="1" dirty="0">
                        <a:solidFill>
                          <a:schemeClr val="accent1">
                            <a:lumMod val="75000"/>
                          </a:schemeClr>
                        </a:solidFill>
                        <a:latin typeface="Cambria Math" panose="02040503050406030204" pitchFamily="18" charset="0"/>
                      </a:rPr>
                      <m:t>) </m:t>
                    </m:r>
                  </m:oMath>
                </a14:m>
                <a:r>
                  <a:rPr lang="en-US" sz="2800" b="1" dirty="0">
                    <a:solidFill>
                      <a:schemeClr val="accent1">
                        <a:lumMod val="75000"/>
                      </a:schemeClr>
                    </a:solidFill>
                  </a:rPr>
                  <a:t>and </a:t>
                </a:r>
                <a14:m>
                  <m:oMath xmlns:m="http://schemas.openxmlformats.org/officeDocument/2006/math">
                    <m:r>
                      <a:rPr lang="en-US" sz="2800" b="1" i="1" dirty="0" smtClean="0">
                        <a:solidFill>
                          <a:schemeClr val="accent1">
                            <a:lumMod val="75000"/>
                          </a:schemeClr>
                        </a:solidFill>
                        <a:latin typeface="Cambria Math" panose="02040503050406030204" pitchFamily="18" charset="0"/>
                      </a:rPr>
                      <m:t>𝑸</m:t>
                    </m:r>
                    <m:r>
                      <a:rPr lang="en-US" sz="2800" b="1" i="1" dirty="0" smtClean="0">
                        <a:solidFill>
                          <a:schemeClr val="accent1">
                            <a:lumMod val="75000"/>
                          </a:schemeClr>
                        </a:solidFill>
                        <a:latin typeface="Cambria Math" panose="02040503050406030204" pitchFamily="18" charset="0"/>
                      </a:rPr>
                      <m:t>(</m:t>
                    </m:r>
                    <m:r>
                      <a:rPr lang="en-US" sz="2800" b="1" i="1" dirty="0" smtClean="0">
                        <a:solidFill>
                          <a:schemeClr val="accent1">
                            <a:lumMod val="75000"/>
                          </a:schemeClr>
                        </a:solidFill>
                        <a:latin typeface="Cambria Math" panose="02040503050406030204" pitchFamily="18" charset="0"/>
                      </a:rPr>
                      <m:t>𝒙</m:t>
                    </m:r>
                    <m:r>
                      <a:rPr lang="en-US" sz="2800" b="1" i="1" dirty="0" smtClean="0">
                        <a:solidFill>
                          <a:schemeClr val="accent1">
                            <a:lumMod val="75000"/>
                          </a:schemeClr>
                        </a:solidFill>
                        <a:latin typeface="Cambria Math" panose="02040503050406030204" pitchFamily="18" charset="0"/>
                      </a:rPr>
                      <m:t>)</m:t>
                    </m:r>
                  </m:oMath>
                </a14:m>
                <a:r>
                  <a:rPr lang="en-US" sz="2800" b="1" dirty="0">
                    <a:solidFill>
                      <a:schemeClr val="accent1">
                        <a:lumMod val="75000"/>
                      </a:schemeClr>
                    </a:solidFill>
                  </a:rPr>
                  <a:t>. </a:t>
                </a:r>
                <a:endParaRPr lang="en-US" sz="2800" b="1" dirty="0"/>
              </a:p>
              <a:p>
                <a:pPr lvl="1"/>
                <a:r>
                  <a:rPr lang="en-US" sz="2800" dirty="0"/>
                  <a:t>In other words, it means </a:t>
                </a:r>
                <a14:m>
                  <m:oMath xmlns:m="http://schemas.openxmlformats.org/officeDocument/2006/math">
                    <m:r>
                      <a:rPr lang="en-US" sz="2800" b="1" i="1" dirty="0" smtClean="0">
                        <a:solidFill>
                          <a:schemeClr val="accent1">
                            <a:lumMod val="75000"/>
                          </a:schemeClr>
                        </a:solidFill>
                        <a:latin typeface="Cambria Math" panose="02040503050406030204" pitchFamily="18" charset="0"/>
                      </a:rPr>
                      <m:t>(∀</m:t>
                    </m:r>
                    <m:r>
                      <a:rPr lang="en-US" sz="2800" b="1" i="1" dirty="0" err="1">
                        <a:solidFill>
                          <a:schemeClr val="accent1">
                            <a:lumMod val="75000"/>
                          </a:schemeClr>
                        </a:solidFill>
                        <a:latin typeface="Cambria Math" panose="02040503050406030204" pitchFamily="18" charset="0"/>
                      </a:rPr>
                      <m:t>𝒙𝑷</m:t>
                    </m:r>
                    <m:r>
                      <a:rPr lang="en-US" sz="2800" b="1" i="1" dirty="0">
                        <a:solidFill>
                          <a:schemeClr val="accent1">
                            <a:lumMod val="75000"/>
                          </a:schemeClr>
                        </a:solidFill>
                        <a:latin typeface="Cambria Math" panose="02040503050406030204" pitchFamily="18" charset="0"/>
                      </a:rPr>
                      <m:t> (</m:t>
                    </m:r>
                    <m:r>
                      <a:rPr lang="en-US" sz="2800" b="1" i="1" dirty="0">
                        <a:solidFill>
                          <a:schemeClr val="accent1">
                            <a:lumMod val="75000"/>
                          </a:schemeClr>
                        </a:solidFill>
                        <a:latin typeface="Cambria Math" panose="02040503050406030204" pitchFamily="18" charset="0"/>
                      </a:rPr>
                      <m:t>𝒙</m:t>
                    </m:r>
                    <m:r>
                      <a:rPr lang="en-US" sz="2800" b="1" i="1" dirty="0">
                        <a:solidFill>
                          <a:schemeClr val="accent1">
                            <a:lumMod val="75000"/>
                          </a:schemeClr>
                        </a:solidFill>
                        <a:latin typeface="Cambria Math" panose="02040503050406030204" pitchFamily="18" charset="0"/>
                      </a:rPr>
                      <m:t>)) ∨ </m:t>
                    </m:r>
                    <m:r>
                      <a:rPr lang="en-US" sz="2800" b="1" i="1" dirty="0">
                        <a:solidFill>
                          <a:schemeClr val="accent1">
                            <a:lumMod val="75000"/>
                          </a:schemeClr>
                        </a:solidFill>
                        <a:latin typeface="Cambria Math" panose="02040503050406030204" pitchFamily="18" charset="0"/>
                      </a:rPr>
                      <m:t>𝑸</m:t>
                    </m:r>
                    <m:r>
                      <a:rPr lang="en-US" sz="2800" b="1" i="1" dirty="0">
                        <a:solidFill>
                          <a:schemeClr val="accent1">
                            <a:lumMod val="75000"/>
                          </a:schemeClr>
                        </a:solidFill>
                        <a:latin typeface="Cambria Math" panose="02040503050406030204" pitchFamily="18" charset="0"/>
                      </a:rPr>
                      <m:t>(</m:t>
                    </m:r>
                    <m:r>
                      <a:rPr lang="en-US" sz="2800" b="1" i="1" dirty="0">
                        <a:solidFill>
                          <a:schemeClr val="accent1">
                            <a:lumMod val="75000"/>
                          </a:schemeClr>
                        </a:solidFill>
                        <a:latin typeface="Cambria Math" panose="02040503050406030204" pitchFamily="18" charset="0"/>
                      </a:rPr>
                      <m:t>𝒙</m:t>
                    </m:r>
                    <m:r>
                      <a:rPr lang="en-US" sz="2800" b="1" i="1" dirty="0">
                        <a:solidFill>
                          <a:schemeClr val="accent1">
                            <a:lumMod val="75000"/>
                          </a:schemeClr>
                        </a:solidFill>
                        <a:latin typeface="Cambria Math" panose="02040503050406030204" pitchFamily="18" charset="0"/>
                      </a:rPr>
                      <m:t>) </m:t>
                    </m:r>
                  </m:oMath>
                </a14:m>
                <a:r>
                  <a:rPr lang="en-US" sz="2800" dirty="0"/>
                  <a:t>rather than </a:t>
                </a:r>
                <a14:m>
                  <m:oMath xmlns:m="http://schemas.openxmlformats.org/officeDocument/2006/math">
                    <m:r>
                      <a:rPr lang="en-US" sz="2800" b="1" i="1" dirty="0" smtClean="0">
                        <a:solidFill>
                          <a:schemeClr val="accent1">
                            <a:lumMod val="75000"/>
                          </a:schemeClr>
                        </a:solidFill>
                        <a:latin typeface="Cambria Math" panose="02040503050406030204" pitchFamily="18" charset="0"/>
                      </a:rPr>
                      <m:t>∀</m:t>
                    </m:r>
                    <m:r>
                      <a:rPr lang="en-US" sz="2800" b="1" i="1" dirty="0" smtClean="0">
                        <a:solidFill>
                          <a:schemeClr val="accent1">
                            <a:lumMod val="75000"/>
                          </a:schemeClr>
                        </a:solidFill>
                        <a:latin typeface="Cambria Math" panose="02040503050406030204" pitchFamily="18" charset="0"/>
                      </a:rPr>
                      <m:t>𝒙</m:t>
                    </m:r>
                    <m:r>
                      <a:rPr lang="en-US" sz="2800" b="1" i="1" dirty="0" smtClean="0">
                        <a:solidFill>
                          <a:schemeClr val="accent1">
                            <a:lumMod val="75000"/>
                          </a:schemeClr>
                        </a:solidFill>
                        <a:latin typeface="Cambria Math" panose="02040503050406030204" pitchFamily="18" charset="0"/>
                      </a:rPr>
                      <m:t>(</m:t>
                    </m:r>
                    <m:r>
                      <a:rPr lang="en-US" sz="2800" b="1" i="1" dirty="0" smtClean="0">
                        <a:solidFill>
                          <a:schemeClr val="accent1">
                            <a:lumMod val="75000"/>
                          </a:schemeClr>
                        </a:solidFill>
                        <a:latin typeface="Cambria Math" panose="02040503050406030204" pitchFamily="18" charset="0"/>
                      </a:rPr>
                      <m:t>𝑷</m:t>
                    </m:r>
                    <m:r>
                      <a:rPr lang="en-US" sz="2800" b="1" i="1" dirty="0" smtClean="0">
                        <a:solidFill>
                          <a:schemeClr val="accent1">
                            <a:lumMod val="75000"/>
                          </a:schemeClr>
                        </a:solidFill>
                        <a:latin typeface="Cambria Math" panose="02040503050406030204" pitchFamily="18" charset="0"/>
                      </a:rPr>
                      <m:t> (</m:t>
                    </m:r>
                    <m:r>
                      <a:rPr lang="en-US" sz="2800" b="1" i="1" dirty="0" smtClean="0">
                        <a:solidFill>
                          <a:schemeClr val="accent1">
                            <a:lumMod val="75000"/>
                          </a:schemeClr>
                        </a:solidFill>
                        <a:latin typeface="Cambria Math" panose="02040503050406030204" pitchFamily="18" charset="0"/>
                      </a:rPr>
                      <m:t>𝒙</m:t>
                    </m:r>
                    <m:r>
                      <a:rPr lang="en-US" sz="2800" b="1" i="1" dirty="0" smtClean="0">
                        <a:solidFill>
                          <a:schemeClr val="accent1">
                            <a:lumMod val="75000"/>
                          </a:schemeClr>
                        </a:solidFill>
                        <a:latin typeface="Cambria Math" panose="02040503050406030204" pitchFamily="18" charset="0"/>
                      </a:rPr>
                      <m:t>) ∨ </m:t>
                    </m:r>
                    <m:r>
                      <a:rPr lang="en-US" sz="2800" b="1" i="1" dirty="0" smtClean="0">
                        <a:solidFill>
                          <a:schemeClr val="accent1">
                            <a:lumMod val="75000"/>
                          </a:schemeClr>
                        </a:solidFill>
                        <a:latin typeface="Cambria Math" panose="02040503050406030204" pitchFamily="18" charset="0"/>
                      </a:rPr>
                      <m:t>𝑸</m:t>
                    </m:r>
                    <m:r>
                      <a:rPr lang="en-US" sz="2800" b="1" i="1" dirty="0" smtClean="0">
                        <a:solidFill>
                          <a:schemeClr val="accent1">
                            <a:lumMod val="75000"/>
                          </a:schemeClr>
                        </a:solidFill>
                        <a:latin typeface="Cambria Math" panose="02040503050406030204" pitchFamily="18" charset="0"/>
                      </a:rPr>
                      <m:t>(</m:t>
                    </m:r>
                    <m:r>
                      <a:rPr lang="en-US" sz="2800" b="1" i="1" dirty="0" smtClean="0">
                        <a:solidFill>
                          <a:schemeClr val="accent1">
                            <a:lumMod val="75000"/>
                          </a:schemeClr>
                        </a:solidFill>
                        <a:latin typeface="Cambria Math" panose="02040503050406030204" pitchFamily="18" charset="0"/>
                      </a:rPr>
                      <m:t>𝒙</m:t>
                    </m:r>
                    <m:r>
                      <a:rPr lang="en-US" sz="2800" b="1" i="1" dirty="0" smtClean="0">
                        <a:solidFill>
                          <a:schemeClr val="accent1">
                            <a:lumMod val="75000"/>
                          </a:schemeClr>
                        </a:solidFill>
                        <a:latin typeface="Cambria Math" panose="02040503050406030204" pitchFamily="18" charset="0"/>
                      </a:rPr>
                      <m:t>)) </m:t>
                    </m:r>
                  </m:oMath>
                </a14:m>
                <a:br>
                  <a:rPr lang="en-US" sz="2800" dirty="0"/>
                </a:br>
                <a:endParaRPr lang="en-US" sz="2800" dirty="0"/>
              </a:p>
            </p:txBody>
          </p:sp>
        </mc:Choice>
        <mc:Fallback>
          <p:sp>
            <p:nvSpPr>
              <p:cNvPr id="3" name="Content Placeholder 2">
                <a:extLst>
                  <a:ext uri="{FF2B5EF4-FFF2-40B4-BE49-F238E27FC236}">
                    <a16:creationId xmlns:a16="http://schemas.microsoft.com/office/drawing/2014/main" id="{5B5A5BA2-EDA7-4B51-B5D1-E74BC5477510}"/>
                  </a:ext>
                </a:extLst>
              </p:cNvPr>
              <p:cNvSpPr>
                <a:spLocks noGrp="1" noRot="1" noChangeAspect="1" noMove="1" noResize="1" noEditPoints="1" noAdjustHandles="1" noChangeArrowheads="1" noChangeShapeType="1" noTextEdit="1"/>
              </p:cNvSpPr>
              <p:nvPr>
                <p:ph idx="1"/>
              </p:nvPr>
            </p:nvSpPr>
            <p:spPr>
              <a:blipFill>
                <a:blip r:embed="rId2"/>
                <a:stretch>
                  <a:fillRect l="-939" t="-166" r="-16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B7D2395-AD65-412D-9352-0E41E16F565E}"/>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E96C0BEC-7688-4001-ACAA-00624F439E8F}"/>
              </a:ext>
            </a:extLst>
          </p:cNvPr>
          <p:cNvSpPr>
            <a:spLocks noGrp="1"/>
          </p:cNvSpPr>
          <p:nvPr>
            <p:ph type="sldNum" sz="quarter" idx="12"/>
          </p:nvPr>
        </p:nvSpPr>
        <p:spPr/>
        <p:txBody>
          <a:bodyPr/>
          <a:lstStyle/>
          <a:p>
            <a:fld id="{02A31C9B-8BEF-4557-B87D-694AE693A189}" type="slidenum">
              <a:rPr lang="en-US" smtClean="0"/>
              <a:pPr/>
              <a:t>12</a:t>
            </a:fld>
            <a:endParaRPr lang="en-US" sz="3200" dirty="0"/>
          </a:p>
        </p:txBody>
      </p:sp>
    </p:spTree>
    <p:extLst>
      <p:ext uri="{BB962C8B-B14F-4D97-AF65-F5344CB8AC3E}">
        <p14:creationId xmlns:p14="http://schemas.microsoft.com/office/powerpoint/2010/main" val="123381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D735-8DE4-4885-B5A4-5DFED9A32C93}"/>
              </a:ext>
            </a:extLst>
          </p:cNvPr>
          <p:cNvSpPr>
            <a:spLocks noGrp="1"/>
          </p:cNvSpPr>
          <p:nvPr>
            <p:ph type="title"/>
          </p:nvPr>
        </p:nvSpPr>
        <p:spPr/>
        <p:txBody>
          <a:bodyPr/>
          <a:lstStyle/>
          <a:p>
            <a:r>
              <a:rPr lang="en-US" dirty="0"/>
              <a:t>Binding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529DCA-B1C0-42DA-90D6-DBB4B2322D54}"/>
                  </a:ext>
                </a:extLst>
              </p:cNvPr>
              <p:cNvSpPr>
                <a:spLocks noGrp="1"/>
              </p:cNvSpPr>
              <p:nvPr>
                <p:ph idx="1"/>
              </p:nvPr>
            </p:nvSpPr>
            <p:spPr>
              <a:xfrm>
                <a:off x="581192" y="2000572"/>
                <a:ext cx="11029615" cy="4492304"/>
              </a:xfrm>
            </p:spPr>
            <p:txBody>
              <a:bodyPr>
                <a:normAutofit fontScale="92500" lnSpcReduction="20000"/>
              </a:bodyPr>
              <a:lstStyle/>
              <a:p>
                <a:r>
                  <a:rPr lang="en-US" sz="2800" b="1" dirty="0">
                    <a:solidFill>
                      <a:schemeClr val="accent1">
                        <a:lumMod val="75000"/>
                      </a:schemeClr>
                    </a:solidFill>
                  </a:rPr>
                  <a:t>Bounded variable</a:t>
                </a:r>
                <a:r>
                  <a:rPr lang="en-US" sz="2800" dirty="0"/>
                  <a:t>: A variable that is preceded by a quantifier</a:t>
                </a:r>
              </a:p>
              <a:p>
                <a:r>
                  <a:rPr lang="en-US" sz="2800" b="1" dirty="0">
                    <a:solidFill>
                      <a:schemeClr val="accent1">
                        <a:lumMod val="75000"/>
                      </a:schemeClr>
                    </a:solidFill>
                  </a:rPr>
                  <a:t>Free variable</a:t>
                </a:r>
                <a:r>
                  <a:rPr lang="en-US" sz="2800" dirty="0"/>
                  <a:t>: A variable that is not preceded by a quantifier</a:t>
                </a:r>
              </a:p>
              <a:p>
                <a:r>
                  <a:rPr lang="en-US" sz="2800" b="1" dirty="0">
                    <a:solidFill>
                      <a:schemeClr val="accent1">
                        <a:lumMod val="75000"/>
                      </a:schemeClr>
                    </a:solidFill>
                  </a:rPr>
                  <a:t>Scope of quantifier</a:t>
                </a:r>
                <a:r>
                  <a:rPr lang="en-US" sz="2800" dirty="0"/>
                  <a:t>: The part of a logical expression to which a quantifier is applied </a:t>
                </a:r>
              </a:p>
              <a:p>
                <a:r>
                  <a:rPr lang="en-US" sz="2800" dirty="0"/>
                  <a:t>All the variables that occur in a propositional function must be bound or set equal to a particular value to turn it into a proposition. </a:t>
                </a:r>
              </a:p>
              <a:p>
                <a:r>
                  <a:rPr lang="en-US" sz="2800" dirty="0"/>
                  <a:t>Example:</a:t>
                </a:r>
                <a14:m>
                  <m:oMath xmlns:m="http://schemas.openxmlformats.org/officeDocument/2006/math">
                    <m:r>
                      <a:rPr lang="en-US" sz="2800" b="1" i="1" dirty="0" smtClean="0">
                        <a:solidFill>
                          <a:schemeClr val="accent1">
                            <a:lumMod val="75000"/>
                          </a:schemeClr>
                        </a:solidFill>
                        <a:latin typeface="Cambria Math" panose="02040503050406030204" pitchFamily="18" charset="0"/>
                      </a:rPr>
                      <m:t>∃</m:t>
                    </m:r>
                    <m:r>
                      <a:rPr lang="en-US" sz="2800" b="1" i="1" dirty="0" smtClean="0">
                        <a:solidFill>
                          <a:schemeClr val="accent1">
                            <a:lumMod val="75000"/>
                          </a:schemeClr>
                        </a:solidFill>
                        <a:latin typeface="Cambria Math" panose="02040503050406030204" pitchFamily="18" charset="0"/>
                      </a:rPr>
                      <m:t>𝒙</m:t>
                    </m:r>
                    <m:r>
                      <a:rPr lang="en-US" sz="2800" b="1" i="1" dirty="0" smtClean="0">
                        <a:solidFill>
                          <a:schemeClr val="accent1">
                            <a:lumMod val="75000"/>
                          </a:schemeClr>
                        </a:solidFill>
                        <a:latin typeface="Cambria Math" panose="02040503050406030204" pitchFamily="18" charset="0"/>
                      </a:rPr>
                      <m:t>(</m:t>
                    </m:r>
                    <m:r>
                      <a:rPr lang="en-US" sz="2800" b="1" i="1" dirty="0" smtClean="0">
                        <a:solidFill>
                          <a:schemeClr val="accent1">
                            <a:lumMod val="75000"/>
                          </a:schemeClr>
                        </a:solidFill>
                        <a:latin typeface="Cambria Math" panose="02040503050406030204" pitchFamily="18" charset="0"/>
                      </a:rPr>
                      <m:t>𝒙</m:t>
                    </m:r>
                    <m:r>
                      <a:rPr lang="en-US" sz="2800" b="1" i="1" dirty="0" smtClean="0">
                        <a:solidFill>
                          <a:schemeClr val="accent1">
                            <a:lumMod val="75000"/>
                          </a:schemeClr>
                        </a:solidFill>
                        <a:latin typeface="Cambria Math" panose="02040503050406030204" pitchFamily="18" charset="0"/>
                      </a:rPr>
                      <m:t> + </m:t>
                    </m:r>
                    <m:r>
                      <a:rPr lang="en-US" sz="2800" b="1" i="1" dirty="0" smtClean="0">
                        <a:solidFill>
                          <a:schemeClr val="accent1">
                            <a:lumMod val="75000"/>
                          </a:schemeClr>
                        </a:solidFill>
                        <a:latin typeface="Cambria Math" panose="02040503050406030204" pitchFamily="18" charset="0"/>
                      </a:rPr>
                      <m:t>𝒚</m:t>
                    </m:r>
                    <m:r>
                      <a:rPr lang="en-US" sz="2800" b="1" i="1" dirty="0" smtClean="0">
                        <a:solidFill>
                          <a:schemeClr val="accent1">
                            <a:lumMod val="75000"/>
                          </a:schemeClr>
                        </a:solidFill>
                        <a:latin typeface="Cambria Math" panose="02040503050406030204" pitchFamily="18" charset="0"/>
                      </a:rPr>
                      <m:t> = </m:t>
                    </m:r>
                    <m:r>
                      <a:rPr lang="en-US" sz="2800" b="1" i="1" dirty="0" smtClean="0">
                        <a:solidFill>
                          <a:schemeClr val="accent1">
                            <a:lumMod val="75000"/>
                          </a:schemeClr>
                        </a:solidFill>
                        <a:latin typeface="Cambria Math" panose="02040503050406030204" pitchFamily="18" charset="0"/>
                      </a:rPr>
                      <m:t>𝟏</m:t>
                    </m:r>
                    <m:r>
                      <a:rPr lang="en-US" sz="2800" b="1" i="1" dirty="0" smtClean="0">
                        <a:solidFill>
                          <a:schemeClr val="accent1">
                            <a:lumMod val="75000"/>
                          </a:schemeClr>
                        </a:solidFill>
                        <a:latin typeface="Cambria Math" panose="02040503050406030204" pitchFamily="18" charset="0"/>
                      </a:rPr>
                      <m:t>), </m:t>
                    </m:r>
                  </m:oMath>
                </a14:m>
                <a:endParaRPr lang="en-US" sz="2800" b="1" dirty="0"/>
              </a:p>
              <a:p>
                <a:pPr lvl="1"/>
                <a:r>
                  <a:rPr lang="en-US" sz="2400" dirty="0"/>
                  <a:t>The variable </a:t>
                </a:r>
                <a:r>
                  <a:rPr lang="en-US" sz="2400" b="1" dirty="0">
                    <a:solidFill>
                      <a:schemeClr val="accent1">
                        <a:lumMod val="75000"/>
                      </a:schemeClr>
                    </a:solidFill>
                  </a:rPr>
                  <a:t>x</a:t>
                </a:r>
                <a:r>
                  <a:rPr lang="en-US" sz="2400" dirty="0"/>
                  <a:t> is bound by the existential quantification </a:t>
                </a:r>
                <a:r>
                  <a:rPr lang="en-US" sz="2400" b="1" dirty="0">
                    <a:solidFill>
                      <a:schemeClr val="accent1">
                        <a:lumMod val="75000"/>
                      </a:schemeClr>
                    </a:solidFill>
                  </a:rPr>
                  <a:t>∃x</a:t>
                </a:r>
                <a:r>
                  <a:rPr lang="en-US" sz="2400" dirty="0"/>
                  <a:t>, </a:t>
                </a:r>
              </a:p>
              <a:p>
                <a:pPr lvl="1"/>
                <a:r>
                  <a:rPr lang="en-US" sz="2400" dirty="0"/>
                  <a:t>The variable </a:t>
                </a:r>
                <a:r>
                  <a:rPr lang="en-US" sz="2400" b="1" dirty="0">
                    <a:solidFill>
                      <a:schemeClr val="accent1">
                        <a:lumMod val="75000"/>
                      </a:schemeClr>
                    </a:solidFill>
                  </a:rPr>
                  <a:t>y</a:t>
                </a:r>
                <a:r>
                  <a:rPr lang="en-US" sz="2400" dirty="0"/>
                  <a:t> is free because it is not bound by a quantifier and no value is assigned to this variable. </a:t>
                </a:r>
              </a:p>
              <a:p>
                <a:pPr lvl="1"/>
                <a:r>
                  <a:rPr lang="en-US" sz="2400" dirty="0"/>
                  <a:t>This illustrates that in the statement </a:t>
                </a:r>
                <a14:m>
                  <m:oMath xmlns:m="http://schemas.openxmlformats.org/officeDocument/2006/math">
                    <m:r>
                      <a:rPr lang="en-US" sz="2400" b="1" i="1" dirty="0" smtClean="0">
                        <a:solidFill>
                          <a:schemeClr val="accent1">
                            <a:lumMod val="75000"/>
                          </a:schemeClr>
                        </a:solidFill>
                        <a:latin typeface="Cambria Math" panose="02040503050406030204" pitchFamily="18" charset="0"/>
                      </a:rPr>
                      <m:t>∃</m:t>
                    </m:r>
                    <m:r>
                      <a:rPr lang="en-US" sz="2400" b="1" i="1" dirty="0" smtClean="0">
                        <a:solidFill>
                          <a:schemeClr val="accent1">
                            <a:lumMod val="75000"/>
                          </a:schemeClr>
                        </a:solidFill>
                        <a:latin typeface="Cambria Math" panose="02040503050406030204" pitchFamily="18" charset="0"/>
                      </a:rPr>
                      <m:t>𝒙</m:t>
                    </m:r>
                    <m:r>
                      <a:rPr lang="en-US" sz="2400" b="1" i="1" dirty="0" smtClean="0">
                        <a:solidFill>
                          <a:schemeClr val="accent1">
                            <a:lumMod val="75000"/>
                          </a:schemeClr>
                        </a:solidFill>
                        <a:latin typeface="Cambria Math" panose="02040503050406030204" pitchFamily="18" charset="0"/>
                      </a:rPr>
                      <m:t>(</m:t>
                    </m:r>
                    <m:r>
                      <a:rPr lang="en-US" sz="2400" b="1" i="1" dirty="0" smtClean="0">
                        <a:solidFill>
                          <a:schemeClr val="accent1">
                            <a:lumMod val="75000"/>
                          </a:schemeClr>
                        </a:solidFill>
                        <a:latin typeface="Cambria Math" panose="02040503050406030204" pitchFamily="18" charset="0"/>
                      </a:rPr>
                      <m:t>𝒙</m:t>
                    </m:r>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𝒚</m:t>
                    </m:r>
                    <m:r>
                      <a:rPr lang="en-US" sz="2400" b="1" i="1" dirty="0" smtClean="0">
                        <a:solidFill>
                          <a:schemeClr val="accent1">
                            <a:lumMod val="75000"/>
                          </a:schemeClr>
                        </a:solidFill>
                        <a:latin typeface="Cambria Math" panose="02040503050406030204" pitchFamily="18" charset="0"/>
                      </a:rPr>
                      <m:t> = </m:t>
                    </m:r>
                    <m:r>
                      <a:rPr lang="en-US" sz="2400" b="1" i="1" dirty="0" smtClean="0">
                        <a:solidFill>
                          <a:schemeClr val="accent1">
                            <a:lumMod val="75000"/>
                          </a:schemeClr>
                        </a:solidFill>
                        <a:latin typeface="Cambria Math" panose="02040503050406030204" pitchFamily="18" charset="0"/>
                      </a:rPr>
                      <m:t>𝟏</m:t>
                    </m:r>
                    <m:r>
                      <a:rPr lang="en-US" sz="2400" b="1" i="1" dirty="0" smtClean="0">
                        <a:solidFill>
                          <a:schemeClr val="accent1">
                            <a:lumMod val="75000"/>
                          </a:schemeClr>
                        </a:solidFill>
                        <a:latin typeface="Cambria Math" panose="02040503050406030204" pitchFamily="18" charset="0"/>
                      </a:rPr>
                      <m:t>), </m:t>
                    </m:r>
                    <m:r>
                      <a:rPr lang="en-US" sz="2400" b="1" i="1" dirty="0" smtClean="0">
                        <a:solidFill>
                          <a:schemeClr val="accent1">
                            <a:lumMod val="75000"/>
                          </a:schemeClr>
                        </a:solidFill>
                        <a:latin typeface="Cambria Math" panose="02040503050406030204" pitchFamily="18" charset="0"/>
                      </a:rPr>
                      <m:t>𝒙</m:t>
                    </m:r>
                    <m:r>
                      <a:rPr lang="en-US" sz="2400" b="1" i="1" dirty="0" smtClean="0">
                        <a:latin typeface="Cambria Math" panose="02040503050406030204" pitchFamily="18" charset="0"/>
                      </a:rPr>
                      <m:t> </m:t>
                    </m:r>
                  </m:oMath>
                </a14:m>
                <a:r>
                  <a:rPr lang="en-US" sz="2400" dirty="0"/>
                  <a:t>is bound, but </a:t>
                </a:r>
                <a:r>
                  <a:rPr lang="en-US" sz="2400" b="1" dirty="0">
                    <a:solidFill>
                      <a:schemeClr val="accent1">
                        <a:lumMod val="75000"/>
                      </a:schemeClr>
                    </a:solidFill>
                  </a:rPr>
                  <a:t>y</a:t>
                </a:r>
                <a:r>
                  <a:rPr lang="en-US" sz="2400" dirty="0"/>
                  <a:t> is free. </a:t>
                </a:r>
              </a:p>
            </p:txBody>
          </p:sp>
        </mc:Choice>
        <mc:Fallback>
          <p:sp>
            <p:nvSpPr>
              <p:cNvPr id="3" name="Content Placeholder 2">
                <a:extLst>
                  <a:ext uri="{FF2B5EF4-FFF2-40B4-BE49-F238E27FC236}">
                    <a16:creationId xmlns:a16="http://schemas.microsoft.com/office/drawing/2014/main" id="{20529DCA-B1C0-42DA-90D6-DBB4B2322D54}"/>
                  </a:ext>
                </a:extLst>
              </p:cNvPr>
              <p:cNvSpPr>
                <a:spLocks noGrp="1" noRot="1" noChangeAspect="1" noMove="1" noResize="1" noEditPoints="1" noAdjustHandles="1" noChangeArrowheads="1" noChangeShapeType="1" noTextEdit="1"/>
              </p:cNvSpPr>
              <p:nvPr>
                <p:ph idx="1"/>
              </p:nvPr>
            </p:nvSpPr>
            <p:spPr>
              <a:xfrm>
                <a:off x="581192" y="2000572"/>
                <a:ext cx="11029615" cy="4492304"/>
              </a:xfrm>
              <a:blipFill>
                <a:blip r:embed="rId2"/>
                <a:stretch>
                  <a:fillRect l="-663" t="-2307" r="-166" b="-21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F0B6050-9906-4471-9EFF-63DF9AFEFF99}"/>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68722875-C4A8-4C17-AB37-9EF56C2DDB3C}"/>
              </a:ext>
            </a:extLst>
          </p:cNvPr>
          <p:cNvSpPr>
            <a:spLocks noGrp="1"/>
          </p:cNvSpPr>
          <p:nvPr>
            <p:ph type="sldNum" sz="quarter" idx="12"/>
          </p:nvPr>
        </p:nvSpPr>
        <p:spPr/>
        <p:txBody>
          <a:bodyPr/>
          <a:lstStyle/>
          <a:p>
            <a:fld id="{02A31C9B-8BEF-4557-B87D-694AE693A189}" type="slidenum">
              <a:rPr lang="en-US" smtClean="0"/>
              <a:pPr/>
              <a:t>13</a:t>
            </a:fld>
            <a:endParaRPr lang="en-US" sz="3200" dirty="0"/>
          </a:p>
        </p:txBody>
      </p:sp>
    </p:spTree>
    <p:extLst>
      <p:ext uri="{BB962C8B-B14F-4D97-AF65-F5344CB8AC3E}">
        <p14:creationId xmlns:p14="http://schemas.microsoft.com/office/powerpoint/2010/main" val="379379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B1C7-8D26-481A-AF35-09CEA3C8451A}"/>
              </a:ext>
            </a:extLst>
          </p:cNvPr>
          <p:cNvSpPr>
            <a:spLocks noGrp="1"/>
          </p:cNvSpPr>
          <p:nvPr>
            <p:ph type="title"/>
          </p:nvPr>
        </p:nvSpPr>
        <p:spPr/>
        <p:txBody>
          <a:bodyPr/>
          <a:lstStyle/>
          <a:p>
            <a:r>
              <a:rPr lang="en-US" dirty="0"/>
              <a:t>Logical equivalence with 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94F0A8-629D-4E31-AA05-7545A264A28F}"/>
                  </a:ext>
                </a:extLst>
              </p:cNvPr>
              <p:cNvSpPr>
                <a:spLocks noGrp="1"/>
              </p:cNvSpPr>
              <p:nvPr>
                <p:ph idx="1"/>
              </p:nvPr>
            </p:nvSpPr>
            <p:spPr>
              <a:xfrm>
                <a:off x="581192" y="1715956"/>
                <a:ext cx="11029615" cy="5015344"/>
              </a:xfrm>
            </p:spPr>
            <p:txBody>
              <a:bodyPr>
                <a:normAutofit/>
              </a:bodyPr>
              <a:lstStyle/>
              <a:p>
                <a:r>
                  <a:rPr lang="en-US" sz="2400" dirty="0"/>
                  <a:t>Statements involving predicates and quantifiers are logically equivalent if and only if </a:t>
                </a:r>
              </a:p>
              <a:p>
                <a:pPr lvl="1"/>
                <a:r>
                  <a:rPr lang="en-US" sz="2000" dirty="0"/>
                  <a:t>They have the same truth value no matter which predicates are substituted into these statements and which domain of discourse is used for the variables in these propositional functions.</a:t>
                </a:r>
              </a:p>
              <a:p>
                <a:pPr lvl="1"/>
                <a:r>
                  <a:rPr lang="en-US" sz="2000" dirty="0"/>
                  <a:t>We use the notation S ≡ T to indicate that two statements S and T involving predicates and quantifiers are logically equivalent </a:t>
                </a:r>
              </a:p>
              <a:p>
                <a:r>
                  <a:rPr lang="en-US" sz="2400" dirty="0"/>
                  <a:t>Example</a:t>
                </a:r>
              </a:p>
              <a:p>
                <a:pPr lvl="1"/>
                <a:r>
                  <a:rPr lang="en-US" sz="2000" dirty="0"/>
                  <a:t>Show that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𝑷</m:t>
                    </m:r>
                    <m:r>
                      <a:rPr lang="en-US" sz="2000" b="1" i="1" dirty="0" smtClean="0">
                        <a:solidFill>
                          <a:schemeClr val="accent1">
                            <a:lumMod val="75000"/>
                          </a:schemeClr>
                        </a:solidFill>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 </m:t>
                    </m:r>
                    <m:r>
                      <a:rPr lang="en-US" sz="2000" b="1" i="1" dirty="0" smtClean="0">
                        <a:solidFill>
                          <a:schemeClr val="accent1">
                            <a:lumMod val="75000"/>
                          </a:schemeClr>
                        </a:solidFill>
                        <a:latin typeface="Cambria Math" panose="02040503050406030204" pitchFamily="18" charset="0"/>
                      </a:rPr>
                      <m:t>𝑸</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m:t>
                    </m:r>
                    <m:r>
                      <a:rPr lang="en-US" sz="2000" i="1" dirty="0" smtClean="0">
                        <a:latin typeface="Cambria Math" panose="02040503050406030204" pitchFamily="18" charset="0"/>
                      </a:rPr>
                      <m:t> </m:t>
                    </m:r>
                  </m:oMath>
                </a14:m>
                <a:r>
                  <a:rPr lang="en-US" sz="2000" dirty="0"/>
                  <a:t>and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 (</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 ∀</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dirty="0"/>
                  <a:t>are logically equivalent (where the same domain is used throughout). </a:t>
                </a:r>
              </a:p>
              <a:p>
                <a:pPr lvl="1"/>
                <a:r>
                  <a:rPr lang="en-US" sz="2000" dirty="0"/>
                  <a:t>This logical equivalence shows that we can distribute a universal quantifier over a conjunction. </a:t>
                </a:r>
              </a:p>
              <a:p>
                <a:pPr lvl="1"/>
                <a:r>
                  <a:rPr lang="en-US" sz="2000" dirty="0"/>
                  <a:t>Furthermore, we can also distribute an existential quantifier over a disjunction. </a:t>
                </a:r>
              </a:p>
              <a:p>
                <a:pPr lvl="1"/>
                <a:r>
                  <a:rPr lang="en-US" sz="2000" dirty="0"/>
                  <a:t>However, we cannot distribute a universal quantifier over a disjunction, nor can we distribute an existential quantifier over a conjunction </a:t>
                </a:r>
              </a:p>
            </p:txBody>
          </p:sp>
        </mc:Choice>
        <mc:Fallback>
          <p:sp>
            <p:nvSpPr>
              <p:cNvPr id="3" name="Content Placeholder 2">
                <a:extLst>
                  <a:ext uri="{FF2B5EF4-FFF2-40B4-BE49-F238E27FC236}">
                    <a16:creationId xmlns:a16="http://schemas.microsoft.com/office/drawing/2014/main" id="{1694F0A8-629D-4E31-AA05-7545A264A28F}"/>
                  </a:ext>
                </a:extLst>
              </p:cNvPr>
              <p:cNvSpPr>
                <a:spLocks noGrp="1" noRot="1" noChangeAspect="1" noMove="1" noResize="1" noEditPoints="1" noAdjustHandles="1" noChangeArrowheads="1" noChangeShapeType="1" noTextEdit="1"/>
              </p:cNvSpPr>
              <p:nvPr>
                <p:ph idx="1"/>
              </p:nvPr>
            </p:nvSpPr>
            <p:spPr>
              <a:xfrm>
                <a:off x="581192" y="1715956"/>
                <a:ext cx="11029615" cy="5015344"/>
              </a:xfrm>
              <a:blipFill>
                <a:blip r:embed="rId2"/>
                <a:stretch>
                  <a:fillRect l="-552" b="-6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0E0F3AC-D381-4497-9314-628FA6DEF5BC}"/>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AA5875DF-9065-48C8-98F4-0E4D7B6045F6}"/>
              </a:ext>
            </a:extLst>
          </p:cNvPr>
          <p:cNvSpPr>
            <a:spLocks noGrp="1"/>
          </p:cNvSpPr>
          <p:nvPr>
            <p:ph type="sldNum" sz="quarter" idx="12"/>
          </p:nvPr>
        </p:nvSpPr>
        <p:spPr/>
        <p:txBody>
          <a:bodyPr/>
          <a:lstStyle/>
          <a:p>
            <a:fld id="{02A31C9B-8BEF-4557-B87D-694AE693A189}" type="slidenum">
              <a:rPr lang="en-US" smtClean="0"/>
              <a:pPr/>
              <a:t>14</a:t>
            </a:fld>
            <a:endParaRPr lang="en-US" sz="3200" dirty="0"/>
          </a:p>
        </p:txBody>
      </p:sp>
    </p:spTree>
    <p:extLst>
      <p:ext uri="{BB962C8B-B14F-4D97-AF65-F5344CB8AC3E}">
        <p14:creationId xmlns:p14="http://schemas.microsoft.com/office/powerpoint/2010/main" val="130179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7A1D-4DDA-4A80-A34E-C1297D6BE7F5}"/>
              </a:ext>
            </a:extLst>
          </p:cNvPr>
          <p:cNvSpPr>
            <a:spLocks noGrp="1"/>
          </p:cNvSpPr>
          <p:nvPr>
            <p:ph type="title"/>
          </p:nvPr>
        </p:nvSpPr>
        <p:spPr/>
        <p:txBody>
          <a:bodyPr/>
          <a:lstStyle/>
          <a:p>
            <a:r>
              <a:rPr lang="en-US" dirty="0"/>
              <a:t>Logical equivalence with quantifiers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342216-D3EA-44A2-BA23-AB7210DC4A89}"/>
                  </a:ext>
                </a:extLst>
              </p:cNvPr>
              <p:cNvSpPr>
                <a:spLocks noGrp="1"/>
              </p:cNvSpPr>
              <p:nvPr>
                <p:ph idx="1"/>
              </p:nvPr>
            </p:nvSpPr>
            <p:spPr>
              <a:xfrm>
                <a:off x="581192" y="1715956"/>
                <a:ext cx="11029615" cy="4776919"/>
              </a:xfrm>
            </p:spPr>
            <p:txBody>
              <a:bodyPr>
                <a:normAutofit/>
              </a:bodyPr>
              <a:lstStyle/>
              <a:p>
                <a:r>
                  <a:rPr lang="en-US" sz="2400" dirty="0"/>
                  <a:t>Solution:</a:t>
                </a:r>
              </a:p>
              <a:p>
                <a:pPr lvl="1"/>
                <a:r>
                  <a:rPr lang="en-US" sz="2000" dirty="0"/>
                  <a:t>For logical equivalence, we must show that they always take the same truth value, no matter what the predicates P and Q are, and no matter which domain of discourse is used. </a:t>
                </a:r>
              </a:p>
              <a:p>
                <a:pPr lvl="1"/>
                <a:r>
                  <a:rPr lang="en-US" sz="2000" dirty="0"/>
                  <a:t>Suppose we have particular predicates P and Q, with a common domain. </a:t>
                </a:r>
              </a:p>
              <a:p>
                <a:pPr lvl="1"/>
                <a:r>
                  <a:rPr lang="en-US" sz="2000" dirty="0"/>
                  <a:t>We can show that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𝑷</m:t>
                    </m:r>
                    <m:r>
                      <a:rPr lang="en-US" sz="2000" b="1" i="1" dirty="0" smtClean="0">
                        <a:solidFill>
                          <a:schemeClr val="accent1">
                            <a:lumMod val="75000"/>
                          </a:schemeClr>
                        </a:solidFill>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𝑸</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m:t>
                    </m:r>
                  </m:oMath>
                </a14:m>
                <a:r>
                  <a:rPr lang="en-US" sz="2000" dirty="0"/>
                  <a:t>and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dirty="0"/>
                  <a:t>are logically equivalent by doing two things. </a:t>
                </a:r>
              </a:p>
              <a:p>
                <a:pPr lvl="1"/>
                <a:r>
                  <a:rPr lang="en-US" sz="2000" dirty="0"/>
                  <a:t>First, we show that if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𝑷</m:t>
                    </m:r>
                    <m:r>
                      <a:rPr lang="en-US" sz="2000" b="1" i="1" dirty="0" smtClean="0">
                        <a:solidFill>
                          <a:schemeClr val="accent1">
                            <a:lumMod val="75000"/>
                          </a:schemeClr>
                        </a:solidFill>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 </m:t>
                    </m:r>
                    <m:r>
                      <a:rPr lang="en-US" sz="2000" b="1" i="1" dirty="0" smtClean="0">
                        <a:solidFill>
                          <a:schemeClr val="accent1">
                            <a:lumMod val="75000"/>
                          </a:schemeClr>
                        </a:solidFill>
                        <a:latin typeface="Cambria Math" panose="02040503050406030204" pitchFamily="18" charset="0"/>
                      </a:rPr>
                      <m:t>𝑸</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m:t>
                    </m:r>
                  </m:oMath>
                </a14:m>
                <a:r>
                  <a:rPr lang="en-US" sz="2000" dirty="0"/>
                  <a:t>is true, then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 (</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 ∀</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oMath>
                </a14:m>
                <a:r>
                  <a:rPr lang="en-US" sz="2000" b="1" dirty="0">
                    <a:solidFill>
                      <a:schemeClr val="accent1">
                        <a:lumMod val="75000"/>
                      </a:schemeClr>
                    </a:solidFill>
                  </a:rPr>
                  <a:t> </a:t>
                </a:r>
                <a:r>
                  <a:rPr lang="en-US" sz="2000" dirty="0"/>
                  <a:t>is true. </a:t>
                </a:r>
              </a:p>
              <a:p>
                <a:pPr lvl="1"/>
                <a:r>
                  <a:rPr lang="en-US" sz="2000" dirty="0"/>
                  <a:t>Second, we show that if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 (</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 ∀</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dirty="0"/>
                  <a:t>is true, then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𝑷</m:t>
                    </m:r>
                    <m:r>
                      <a:rPr lang="en-US" sz="2000" b="1" i="1" dirty="0" smtClean="0">
                        <a:solidFill>
                          <a:schemeClr val="accent1">
                            <a:lumMod val="75000"/>
                          </a:schemeClr>
                        </a:solidFill>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 </m:t>
                    </m:r>
                    <m:r>
                      <a:rPr lang="en-US" sz="2000" b="1" i="1" dirty="0" smtClean="0">
                        <a:solidFill>
                          <a:schemeClr val="accent1">
                            <a:lumMod val="75000"/>
                          </a:schemeClr>
                        </a:solidFill>
                        <a:latin typeface="Cambria Math" panose="02040503050406030204" pitchFamily="18" charset="0"/>
                      </a:rPr>
                      <m:t>𝑸</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m:t>
                    </m:r>
                  </m:oMath>
                </a14:m>
                <a:r>
                  <a:rPr lang="en-US" sz="2000" dirty="0"/>
                  <a:t>is true </a:t>
                </a:r>
              </a:p>
              <a:p>
                <a:pPr lvl="1"/>
                <a:r>
                  <a:rPr lang="en-US" sz="2000" dirty="0"/>
                  <a:t>Let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𝑷</m:t>
                    </m:r>
                    <m:r>
                      <a:rPr lang="en-US" sz="2000" b="1" i="1" dirty="0">
                        <a:solidFill>
                          <a:schemeClr val="accent1">
                            <a:lumMod val="75000"/>
                          </a:schemeClr>
                        </a:solidFill>
                        <a:latin typeface="Cambria Math" panose="02040503050406030204" pitchFamily="18" charset="0"/>
                      </a:rPr>
                      <m:t> (</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oMath>
                </a14:m>
                <a:r>
                  <a:rPr lang="en-US" sz="2000" dirty="0"/>
                  <a:t> for a particular domain is true t</a:t>
                </a:r>
                <a14:m>
                  <m:oMath xmlns:m="http://schemas.openxmlformats.org/officeDocument/2006/math">
                    <m:r>
                      <m:rPr>
                        <m:sty m:val="p"/>
                      </m:rPr>
                      <a:rPr lang="en-US" sz="2000" b="0" i="0" dirty="0" smtClean="0">
                        <a:latin typeface="Cambria Math" panose="02040503050406030204" pitchFamily="18" charset="0"/>
                      </a:rPr>
                      <m:t>hen</m:t>
                    </m:r>
                    <m:r>
                      <a:rPr lang="en-US" sz="2000" b="0" i="0" dirty="0" smtClean="0">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b="1" dirty="0">
                    <a:solidFill>
                      <a:schemeClr val="accent1">
                        <a:lumMod val="75000"/>
                      </a:schemeClr>
                    </a:solidFill>
                  </a:rPr>
                  <a:t>and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dirty="0"/>
                  <a:t>are both true. This means that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 </m:t>
                    </m:r>
                    <m:d>
                      <m:dPr>
                        <m:ctrlPr>
                          <a:rPr lang="en-US" sz="2000" b="1" i="1" dirty="0" err="1">
                            <a:solidFill>
                              <a:schemeClr val="accent1">
                                <a:lumMod val="75000"/>
                              </a:schemeClr>
                            </a:solidFill>
                            <a:latin typeface="Cambria Math" panose="02040503050406030204" pitchFamily="18" charset="0"/>
                          </a:rPr>
                        </m:ctrlPr>
                      </m:dPr>
                      <m:e>
                        <m:r>
                          <a:rPr lang="en-US" sz="2000" b="1" i="1" dirty="0">
                            <a:solidFill>
                              <a:schemeClr val="accent1">
                                <a:lumMod val="75000"/>
                              </a:schemeClr>
                            </a:solidFill>
                            <a:latin typeface="Cambria Math" panose="02040503050406030204" pitchFamily="18" charset="0"/>
                          </a:rPr>
                          <m:t>𝒙</m:t>
                        </m:r>
                      </m:e>
                    </m:d>
                    <m:r>
                      <a:rPr lang="en-US" sz="2000" b="1" i="1" dirty="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𝒙𝑸</m:t>
                    </m:r>
                    <m:d>
                      <m:dPr>
                        <m:ctrlPr>
                          <a:rPr lang="en-US" sz="2000" b="1" i="1" dirty="0" err="1">
                            <a:solidFill>
                              <a:schemeClr val="accent1">
                                <a:lumMod val="75000"/>
                              </a:schemeClr>
                            </a:solidFill>
                            <a:latin typeface="Cambria Math" panose="02040503050406030204" pitchFamily="18" charset="0"/>
                          </a:rPr>
                        </m:ctrlPr>
                      </m:dPr>
                      <m:e>
                        <m:r>
                          <a:rPr lang="en-US" sz="2000" b="1" i="1" dirty="0">
                            <a:solidFill>
                              <a:schemeClr val="accent1">
                                <a:lumMod val="75000"/>
                              </a:schemeClr>
                            </a:solidFill>
                            <a:latin typeface="Cambria Math" panose="02040503050406030204" pitchFamily="18" charset="0"/>
                          </a:rPr>
                          <m:t>𝒙</m:t>
                        </m:r>
                      </m:e>
                    </m:d>
                    <m:r>
                      <a:rPr lang="en-US" sz="2000" b="1" i="1" dirty="0">
                        <a:solidFill>
                          <a:schemeClr val="accent1">
                            <a:lumMod val="75000"/>
                          </a:schemeClr>
                        </a:solidFill>
                        <a:latin typeface="Cambria Math" panose="02040503050406030204" pitchFamily="18" charset="0"/>
                      </a:rPr>
                      <m:t> </m:t>
                    </m:r>
                  </m:oMath>
                </a14:m>
                <a:r>
                  <a:rPr lang="en-US" sz="2000" dirty="0"/>
                  <a:t>is true.  RHS</a:t>
                </a:r>
              </a:p>
              <a:p>
                <a:pPr lvl="1"/>
                <a:r>
                  <a:rPr lang="en-US" sz="2000" dirty="0"/>
                  <a:t>suppose that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dirty="0"/>
                  <a:t>is true. It follows that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𝒙𝑷</m:t>
                    </m:r>
                    <m:r>
                      <a:rPr lang="en-US" sz="2000" b="1" i="1" dirty="0">
                        <a:solidFill>
                          <a:schemeClr val="accent1">
                            <a:lumMod val="75000"/>
                          </a:schemeClr>
                        </a:solidFill>
                        <a:latin typeface="Cambria Math" panose="02040503050406030204" pitchFamily="18" charset="0"/>
                      </a:rPr>
                      <m:t> (</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oMath>
                </a14:m>
                <a:r>
                  <a:rPr lang="en-US" sz="2000" b="1" i="1" dirty="0">
                    <a:solidFill>
                      <a:schemeClr val="accent1">
                        <a:lumMod val="75000"/>
                      </a:schemeClr>
                    </a:solidFill>
                  </a:rPr>
                  <a:t> </a:t>
                </a:r>
                <a:r>
                  <a:rPr lang="en-US" sz="2000" dirty="0"/>
                  <a:t>is true and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a:solidFill>
                          <a:schemeClr val="accent1">
                            <a:lumMod val="75000"/>
                          </a:schemeClr>
                        </a:solidFill>
                        <a:latin typeface="Cambria Math" panose="02040503050406030204" pitchFamily="18" charset="0"/>
                      </a:rPr>
                      <m:t>𝒙𝑸</m:t>
                    </m:r>
                    <m:r>
                      <a:rPr lang="en-US" sz="2000" b="1" i="1" dirty="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 </m:t>
                    </m:r>
                  </m:oMath>
                </a14:m>
                <a:r>
                  <a:rPr lang="en-US" sz="2000" dirty="0"/>
                  <a:t>is true and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𝑷</m:t>
                    </m:r>
                    <m:r>
                      <a:rPr lang="en-US" sz="2000" b="1" i="1" dirty="0" smtClean="0">
                        <a:solidFill>
                          <a:schemeClr val="accent1">
                            <a:lumMod val="75000"/>
                          </a:schemeClr>
                        </a:solidFill>
                        <a:latin typeface="Cambria Math" panose="02040503050406030204" pitchFamily="18" charset="0"/>
                      </a:rPr>
                      <m:t> (</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 </m:t>
                    </m:r>
                    <m:r>
                      <a:rPr lang="en-US" sz="2000" b="1" i="1" dirty="0" smtClean="0">
                        <a:solidFill>
                          <a:schemeClr val="accent1">
                            <a:lumMod val="75000"/>
                          </a:schemeClr>
                        </a:solidFill>
                        <a:latin typeface="Cambria Math" panose="02040503050406030204" pitchFamily="18" charset="0"/>
                      </a:rPr>
                      <m:t>𝑸</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𝒙</m:t>
                    </m:r>
                    <m:r>
                      <a:rPr lang="en-US" sz="2000" b="1" i="1" dirty="0" smtClean="0">
                        <a:solidFill>
                          <a:schemeClr val="accent1">
                            <a:lumMod val="75000"/>
                          </a:schemeClr>
                        </a:solidFill>
                        <a:latin typeface="Cambria Math" panose="02040503050406030204" pitchFamily="18" charset="0"/>
                      </a:rPr>
                      <m:t>)) </m:t>
                    </m:r>
                  </m:oMath>
                </a14:m>
                <a:r>
                  <a:rPr lang="en-US" sz="2000" dirty="0"/>
                  <a:t> is true. LHS.</a:t>
                </a:r>
              </a:p>
            </p:txBody>
          </p:sp>
        </mc:Choice>
        <mc:Fallback>
          <p:sp>
            <p:nvSpPr>
              <p:cNvPr id="3" name="Content Placeholder 2">
                <a:extLst>
                  <a:ext uri="{FF2B5EF4-FFF2-40B4-BE49-F238E27FC236}">
                    <a16:creationId xmlns:a16="http://schemas.microsoft.com/office/drawing/2014/main" id="{DA342216-D3EA-44A2-BA23-AB7210DC4A89}"/>
                  </a:ext>
                </a:extLst>
              </p:cNvPr>
              <p:cNvSpPr>
                <a:spLocks noGrp="1" noRot="1" noChangeAspect="1" noMove="1" noResize="1" noEditPoints="1" noAdjustHandles="1" noChangeArrowheads="1" noChangeShapeType="1" noTextEdit="1"/>
              </p:cNvSpPr>
              <p:nvPr>
                <p:ph idx="1"/>
              </p:nvPr>
            </p:nvSpPr>
            <p:spPr>
              <a:xfrm>
                <a:off x="581192" y="1715956"/>
                <a:ext cx="11029615" cy="4776919"/>
              </a:xfrm>
              <a:blipFill>
                <a:blip r:embed="rId2"/>
                <a:stretch>
                  <a:fillRect l="-552" t="-893" r="-110" b="-22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E4A3D02-9E7A-48B6-9FC6-468CA262EB0A}"/>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8B12616C-4C4A-48DB-93CF-747BBBF0D660}"/>
              </a:ext>
            </a:extLst>
          </p:cNvPr>
          <p:cNvSpPr>
            <a:spLocks noGrp="1"/>
          </p:cNvSpPr>
          <p:nvPr>
            <p:ph type="sldNum" sz="quarter" idx="12"/>
          </p:nvPr>
        </p:nvSpPr>
        <p:spPr/>
        <p:txBody>
          <a:bodyPr/>
          <a:lstStyle/>
          <a:p>
            <a:fld id="{02A31C9B-8BEF-4557-B87D-694AE693A189}" type="slidenum">
              <a:rPr lang="en-US" smtClean="0"/>
              <a:pPr/>
              <a:t>15</a:t>
            </a:fld>
            <a:endParaRPr lang="en-US" sz="32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1FC58DC-8169-4D90-A67F-CE2FFE7DF444}"/>
                  </a:ext>
                </a:extLst>
              </p:cNvPr>
              <p:cNvSpPr txBox="1"/>
              <p:nvPr/>
            </p:nvSpPr>
            <p:spPr>
              <a:xfrm>
                <a:off x="4601116" y="6262010"/>
                <a:ext cx="6096000" cy="4617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schemeClr val="accent1"/>
                          </a:solidFill>
                          <a:effectLst/>
                          <a:latin typeface="Cambria Math" panose="02040503050406030204" pitchFamily="18" charset="0"/>
                        </a:rPr>
                        <m:t>∀</m:t>
                      </m:r>
                      <m:r>
                        <a:rPr lang="en-US" sz="2400" b="1" i="1" dirty="0" smtClean="0">
                          <a:solidFill>
                            <a:schemeClr val="accent1"/>
                          </a:solidFill>
                          <a:effectLst/>
                          <a:latin typeface="Cambria Math" panose="02040503050406030204" pitchFamily="18" charset="0"/>
                        </a:rPr>
                        <m:t>𝒙</m:t>
                      </m:r>
                      <m:r>
                        <a:rPr lang="en-US" sz="2400" b="1" i="1" dirty="0" smtClean="0">
                          <a:solidFill>
                            <a:schemeClr val="accent1"/>
                          </a:solidFill>
                          <a:effectLst/>
                          <a:latin typeface="Cambria Math" panose="02040503050406030204" pitchFamily="18" charset="0"/>
                        </a:rPr>
                        <m:t>(</m:t>
                      </m:r>
                      <m:r>
                        <a:rPr lang="en-US" sz="2400" b="1" i="1" dirty="0" smtClean="0">
                          <a:solidFill>
                            <a:schemeClr val="accent1"/>
                          </a:solidFill>
                          <a:effectLst/>
                          <a:latin typeface="Cambria Math" panose="02040503050406030204" pitchFamily="18" charset="0"/>
                        </a:rPr>
                        <m:t>𝑷</m:t>
                      </m:r>
                      <m:r>
                        <a:rPr lang="en-US" sz="2400" b="1" i="1" dirty="0" smtClean="0">
                          <a:solidFill>
                            <a:schemeClr val="accent1"/>
                          </a:solidFill>
                          <a:effectLst/>
                          <a:latin typeface="Cambria Math" panose="02040503050406030204" pitchFamily="18" charset="0"/>
                        </a:rPr>
                        <m:t> (</m:t>
                      </m:r>
                      <m:r>
                        <a:rPr lang="en-US" sz="2400" b="1" i="1" dirty="0" smtClean="0">
                          <a:solidFill>
                            <a:schemeClr val="accent1"/>
                          </a:solidFill>
                          <a:effectLst/>
                          <a:latin typeface="Cambria Math" panose="02040503050406030204" pitchFamily="18" charset="0"/>
                        </a:rPr>
                        <m:t>𝒙</m:t>
                      </m:r>
                      <m:r>
                        <a:rPr lang="en-US" sz="2400" b="1" i="1" dirty="0" smtClean="0">
                          <a:solidFill>
                            <a:schemeClr val="accent1"/>
                          </a:solidFill>
                          <a:effectLst/>
                          <a:latin typeface="Cambria Math" panose="02040503050406030204" pitchFamily="18" charset="0"/>
                        </a:rPr>
                        <m:t>) ∧ </m:t>
                      </m:r>
                      <m:r>
                        <a:rPr lang="en-US" sz="2400" b="1" i="1" dirty="0" smtClean="0">
                          <a:solidFill>
                            <a:schemeClr val="accent1"/>
                          </a:solidFill>
                          <a:effectLst/>
                          <a:latin typeface="Cambria Math" panose="02040503050406030204" pitchFamily="18" charset="0"/>
                        </a:rPr>
                        <m:t>𝑸</m:t>
                      </m:r>
                      <m:r>
                        <a:rPr lang="en-US" sz="2400" b="1" i="1" dirty="0" smtClean="0">
                          <a:solidFill>
                            <a:schemeClr val="accent1"/>
                          </a:solidFill>
                          <a:effectLst/>
                          <a:latin typeface="Cambria Math" panose="02040503050406030204" pitchFamily="18" charset="0"/>
                        </a:rPr>
                        <m:t>(</m:t>
                      </m:r>
                      <m:r>
                        <a:rPr lang="en-US" sz="2400" b="1" i="1" dirty="0" smtClean="0">
                          <a:solidFill>
                            <a:schemeClr val="accent1"/>
                          </a:solidFill>
                          <a:effectLst/>
                          <a:latin typeface="Cambria Math" panose="02040503050406030204" pitchFamily="18" charset="0"/>
                        </a:rPr>
                        <m:t>𝒙</m:t>
                      </m:r>
                      <m:r>
                        <a:rPr lang="en-US" sz="2400" b="1" i="1" dirty="0" smtClean="0">
                          <a:solidFill>
                            <a:schemeClr val="accent1"/>
                          </a:solidFill>
                          <a:effectLst/>
                          <a:latin typeface="Cambria Math" panose="02040503050406030204" pitchFamily="18" charset="0"/>
                        </a:rPr>
                        <m:t>)) ≡ ∀</m:t>
                      </m:r>
                      <m:r>
                        <a:rPr lang="en-US" sz="2400" b="1" i="1" dirty="0" err="1">
                          <a:solidFill>
                            <a:schemeClr val="accent1"/>
                          </a:solidFill>
                          <a:effectLst/>
                          <a:latin typeface="Cambria Math" panose="02040503050406030204" pitchFamily="18" charset="0"/>
                        </a:rPr>
                        <m:t>𝒙𝑷</m:t>
                      </m:r>
                      <m:r>
                        <a:rPr lang="en-US" sz="2400" b="1" i="1" dirty="0">
                          <a:solidFill>
                            <a:schemeClr val="accent1"/>
                          </a:solidFill>
                          <a:effectLst/>
                          <a:latin typeface="Cambria Math" panose="02040503050406030204" pitchFamily="18" charset="0"/>
                        </a:rPr>
                        <m:t> (</m:t>
                      </m:r>
                      <m:r>
                        <a:rPr lang="en-US" sz="2400" b="1" i="1" dirty="0">
                          <a:solidFill>
                            <a:schemeClr val="accent1"/>
                          </a:solidFill>
                          <a:effectLst/>
                          <a:latin typeface="Cambria Math" panose="02040503050406030204" pitchFamily="18" charset="0"/>
                        </a:rPr>
                        <m:t>𝒙</m:t>
                      </m:r>
                      <m:r>
                        <a:rPr lang="en-US" sz="2400" b="1" i="1" dirty="0">
                          <a:solidFill>
                            <a:schemeClr val="accent1"/>
                          </a:solidFill>
                          <a:effectLst/>
                          <a:latin typeface="Cambria Math" panose="02040503050406030204" pitchFamily="18" charset="0"/>
                        </a:rPr>
                        <m:t>) ∧ ∀</m:t>
                      </m:r>
                      <m:r>
                        <a:rPr lang="en-US" sz="2400" b="1" i="1" dirty="0" err="1">
                          <a:solidFill>
                            <a:schemeClr val="accent1"/>
                          </a:solidFill>
                          <a:effectLst/>
                          <a:latin typeface="Cambria Math" panose="02040503050406030204" pitchFamily="18" charset="0"/>
                        </a:rPr>
                        <m:t>𝒙𝑸</m:t>
                      </m:r>
                      <m:r>
                        <a:rPr lang="en-US" sz="2400" b="1" i="1" dirty="0">
                          <a:solidFill>
                            <a:schemeClr val="accent1"/>
                          </a:solidFill>
                          <a:effectLst/>
                          <a:latin typeface="Cambria Math" panose="02040503050406030204" pitchFamily="18" charset="0"/>
                        </a:rPr>
                        <m:t>(</m:t>
                      </m:r>
                      <m:r>
                        <a:rPr lang="en-US" sz="2400" b="1" i="1" dirty="0">
                          <a:solidFill>
                            <a:schemeClr val="accent1"/>
                          </a:solidFill>
                          <a:effectLst/>
                          <a:latin typeface="Cambria Math" panose="02040503050406030204" pitchFamily="18" charset="0"/>
                        </a:rPr>
                        <m:t>𝒙</m:t>
                      </m:r>
                      <m:r>
                        <a:rPr lang="en-US" sz="2400" b="1" i="1" dirty="0">
                          <a:solidFill>
                            <a:schemeClr val="accent1"/>
                          </a:solidFill>
                          <a:effectLst/>
                          <a:latin typeface="Cambria Math" panose="02040503050406030204" pitchFamily="18" charset="0"/>
                        </a:rPr>
                        <m:t>) </m:t>
                      </m:r>
                    </m:oMath>
                  </m:oMathPara>
                </a14:m>
                <a:br>
                  <a:rPr lang="en-US" sz="2400" dirty="0"/>
                </a:br>
                <a:endParaRPr lang="en-US" sz="2400" dirty="0"/>
              </a:p>
            </p:txBody>
          </p:sp>
        </mc:Choice>
        <mc:Fallback>
          <p:sp>
            <p:nvSpPr>
              <p:cNvPr id="7" name="TextBox 6">
                <a:extLst>
                  <a:ext uri="{FF2B5EF4-FFF2-40B4-BE49-F238E27FC236}">
                    <a16:creationId xmlns:a16="http://schemas.microsoft.com/office/drawing/2014/main" id="{81FC58DC-8169-4D90-A67F-CE2FFE7DF444}"/>
                  </a:ext>
                </a:extLst>
              </p:cNvPr>
              <p:cNvSpPr txBox="1">
                <a:spLocks noRot="1" noChangeAspect="1" noMove="1" noResize="1" noEditPoints="1" noAdjustHandles="1" noChangeArrowheads="1" noChangeShapeType="1" noTextEdit="1"/>
              </p:cNvSpPr>
              <p:nvPr/>
            </p:nvSpPr>
            <p:spPr>
              <a:xfrm>
                <a:off x="4601116" y="6262010"/>
                <a:ext cx="6096000" cy="461729"/>
              </a:xfrm>
              <a:prstGeom prst="rect">
                <a:avLst/>
              </a:prstGeom>
              <a:blipFill>
                <a:blip r:embed="rId3"/>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416826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354E-99B9-4541-99C3-4BEB39F87578}"/>
              </a:ext>
            </a:extLst>
          </p:cNvPr>
          <p:cNvSpPr>
            <a:spLocks noGrp="1"/>
          </p:cNvSpPr>
          <p:nvPr>
            <p:ph type="title"/>
          </p:nvPr>
        </p:nvSpPr>
        <p:spPr/>
        <p:txBody>
          <a:bodyPr/>
          <a:lstStyle/>
          <a:p>
            <a:r>
              <a:rPr lang="en-US" dirty="0"/>
              <a:t>Negating quantified expressions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EDEB0C-58A5-4943-9168-F89D5D727C43}"/>
                  </a:ext>
                </a:extLst>
              </p:cNvPr>
              <p:cNvSpPr>
                <a:spLocks noGrp="1"/>
              </p:cNvSpPr>
              <p:nvPr>
                <p:ph idx="1"/>
              </p:nvPr>
            </p:nvSpPr>
            <p:spPr>
              <a:xfrm>
                <a:off x="581193" y="1808935"/>
                <a:ext cx="11029615" cy="3678303"/>
              </a:xfrm>
            </p:spPr>
            <p:txBody>
              <a:bodyPr/>
              <a:lstStyle/>
              <a:p>
                <a:r>
                  <a:rPr lang="en-US" dirty="0"/>
                  <a:t>Logical Equivalence</a:t>
                </a:r>
              </a:p>
              <a:p>
                <a:pPr lvl="1"/>
                <a:r>
                  <a:rPr lang="en-US" dirty="0"/>
                  <a:t>First note that </a:t>
                </a:r>
                <a14:m>
                  <m:oMath xmlns:m="http://schemas.openxmlformats.org/officeDocument/2006/math">
                    <m:r>
                      <a:rPr lang="en-US" b="1" i="1" dirty="0" smtClean="0">
                        <a:latin typeface="Cambria Math" panose="02040503050406030204" pitchFamily="18" charset="0"/>
                      </a:rPr>
                      <m:t>¬∀</m:t>
                    </m:r>
                    <m:r>
                      <a:rPr lang="en-US" b="1" i="1" dirty="0" err="1">
                        <a:latin typeface="Cambria Math" panose="02040503050406030204" pitchFamily="18" charset="0"/>
                      </a:rPr>
                      <m:t>𝒙𝑷</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oMath>
                </a14:m>
                <a:r>
                  <a:rPr lang="en-US" dirty="0"/>
                  <a:t>is true if and only if </a:t>
                </a:r>
                <a14:m>
                  <m:oMath xmlns:m="http://schemas.openxmlformats.org/officeDocument/2006/math">
                    <m:r>
                      <a:rPr lang="en-US" b="1" i="1" dirty="0" smtClean="0">
                        <a:latin typeface="Cambria Math" panose="02040503050406030204" pitchFamily="18" charset="0"/>
                      </a:rPr>
                      <m:t>∀</m:t>
                    </m:r>
                    <m:r>
                      <a:rPr lang="en-US" b="1" i="1" dirty="0" err="1">
                        <a:latin typeface="Cambria Math" panose="02040503050406030204" pitchFamily="18" charset="0"/>
                      </a:rPr>
                      <m:t>𝒙𝑷</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oMath>
                </a14:m>
                <a:r>
                  <a:rPr lang="en-US" dirty="0"/>
                  <a:t>is false </a:t>
                </a:r>
              </a:p>
              <a:p>
                <a:pPr lvl="1"/>
                <a14:m>
                  <m:oMath xmlns:m="http://schemas.openxmlformats.org/officeDocument/2006/math">
                    <m:r>
                      <a:rPr lang="en-US" b="1" i="1" dirty="0" smtClean="0">
                        <a:latin typeface="Cambria Math" panose="02040503050406030204" pitchFamily="18" charset="0"/>
                      </a:rPr>
                      <m:t>∀</m:t>
                    </m:r>
                    <m:r>
                      <a:rPr lang="en-US" b="1" i="1" dirty="0" err="1" smtClean="0">
                        <a:latin typeface="Cambria Math" panose="02040503050406030204" pitchFamily="18" charset="0"/>
                      </a:rPr>
                      <m:t>𝒙𝑷</m:t>
                    </m:r>
                    <m:r>
                      <a:rPr lang="en-US" b="1" i="1" dirty="0" smtClean="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oMath>
                </a14:m>
                <a:r>
                  <a:rPr lang="en-US" dirty="0"/>
                  <a:t>is false if and only if there is an element </a:t>
                </a:r>
                <a14:m>
                  <m:oMath xmlns:m="http://schemas.openxmlformats.org/officeDocument/2006/math">
                    <m:r>
                      <a:rPr lang="en-US" i="1" dirty="0" smtClean="0">
                        <a:latin typeface="Cambria Math" panose="02040503050406030204" pitchFamily="18" charset="0"/>
                      </a:rPr>
                      <m:t>𝑥</m:t>
                    </m:r>
                  </m:oMath>
                </a14:m>
                <a:r>
                  <a:rPr lang="en-US" dirty="0"/>
                  <a:t> in the domain for which </a:t>
                </a:r>
                <a14:m>
                  <m:oMath xmlns:m="http://schemas.openxmlformats.org/officeDocument/2006/math">
                    <m:r>
                      <a:rPr lang="en-US" b="1" i="1" dirty="0" smtClean="0">
                        <a:latin typeface="Cambria Math" panose="02040503050406030204" pitchFamily="18" charset="0"/>
                      </a:rPr>
                      <m:t>𝑷</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oMath>
                </a14:m>
                <a:r>
                  <a:rPr lang="en-US" dirty="0"/>
                  <a:t>is false </a:t>
                </a:r>
              </a:p>
              <a:p>
                <a:pPr lvl="1"/>
                <a:r>
                  <a:rPr lang="en-US" dirty="0"/>
                  <a:t>This holds if and only if there is an element </a:t>
                </a:r>
                <a14:m>
                  <m:oMath xmlns:m="http://schemas.openxmlformats.org/officeDocument/2006/math">
                    <m:r>
                      <a:rPr lang="en-US" b="1" i="1" dirty="0" smtClean="0">
                        <a:latin typeface="Cambria Math" panose="02040503050406030204" pitchFamily="18" charset="0"/>
                      </a:rPr>
                      <m:t>𝒙</m:t>
                    </m:r>
                  </m:oMath>
                </a14:m>
                <a:r>
                  <a:rPr lang="en-US" dirty="0"/>
                  <a:t> in the domain for which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dirty="0"/>
                  <a:t>is true </a:t>
                </a:r>
              </a:p>
              <a:p>
                <a:pPr lvl="1"/>
                <a:r>
                  <a:rPr lang="en-US" dirty="0"/>
                  <a:t>there is an element </a:t>
                </a:r>
                <a14:m>
                  <m:oMath xmlns:m="http://schemas.openxmlformats.org/officeDocument/2006/math">
                    <m:r>
                      <a:rPr lang="en-US" b="1" i="1" dirty="0" smtClean="0">
                        <a:latin typeface="Cambria Math" panose="02040503050406030204" pitchFamily="18" charset="0"/>
                      </a:rPr>
                      <m:t>𝒙</m:t>
                    </m:r>
                  </m:oMath>
                </a14:m>
                <a:r>
                  <a:rPr lang="en-US" dirty="0"/>
                  <a:t> in the domain for which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 (</m:t>
                    </m:r>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dirty="0"/>
                  <a:t>is true if and only if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m:t>
                    </m:r>
                    <m:r>
                      <a:rPr lang="en-US" b="1" i="1" dirty="0" smtClean="0">
                        <a:latin typeface="Cambria Math" panose="02040503050406030204" pitchFamily="18" charset="0"/>
                      </a:rPr>
                      <m:t>𝑷</m:t>
                    </m:r>
                    <m:r>
                      <a:rPr lang="en-US" b="1" i="1" dirty="0" smtClean="0">
                        <a:latin typeface="Cambria Math" panose="02040503050406030204" pitchFamily="18" charset="0"/>
                      </a:rPr>
                      <m:t> (</m:t>
                    </m:r>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dirty="0"/>
                  <a:t>is true</a:t>
                </a:r>
              </a:p>
              <a:p>
                <a:pPr lvl="1"/>
                <a:r>
                  <a:rPr lang="en-US" dirty="0"/>
                  <a:t>Hence </a:t>
                </a:r>
                <a14:m>
                  <m:oMath xmlns:m="http://schemas.openxmlformats.org/officeDocument/2006/math">
                    <m:r>
                      <a:rPr lang="en-US" b="1" i="1" dirty="0" smtClean="0">
                        <a:latin typeface="Cambria Math" panose="02040503050406030204" pitchFamily="18" charset="0"/>
                      </a:rPr>
                      <m:t>¬∀</m:t>
                    </m:r>
                    <m:r>
                      <a:rPr lang="en-US" b="1" i="1" dirty="0" err="1">
                        <a:latin typeface="Cambria Math" panose="02040503050406030204" pitchFamily="18" charset="0"/>
                      </a:rPr>
                      <m:t>𝒙𝑷</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oMath>
                </a14:m>
                <a:r>
                  <a:rPr lang="en-US" dirty="0"/>
                  <a:t>is true if and only if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m:t>
                    </m:r>
                    <m:r>
                      <a:rPr lang="en-US" b="1" i="1" dirty="0" smtClean="0">
                        <a:latin typeface="Cambria Math" panose="02040503050406030204" pitchFamily="18" charset="0"/>
                      </a:rPr>
                      <m:t>𝑷</m:t>
                    </m:r>
                    <m:r>
                      <a:rPr lang="en-US" b="1" i="1" dirty="0" smtClean="0">
                        <a:latin typeface="Cambria Math" panose="02040503050406030204" pitchFamily="18" charset="0"/>
                      </a:rPr>
                      <m:t> (</m:t>
                    </m:r>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dirty="0"/>
                  <a:t>is true </a:t>
                </a:r>
                <a:br>
                  <a:rPr lang="en-US" dirty="0"/>
                </a:br>
                <a:r>
                  <a:rPr lang="en-US" dirty="0"/>
                  <a:t> </a:t>
                </a:r>
                <a:br>
                  <a:rPr lang="en-US" dirty="0"/>
                </a:br>
                <a:br>
                  <a:rPr lang="en-US" dirty="0"/>
                </a:br>
                <a:br>
                  <a:rPr lang="en-US" dirty="0"/>
                </a:br>
                <a:endParaRPr lang="en-US" dirty="0"/>
              </a:p>
            </p:txBody>
          </p:sp>
        </mc:Choice>
        <mc:Fallback xmlns="">
          <p:sp>
            <p:nvSpPr>
              <p:cNvPr id="3" name="Content Placeholder 2">
                <a:extLst>
                  <a:ext uri="{FF2B5EF4-FFF2-40B4-BE49-F238E27FC236}">
                    <a16:creationId xmlns:a16="http://schemas.microsoft.com/office/drawing/2014/main" id="{93EDEB0C-58A5-4943-9168-F89D5D727C43}"/>
                  </a:ext>
                </a:extLst>
              </p:cNvPr>
              <p:cNvSpPr>
                <a:spLocks noGrp="1" noRot="1" noChangeAspect="1" noMove="1" noResize="1" noEditPoints="1" noAdjustHandles="1" noChangeArrowheads="1" noChangeShapeType="1" noTextEdit="1"/>
              </p:cNvSpPr>
              <p:nvPr>
                <p:ph idx="1"/>
              </p:nvPr>
            </p:nvSpPr>
            <p:spPr>
              <a:xfrm>
                <a:off x="581193" y="1808935"/>
                <a:ext cx="11029615" cy="3678303"/>
              </a:xfrm>
              <a:blipFill>
                <a:blip r:embed="rId2"/>
                <a:stretch>
                  <a:fillRect l="-22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6400BD-A2CA-49AE-B47B-CC5A17EED332}"/>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11C2132A-3DBA-498C-AE63-45F08D2506E2}"/>
              </a:ext>
            </a:extLst>
          </p:cNvPr>
          <p:cNvSpPr>
            <a:spLocks noGrp="1"/>
          </p:cNvSpPr>
          <p:nvPr>
            <p:ph type="sldNum" sz="quarter" idx="12"/>
          </p:nvPr>
        </p:nvSpPr>
        <p:spPr/>
        <p:txBody>
          <a:bodyPr/>
          <a:lstStyle/>
          <a:p>
            <a:fld id="{02A31C9B-8BEF-4557-B87D-694AE693A189}" type="slidenum">
              <a:rPr lang="en-US" smtClean="0"/>
              <a:pPr/>
              <a:t>16</a:t>
            </a:fld>
            <a:endParaRPr lang="en-US"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2BF11E-450E-4511-9676-361D19E79174}"/>
                  </a:ext>
                </a:extLst>
              </p:cNvPr>
              <p:cNvSpPr txBox="1"/>
              <p:nvPr/>
            </p:nvSpPr>
            <p:spPr>
              <a:xfrm>
                <a:off x="2008910" y="1849377"/>
                <a:ext cx="6096000"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chemeClr val="accent1"/>
                          </a:solidFill>
                          <a:effectLst/>
                          <a:latin typeface="Cambria Math" panose="02040503050406030204" pitchFamily="18" charset="0"/>
                        </a:rPr>
                        <m:t>¬∀</m:t>
                      </m:r>
                      <m:r>
                        <a:rPr lang="en-US" sz="1800" b="1" i="1" dirty="0" err="1">
                          <a:solidFill>
                            <a:schemeClr val="accent1"/>
                          </a:solidFill>
                          <a:effectLst/>
                          <a:latin typeface="Cambria Math" panose="02040503050406030204" pitchFamily="18" charset="0"/>
                        </a:rPr>
                        <m:t>𝒙𝑷</m:t>
                      </m:r>
                      <m:r>
                        <a:rPr lang="en-US" sz="1800" b="1" i="1" dirty="0">
                          <a:solidFill>
                            <a:schemeClr val="accent1"/>
                          </a:solidFill>
                          <a:effectLst/>
                          <a:latin typeface="Cambria Math" panose="02040503050406030204" pitchFamily="18" charset="0"/>
                        </a:rPr>
                        <m:t> (</m:t>
                      </m:r>
                      <m:r>
                        <a:rPr lang="en-US" sz="1800" b="1" i="1" dirty="0">
                          <a:solidFill>
                            <a:schemeClr val="accent1"/>
                          </a:solidFill>
                          <a:effectLst/>
                          <a:latin typeface="Cambria Math" panose="02040503050406030204" pitchFamily="18" charset="0"/>
                        </a:rPr>
                        <m:t>𝒙</m:t>
                      </m:r>
                      <m:r>
                        <a:rPr lang="en-US" sz="1800" b="1" i="1" dirty="0">
                          <a:solidFill>
                            <a:schemeClr val="accent1"/>
                          </a:solidFill>
                          <a:effectLst/>
                          <a:latin typeface="Cambria Math" panose="02040503050406030204" pitchFamily="18" charset="0"/>
                        </a:rPr>
                        <m:t>) ≡ ∃</m:t>
                      </m:r>
                      <m:r>
                        <a:rPr lang="en-US" sz="1800" b="1" i="1" dirty="0">
                          <a:solidFill>
                            <a:schemeClr val="accent1"/>
                          </a:solidFill>
                          <a:effectLst/>
                          <a:latin typeface="Cambria Math" panose="02040503050406030204" pitchFamily="18" charset="0"/>
                        </a:rPr>
                        <m:t>𝒙</m:t>
                      </m:r>
                      <m:r>
                        <a:rPr lang="en-US" sz="1800" b="1" i="1" dirty="0">
                          <a:solidFill>
                            <a:schemeClr val="accent1"/>
                          </a:solidFill>
                          <a:effectLst/>
                          <a:latin typeface="Cambria Math" panose="02040503050406030204" pitchFamily="18" charset="0"/>
                        </a:rPr>
                        <m:t> ¬</m:t>
                      </m:r>
                      <m:r>
                        <a:rPr lang="en-US" sz="1800" b="1" i="1" dirty="0">
                          <a:solidFill>
                            <a:schemeClr val="accent1"/>
                          </a:solidFill>
                          <a:effectLst/>
                          <a:latin typeface="Cambria Math" panose="02040503050406030204" pitchFamily="18" charset="0"/>
                        </a:rPr>
                        <m:t>𝑷</m:t>
                      </m:r>
                      <m:r>
                        <a:rPr lang="en-US" sz="1800" b="1" i="1" dirty="0">
                          <a:solidFill>
                            <a:schemeClr val="accent1"/>
                          </a:solidFill>
                          <a:effectLst/>
                          <a:latin typeface="Cambria Math" panose="02040503050406030204" pitchFamily="18" charset="0"/>
                        </a:rPr>
                        <m:t> (</m:t>
                      </m:r>
                      <m:r>
                        <a:rPr lang="en-US" sz="1800" b="1" i="1" dirty="0">
                          <a:solidFill>
                            <a:schemeClr val="accent1"/>
                          </a:solidFill>
                          <a:effectLst/>
                          <a:latin typeface="Cambria Math" panose="02040503050406030204" pitchFamily="18" charset="0"/>
                        </a:rPr>
                        <m:t>𝒙</m:t>
                      </m:r>
                      <m:r>
                        <a:rPr lang="en-US" sz="1800" b="1" i="1" dirty="0">
                          <a:solidFill>
                            <a:schemeClr val="accent1"/>
                          </a:solidFill>
                          <a:effectLst/>
                          <a:latin typeface="Cambria Math" panose="02040503050406030204" pitchFamily="18" charset="0"/>
                        </a:rPr>
                        <m:t>) </m:t>
                      </m:r>
                    </m:oMath>
                  </m:oMathPara>
                </a14:m>
                <a:br>
                  <a:rPr lang="en-US" dirty="0"/>
                </a:br>
                <a:endParaRPr lang="en-US" dirty="0"/>
              </a:p>
            </p:txBody>
          </p:sp>
        </mc:Choice>
        <mc:Fallback xmlns="">
          <p:sp>
            <p:nvSpPr>
              <p:cNvPr id="7" name="TextBox 6">
                <a:extLst>
                  <a:ext uri="{FF2B5EF4-FFF2-40B4-BE49-F238E27FC236}">
                    <a16:creationId xmlns:a16="http://schemas.microsoft.com/office/drawing/2014/main" id="{AF2BF11E-450E-4511-9676-361D19E79174}"/>
                  </a:ext>
                </a:extLst>
              </p:cNvPr>
              <p:cNvSpPr txBox="1">
                <a:spLocks noRot="1" noChangeAspect="1" noMove="1" noResize="1" noEditPoints="1" noAdjustHandles="1" noChangeArrowheads="1" noChangeShapeType="1" noTextEdit="1"/>
              </p:cNvSpPr>
              <p:nvPr/>
            </p:nvSpPr>
            <p:spPr>
              <a:xfrm>
                <a:off x="2008910" y="1849377"/>
                <a:ext cx="6096000" cy="369397"/>
              </a:xfrm>
              <a:prstGeom prst="rect">
                <a:avLst/>
              </a:prstGeom>
              <a:blipFill>
                <a:blip r:embed="rId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F6ED653F-ED66-49F7-9014-0125C7A96088}"/>
                  </a:ext>
                </a:extLst>
              </p:cNvPr>
              <p:cNvGraphicFramePr>
                <a:graphicFrameLocks noGrp="1"/>
              </p:cNvGraphicFramePr>
              <p:nvPr>
                <p:extLst>
                  <p:ext uri="{D42A27DB-BD31-4B8C-83A1-F6EECF244321}">
                    <p14:modId xmlns:p14="http://schemas.microsoft.com/office/powerpoint/2010/main" val="1312149423"/>
                  </p:ext>
                </p:extLst>
              </p:nvPr>
            </p:nvGraphicFramePr>
            <p:xfrm>
              <a:off x="1052945" y="4372206"/>
              <a:ext cx="10307781" cy="1981264"/>
            </p:xfrm>
            <a:graphic>
              <a:graphicData uri="http://schemas.openxmlformats.org/drawingml/2006/table">
                <a:tbl>
                  <a:tblPr firstRow="1" bandRow="1">
                    <a:tableStyleId>{5C22544A-7EE6-4342-B048-85BDC9FD1C3A}</a:tableStyleId>
                  </a:tblPr>
                  <a:tblGrid>
                    <a:gridCol w="1346381">
                      <a:extLst>
                        <a:ext uri="{9D8B030D-6E8A-4147-A177-3AD203B41FA5}">
                          <a16:colId xmlns:a16="http://schemas.microsoft.com/office/drawing/2014/main" val="2788169456"/>
                        </a:ext>
                      </a:extLst>
                    </a:gridCol>
                    <a:gridCol w="1505631">
                      <a:extLst>
                        <a:ext uri="{9D8B030D-6E8A-4147-A177-3AD203B41FA5}">
                          <a16:colId xmlns:a16="http://schemas.microsoft.com/office/drawing/2014/main" val="267047919"/>
                        </a:ext>
                      </a:extLst>
                    </a:gridCol>
                    <a:gridCol w="4005988">
                      <a:extLst>
                        <a:ext uri="{9D8B030D-6E8A-4147-A177-3AD203B41FA5}">
                          <a16:colId xmlns:a16="http://schemas.microsoft.com/office/drawing/2014/main" val="2153454365"/>
                        </a:ext>
                      </a:extLst>
                    </a:gridCol>
                    <a:gridCol w="3449781">
                      <a:extLst>
                        <a:ext uri="{9D8B030D-6E8A-4147-A177-3AD203B41FA5}">
                          <a16:colId xmlns:a16="http://schemas.microsoft.com/office/drawing/2014/main" val="2736023436"/>
                        </a:ext>
                      </a:extLst>
                    </a:gridCol>
                  </a:tblGrid>
                  <a:tr h="370840">
                    <a:tc>
                      <a:txBody>
                        <a:bodyPr/>
                        <a:lstStyle/>
                        <a:p>
                          <a:r>
                            <a:rPr lang="en-US" dirty="0"/>
                            <a:t>Negation</a:t>
                          </a:r>
                        </a:p>
                      </a:txBody>
                      <a:tcPr/>
                    </a:tc>
                    <a:tc>
                      <a:txBody>
                        <a:bodyPr/>
                        <a:lstStyle/>
                        <a:p>
                          <a:r>
                            <a:rPr lang="en-US" dirty="0"/>
                            <a:t>Equivalent Statement</a:t>
                          </a:r>
                        </a:p>
                      </a:txBody>
                      <a:tcPr/>
                    </a:tc>
                    <a:tc>
                      <a:txBody>
                        <a:bodyPr/>
                        <a:lstStyle/>
                        <a:p>
                          <a:r>
                            <a:rPr lang="en-US" dirty="0"/>
                            <a:t>When is negation True?</a:t>
                          </a:r>
                        </a:p>
                      </a:txBody>
                      <a:tcPr/>
                    </a:tc>
                    <a:tc>
                      <a:txBody>
                        <a:bodyPr/>
                        <a:lstStyle/>
                        <a:p>
                          <a:r>
                            <a:rPr lang="en-US" dirty="0"/>
                            <a:t>When False</a:t>
                          </a:r>
                        </a:p>
                      </a:txBody>
                      <a:tcPr/>
                    </a:tc>
                    <a:extLst>
                      <a:ext uri="{0D108BD9-81ED-4DB2-BD59-A6C34878D82A}">
                        <a16:rowId xmlns:a16="http://schemas.microsoft.com/office/drawing/2014/main" val="2982569294"/>
                      </a:ext>
                    </a:extLst>
                  </a:tr>
                  <a:tr h="370840">
                    <a:tc>
                      <a:txBody>
                        <a:bodyPr/>
                        <a:lstStyle/>
                        <a:p>
                          <a:pPr/>
                          <a14:m>
                            <m:oMathPara xmlns:m="http://schemas.openxmlformats.org/officeDocument/2006/math">
                              <m:oMathParaPr>
                                <m:jc m:val="centerGroup"/>
                              </m:oMathParaPr>
                              <m:oMath xmlns:m="http://schemas.openxmlformats.org/officeDocument/2006/math">
                                <m:r>
                                  <a:rPr lang="en-US" sz="2000" b="0" i="1" dirty="0" smtClean="0">
                                    <a:solidFill>
                                      <a:srgbClr val="242021"/>
                                    </a:solidFill>
                                    <a:effectLst/>
                                    <a:latin typeface="Cambria Math" panose="02040503050406030204" pitchFamily="18" charset="0"/>
                                  </a:rPr>
                                  <m:t>¬∃</m:t>
                                </m:r>
                                <m:r>
                                  <a:rPr lang="en-US" sz="2000" b="0" i="1" dirty="0" err="1">
                                    <a:solidFill>
                                      <a:srgbClr val="242021"/>
                                    </a:solidFill>
                                    <a:effectLst/>
                                    <a:latin typeface="Cambria Math" panose="02040503050406030204" pitchFamily="18" charset="0"/>
                                  </a:rPr>
                                  <m:t>𝑥𝑃</m:t>
                                </m:r>
                                <m:r>
                                  <a:rPr lang="en-US" sz="2000" b="0" i="1" dirty="0">
                                    <a:solidFill>
                                      <a:srgbClr val="242021"/>
                                    </a:solidFill>
                                    <a:effectLst/>
                                    <a:latin typeface="Cambria Math" panose="02040503050406030204" pitchFamily="18" charset="0"/>
                                  </a:rPr>
                                  <m:t> (</m:t>
                                </m:r>
                                <m:r>
                                  <a:rPr lang="en-US" sz="2000" b="0" i="1" dirty="0">
                                    <a:solidFill>
                                      <a:srgbClr val="242021"/>
                                    </a:solidFill>
                                    <a:effectLst/>
                                    <a:latin typeface="Cambria Math" panose="02040503050406030204" pitchFamily="18" charset="0"/>
                                  </a:rPr>
                                  <m:t>𝑥</m:t>
                                </m:r>
                                <m:r>
                                  <a:rPr lang="en-US" sz="2000" b="0" i="1" dirty="0">
                                    <a:solidFill>
                                      <a:srgbClr val="242021"/>
                                    </a:solidFill>
                                    <a:effectLst/>
                                    <a:latin typeface="Cambria Math" panose="02040503050406030204" pitchFamily="18" charset="0"/>
                                  </a:rPr>
                                  <m:t>) </m:t>
                                </m:r>
                              </m:oMath>
                            </m:oMathPara>
                          </a14:m>
                          <a:br>
                            <a:rPr lang="en-US" sz="2000" b="0" i="1" dirty="0">
                              <a:solidFill>
                                <a:srgbClr val="242021"/>
                              </a:solidFill>
                              <a:effectLst/>
                              <a:latin typeface="MTMI"/>
                            </a:rPr>
                          </a:br>
                          <a:endParaRPr lang="en-US" sz="2000" dirty="0">
                            <a:effectLst/>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sz="2000" b="0" i="1" smtClean="0">
                                    <a:solidFill>
                                      <a:srgbClr val="242021"/>
                                    </a:solidFill>
                                    <a:effectLst/>
                                    <a:latin typeface="Cambria Math" panose="02040503050406030204" pitchFamily="18" charset="0"/>
                                  </a:rPr>
                                  <m:t>∀</m:t>
                                </m:r>
                                <m:r>
                                  <a:rPr lang="en-US" sz="2000" b="0" i="1" smtClean="0">
                                    <a:solidFill>
                                      <a:srgbClr val="242021"/>
                                    </a:solidFill>
                                    <a:effectLst/>
                                    <a:latin typeface="Cambria Math" panose="02040503050406030204" pitchFamily="18" charset="0"/>
                                  </a:rPr>
                                  <m:t>𝑥</m:t>
                                </m:r>
                                <m:r>
                                  <a:rPr lang="en-US" sz="2000" b="0" i="1" smtClean="0">
                                    <a:solidFill>
                                      <a:srgbClr val="242021"/>
                                    </a:solidFill>
                                    <a:effectLst/>
                                    <a:latin typeface="Cambria Math" panose="02040503050406030204" pitchFamily="18" charset="0"/>
                                  </a:rPr>
                                  <m:t>¬</m:t>
                                </m:r>
                                <m:r>
                                  <a:rPr lang="en-US" sz="2000" b="0" i="1" smtClean="0">
                                    <a:solidFill>
                                      <a:srgbClr val="242021"/>
                                    </a:solidFill>
                                    <a:effectLst/>
                                    <a:latin typeface="Cambria Math" panose="02040503050406030204" pitchFamily="18" charset="0"/>
                                  </a:rPr>
                                  <m:t>𝑃</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𝑥</m:t>
                                </m:r>
                                <m:r>
                                  <a:rPr lang="en-US" sz="2000" b="0" i="1" smtClean="0">
                                    <a:solidFill>
                                      <a:srgbClr val="242021"/>
                                    </a:solidFill>
                                    <a:effectLst/>
                                    <a:latin typeface="Cambria Math" panose="02040503050406030204" pitchFamily="18" charset="0"/>
                                  </a:rPr>
                                  <m:t>) </m:t>
                                </m:r>
                              </m:oMath>
                            </m:oMathPara>
                          </a14:m>
                          <a:br>
                            <a:rPr lang="en-US" sz="2000" b="0" i="1" dirty="0">
                              <a:solidFill>
                                <a:srgbClr val="242021"/>
                              </a:solidFill>
                              <a:effectLst/>
                              <a:latin typeface="MTMI"/>
                            </a:rPr>
                          </a:br>
                          <a:endParaRPr lang="en-US" sz="2000" dirty="0">
                            <a:effectLst/>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sz="2000" b="0" i="1" smtClean="0">
                                    <a:solidFill>
                                      <a:srgbClr val="242021"/>
                                    </a:solidFill>
                                    <a:effectLst/>
                                    <a:latin typeface="Cambria Math" panose="02040503050406030204" pitchFamily="18" charset="0"/>
                                  </a:rPr>
                                  <m:t>𝐹𝑜𝑟</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𝑒𝑣𝑒𝑟𝑦</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𝑥</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𝑃</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𝑥</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𝑖𝑠</m:t>
                                </m:r>
                                <m:r>
                                  <a:rPr lang="en-US" sz="2000" b="0" i="1" smtClean="0">
                                    <a:solidFill>
                                      <a:srgbClr val="242021"/>
                                    </a:solidFill>
                                    <a:effectLst/>
                                    <a:latin typeface="Cambria Math" panose="02040503050406030204" pitchFamily="18" charset="0"/>
                                  </a:rPr>
                                  <m:t> </m:t>
                                </m:r>
                                <m:r>
                                  <a:rPr lang="en-US" sz="2000" b="0" i="1" smtClean="0">
                                    <a:solidFill>
                                      <a:srgbClr val="242021"/>
                                    </a:solidFill>
                                    <a:effectLst/>
                                    <a:latin typeface="Cambria Math" panose="02040503050406030204" pitchFamily="18" charset="0"/>
                                  </a:rPr>
                                  <m:t>𝑓𝑎𝑙𝑠𝑒</m:t>
                                </m:r>
                                <m:r>
                                  <a:rPr lang="en-US" sz="2000" b="0" i="1" smtClean="0">
                                    <a:solidFill>
                                      <a:srgbClr val="242021"/>
                                    </a:solidFill>
                                    <a:effectLst/>
                                    <a:latin typeface="Cambria Math" panose="02040503050406030204" pitchFamily="18" charset="0"/>
                                  </a:rPr>
                                  <m:t>. </m:t>
                                </m:r>
                              </m:oMath>
                            </m:oMathPara>
                          </a14:m>
                          <a:br>
                            <a:rPr lang="en-US" sz="2000" b="0" i="0" dirty="0">
                              <a:solidFill>
                                <a:srgbClr val="242021"/>
                              </a:solidFill>
                              <a:effectLst/>
                              <a:latin typeface="Times-Roman"/>
                            </a:rPr>
                          </a:br>
                          <a:endParaRPr lang="en-US" sz="2000" dirty="0">
                            <a:effectLst/>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sz="2000" b="0" i="1" dirty="0" smtClean="0">
                                    <a:solidFill>
                                      <a:srgbClr val="242021"/>
                                    </a:solidFill>
                                    <a:effectLst/>
                                    <a:latin typeface="Cambria Math" panose="02040503050406030204" pitchFamily="18" charset="0"/>
                                  </a:rPr>
                                  <m:t>𝑇h𝑒𝑟𝑒</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𝑖𝑠</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𝑎𝑛</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𝑥</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𝑓𝑜𝑟</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𝑤h𝑖𝑐h</m:t>
                                </m:r>
                              </m:oMath>
                              <m:oMath xmlns:m="http://schemas.openxmlformats.org/officeDocument/2006/math">
                                <m:r>
                                  <a:rPr lang="en-US" sz="2000" b="0" i="1" dirty="0" smtClean="0">
                                    <a:solidFill>
                                      <a:srgbClr val="242021"/>
                                    </a:solidFill>
                                    <a:effectLst/>
                                    <a:latin typeface="Cambria Math" panose="02040503050406030204" pitchFamily="18" charset="0"/>
                                  </a:rPr>
                                  <m:t>𝑃</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𝑥</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𝑖𝑠</m:t>
                                </m:r>
                                <m:r>
                                  <a:rPr lang="en-US" sz="2000" b="0" i="1" dirty="0" smtClean="0">
                                    <a:solidFill>
                                      <a:srgbClr val="242021"/>
                                    </a:solidFill>
                                    <a:effectLst/>
                                    <a:latin typeface="Cambria Math" panose="02040503050406030204" pitchFamily="18" charset="0"/>
                                  </a:rPr>
                                  <m:t> </m:t>
                                </m:r>
                                <m:r>
                                  <a:rPr lang="en-US" sz="2000" b="0" i="1" dirty="0" smtClean="0">
                                    <a:solidFill>
                                      <a:srgbClr val="242021"/>
                                    </a:solidFill>
                                    <a:effectLst/>
                                    <a:latin typeface="Cambria Math" panose="02040503050406030204" pitchFamily="18" charset="0"/>
                                  </a:rPr>
                                  <m:t>𝑡𝑟𝑢𝑒</m:t>
                                </m:r>
                                <m:r>
                                  <a:rPr lang="en-US" sz="2000" b="0" i="1" dirty="0" smtClean="0">
                                    <a:solidFill>
                                      <a:srgbClr val="242021"/>
                                    </a:solidFill>
                                    <a:effectLst/>
                                    <a:latin typeface="Cambria Math" panose="02040503050406030204" pitchFamily="18" charset="0"/>
                                  </a:rPr>
                                  <m:t>.</m:t>
                                </m:r>
                              </m:oMath>
                            </m:oMathPara>
                          </a14:m>
                          <a:br>
                            <a:rPr lang="en-US" sz="2000" b="0" i="0" dirty="0">
                              <a:solidFill>
                                <a:srgbClr val="242021"/>
                              </a:solidFill>
                              <a:effectLst/>
                              <a:latin typeface="Times-Roman"/>
                            </a:rPr>
                          </a:br>
                          <a:endParaRPr lang="en-US" sz="2000" dirty="0">
                            <a:effectLst/>
                          </a:endParaRPr>
                        </a:p>
                      </a:txBody>
                      <a:tcPr anchor="ctr"/>
                    </a:tc>
                    <a:extLst>
                      <a:ext uri="{0D108BD9-81ED-4DB2-BD59-A6C34878D82A}">
                        <a16:rowId xmlns:a16="http://schemas.microsoft.com/office/drawing/2014/main" val="1403370755"/>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dirty="0" smtClean="0">
                                    <a:solidFill>
                                      <a:srgbClr val="242021"/>
                                    </a:solidFill>
                                    <a:effectLst/>
                                    <a:latin typeface="Cambria Math" panose="02040503050406030204" pitchFamily="18" charset="0"/>
                                  </a:rPr>
                                  <m:t>¬∀</m:t>
                                </m:r>
                                <m:r>
                                  <a:rPr lang="en-US" sz="1800" b="0" i="1" dirty="0" err="1">
                                    <a:solidFill>
                                      <a:srgbClr val="242021"/>
                                    </a:solidFill>
                                    <a:effectLst/>
                                    <a:latin typeface="Cambria Math" panose="02040503050406030204" pitchFamily="18" charset="0"/>
                                  </a:rPr>
                                  <m:t>𝑥𝑃</m:t>
                                </m:r>
                                <m:r>
                                  <a:rPr lang="en-US" sz="1800" b="0" i="1" dirty="0">
                                    <a:solidFill>
                                      <a:srgbClr val="242021"/>
                                    </a:solidFill>
                                    <a:effectLst/>
                                    <a:latin typeface="Cambria Math" panose="02040503050406030204" pitchFamily="18" charset="0"/>
                                  </a:rPr>
                                  <m:t> (</m:t>
                                </m:r>
                                <m:r>
                                  <a:rPr lang="en-US" sz="1800" b="0" i="1" dirty="0">
                                    <a:solidFill>
                                      <a:srgbClr val="242021"/>
                                    </a:solidFill>
                                    <a:effectLst/>
                                    <a:latin typeface="Cambria Math" panose="02040503050406030204" pitchFamily="18" charset="0"/>
                                  </a:rPr>
                                  <m:t>𝑥</m:t>
                                </m:r>
                                <m:r>
                                  <a:rPr lang="en-US" sz="1800" b="0" i="1" dirty="0">
                                    <a:solidFill>
                                      <a:srgbClr val="242021"/>
                                    </a:solidFill>
                                    <a:effectLst/>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solidFill>
                                      <a:srgbClr val="242021"/>
                                    </a:solidFill>
                                    <a:effectLst/>
                                    <a:latin typeface="Cambria Math" panose="02040503050406030204" pitchFamily="18" charset="0"/>
                                  </a:rPr>
                                  <m:t>∃</m:t>
                                </m:r>
                                <m:r>
                                  <a:rPr lang="en-US" sz="1800" b="0" i="1" smtClean="0">
                                    <a:solidFill>
                                      <a:srgbClr val="242021"/>
                                    </a:solidFill>
                                    <a:effectLst/>
                                    <a:latin typeface="Cambria Math" panose="02040503050406030204" pitchFamily="18" charset="0"/>
                                  </a:rPr>
                                  <m:t>𝑥</m:t>
                                </m:r>
                                <m:r>
                                  <a:rPr lang="en-US" sz="1800" b="0" i="1" smtClean="0">
                                    <a:solidFill>
                                      <a:srgbClr val="242021"/>
                                    </a:solidFill>
                                    <a:effectLst/>
                                    <a:latin typeface="Cambria Math" panose="02040503050406030204" pitchFamily="18" charset="0"/>
                                  </a:rPr>
                                  <m:t>¬</m:t>
                                </m:r>
                                <m:r>
                                  <a:rPr lang="en-US" sz="1800" b="0" i="1" smtClean="0">
                                    <a:solidFill>
                                      <a:srgbClr val="242021"/>
                                    </a:solidFill>
                                    <a:effectLst/>
                                    <a:latin typeface="Cambria Math" panose="02040503050406030204" pitchFamily="18" charset="0"/>
                                  </a:rPr>
                                  <m:t>𝑃</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𝑥</m:t>
                                </m:r>
                                <m:r>
                                  <a:rPr lang="en-US" sz="1800" b="0" i="1" smtClean="0">
                                    <a:solidFill>
                                      <a:srgbClr val="242021"/>
                                    </a:solidFill>
                                    <a:effectLst/>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solidFill>
                                      <a:srgbClr val="242021"/>
                                    </a:solidFill>
                                    <a:effectLst/>
                                    <a:latin typeface="Cambria Math" panose="02040503050406030204" pitchFamily="18" charset="0"/>
                                  </a:rPr>
                                  <m:t>𝑇h𝑒𝑟𝑒</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𝑖𝑠</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𝑎𝑛</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𝑥</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𝑓𝑜𝑟</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𝑤h𝑖𝑐h</m:t>
                                </m:r>
                                <m:r>
                                  <a:rPr lang="en-US" sz="1800" b="0" i="1" smtClean="0">
                                    <a:solidFill>
                                      <a:srgbClr val="242021"/>
                                    </a:solidFill>
                                    <a:effectLst/>
                                    <a:latin typeface="Cambria Math" panose="02040503050406030204" pitchFamily="18" charset="0"/>
                                  </a:rPr>
                                  <m:t> </m:t>
                                </m:r>
                              </m:oMath>
                              <m:oMath xmlns:m="http://schemas.openxmlformats.org/officeDocument/2006/math">
                                <m:r>
                                  <a:rPr lang="en-US" sz="1800" b="0" i="1" smtClean="0">
                                    <a:solidFill>
                                      <a:srgbClr val="242021"/>
                                    </a:solidFill>
                                    <a:effectLst/>
                                    <a:latin typeface="Cambria Math" panose="02040503050406030204" pitchFamily="18" charset="0"/>
                                  </a:rPr>
                                  <m:t>𝑃</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𝑥</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𝑖𝑠</m:t>
                                </m:r>
                                <m:r>
                                  <a:rPr lang="en-US" sz="1800" b="0" i="1" smtClean="0">
                                    <a:solidFill>
                                      <a:srgbClr val="242021"/>
                                    </a:solidFill>
                                    <a:effectLst/>
                                    <a:latin typeface="Cambria Math" panose="02040503050406030204" pitchFamily="18" charset="0"/>
                                  </a:rPr>
                                  <m:t> </m:t>
                                </m:r>
                                <m:r>
                                  <a:rPr lang="en-US" sz="1800" b="0" i="1" smtClean="0">
                                    <a:solidFill>
                                      <a:srgbClr val="242021"/>
                                    </a:solidFill>
                                    <a:effectLst/>
                                    <a:latin typeface="Cambria Math" panose="02040503050406030204" pitchFamily="18" charset="0"/>
                                  </a:rPr>
                                  <m:t>𝑓𝑎𝑙𝑠𝑒</m:t>
                                </m:r>
                                <m:r>
                                  <a:rPr lang="en-US" sz="1800" b="0" i="1" smtClean="0">
                                    <a:solidFill>
                                      <a:srgbClr val="242021"/>
                                    </a:solidFill>
                                    <a:effectLst/>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800" b="0" i="1" dirty="0" smtClean="0">
                                    <a:solidFill>
                                      <a:srgbClr val="242021"/>
                                    </a:solidFill>
                                    <a:effectLst/>
                                    <a:latin typeface="Cambria Math" panose="02040503050406030204" pitchFamily="18" charset="0"/>
                                  </a:rPr>
                                  <m:t>𝑃</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𝑥</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𝑖𝑠</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𝑡𝑟𝑢𝑒</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𝑓𝑜𝑟</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𝑒𝑣𝑒𝑟𝑦</m:t>
                                </m:r>
                                <m:r>
                                  <a:rPr lang="en-US" sz="1800" b="0" i="1" dirty="0" smtClean="0">
                                    <a:solidFill>
                                      <a:srgbClr val="242021"/>
                                    </a:solidFill>
                                    <a:effectLst/>
                                    <a:latin typeface="Cambria Math" panose="02040503050406030204" pitchFamily="18" charset="0"/>
                                  </a:rPr>
                                  <m:t> </m:t>
                                </m:r>
                                <m:r>
                                  <a:rPr lang="en-US" sz="1800" b="0" i="1" dirty="0" smtClean="0">
                                    <a:solidFill>
                                      <a:srgbClr val="242021"/>
                                    </a:solidFill>
                                    <a:effectLst/>
                                    <a:latin typeface="Cambria Math" panose="02040503050406030204" pitchFamily="18" charset="0"/>
                                  </a:rPr>
                                  <m:t>𝑥</m:t>
                                </m:r>
                              </m:oMath>
                            </m:oMathPara>
                          </a14:m>
                          <a:endParaRPr lang="en-US" dirty="0"/>
                        </a:p>
                      </a:txBody>
                      <a:tcPr/>
                    </a:tc>
                    <a:extLst>
                      <a:ext uri="{0D108BD9-81ED-4DB2-BD59-A6C34878D82A}">
                        <a16:rowId xmlns:a16="http://schemas.microsoft.com/office/drawing/2014/main" val="3191054278"/>
                      </a:ext>
                    </a:extLst>
                  </a:tr>
                </a:tbl>
              </a:graphicData>
            </a:graphic>
          </p:graphicFrame>
        </mc:Choice>
        <mc:Fallback xmlns="">
          <p:graphicFrame>
            <p:nvGraphicFramePr>
              <p:cNvPr id="8" name="Table 8">
                <a:extLst>
                  <a:ext uri="{FF2B5EF4-FFF2-40B4-BE49-F238E27FC236}">
                    <a16:creationId xmlns:a16="http://schemas.microsoft.com/office/drawing/2014/main" id="{F6ED653F-ED66-49F7-9014-0125C7A96088}"/>
                  </a:ext>
                </a:extLst>
              </p:cNvPr>
              <p:cNvGraphicFramePr>
                <a:graphicFrameLocks noGrp="1"/>
              </p:cNvGraphicFramePr>
              <p:nvPr>
                <p:extLst>
                  <p:ext uri="{D42A27DB-BD31-4B8C-83A1-F6EECF244321}">
                    <p14:modId xmlns:p14="http://schemas.microsoft.com/office/powerpoint/2010/main" val="1312149423"/>
                  </p:ext>
                </p:extLst>
              </p:nvPr>
            </p:nvGraphicFramePr>
            <p:xfrm>
              <a:off x="1052945" y="4372206"/>
              <a:ext cx="10307781" cy="1981264"/>
            </p:xfrm>
            <a:graphic>
              <a:graphicData uri="http://schemas.openxmlformats.org/drawingml/2006/table">
                <a:tbl>
                  <a:tblPr firstRow="1" bandRow="1">
                    <a:tableStyleId>{5C22544A-7EE6-4342-B048-85BDC9FD1C3A}</a:tableStyleId>
                  </a:tblPr>
                  <a:tblGrid>
                    <a:gridCol w="1346381">
                      <a:extLst>
                        <a:ext uri="{9D8B030D-6E8A-4147-A177-3AD203B41FA5}">
                          <a16:colId xmlns:a16="http://schemas.microsoft.com/office/drawing/2014/main" val="2788169456"/>
                        </a:ext>
                      </a:extLst>
                    </a:gridCol>
                    <a:gridCol w="1505631">
                      <a:extLst>
                        <a:ext uri="{9D8B030D-6E8A-4147-A177-3AD203B41FA5}">
                          <a16:colId xmlns:a16="http://schemas.microsoft.com/office/drawing/2014/main" val="267047919"/>
                        </a:ext>
                      </a:extLst>
                    </a:gridCol>
                    <a:gridCol w="4005988">
                      <a:extLst>
                        <a:ext uri="{9D8B030D-6E8A-4147-A177-3AD203B41FA5}">
                          <a16:colId xmlns:a16="http://schemas.microsoft.com/office/drawing/2014/main" val="2153454365"/>
                        </a:ext>
                      </a:extLst>
                    </a:gridCol>
                    <a:gridCol w="3449781">
                      <a:extLst>
                        <a:ext uri="{9D8B030D-6E8A-4147-A177-3AD203B41FA5}">
                          <a16:colId xmlns:a16="http://schemas.microsoft.com/office/drawing/2014/main" val="2736023436"/>
                        </a:ext>
                      </a:extLst>
                    </a:gridCol>
                  </a:tblGrid>
                  <a:tr h="640080">
                    <a:tc>
                      <a:txBody>
                        <a:bodyPr/>
                        <a:lstStyle/>
                        <a:p>
                          <a:r>
                            <a:rPr lang="en-US" dirty="0"/>
                            <a:t>Negation</a:t>
                          </a:r>
                        </a:p>
                      </a:txBody>
                      <a:tcPr/>
                    </a:tc>
                    <a:tc>
                      <a:txBody>
                        <a:bodyPr/>
                        <a:lstStyle/>
                        <a:p>
                          <a:r>
                            <a:rPr lang="en-US" dirty="0"/>
                            <a:t>Equivalent Statement</a:t>
                          </a:r>
                        </a:p>
                      </a:txBody>
                      <a:tcPr/>
                    </a:tc>
                    <a:tc>
                      <a:txBody>
                        <a:bodyPr/>
                        <a:lstStyle/>
                        <a:p>
                          <a:r>
                            <a:rPr lang="en-US" dirty="0"/>
                            <a:t>When is negation True?</a:t>
                          </a:r>
                        </a:p>
                      </a:txBody>
                      <a:tcPr/>
                    </a:tc>
                    <a:tc>
                      <a:txBody>
                        <a:bodyPr/>
                        <a:lstStyle/>
                        <a:p>
                          <a:r>
                            <a:rPr lang="en-US" dirty="0"/>
                            <a:t>When False</a:t>
                          </a:r>
                        </a:p>
                      </a:txBody>
                      <a:tcPr/>
                    </a:tc>
                    <a:extLst>
                      <a:ext uri="{0D108BD9-81ED-4DB2-BD59-A6C34878D82A}">
                        <a16:rowId xmlns:a16="http://schemas.microsoft.com/office/drawing/2014/main" val="2982569294"/>
                      </a:ext>
                    </a:extLst>
                  </a:tr>
                  <a:tr h="701104">
                    <a:tc>
                      <a:txBody>
                        <a:bodyPr/>
                        <a:lstStyle/>
                        <a:p>
                          <a:endParaRPr lang="en-US"/>
                        </a:p>
                      </a:txBody>
                      <a:tcPr anchor="ctr">
                        <a:blipFill>
                          <a:blip r:embed="rId4"/>
                          <a:stretch>
                            <a:fillRect l="-452" t="-94828" r="-667421" b="-98276"/>
                          </a:stretch>
                        </a:blipFill>
                      </a:tcPr>
                    </a:tc>
                    <a:tc>
                      <a:txBody>
                        <a:bodyPr/>
                        <a:lstStyle/>
                        <a:p>
                          <a:endParaRPr lang="en-US"/>
                        </a:p>
                      </a:txBody>
                      <a:tcPr anchor="ctr">
                        <a:blipFill>
                          <a:blip r:embed="rId4"/>
                          <a:stretch>
                            <a:fillRect l="-89879" t="-94828" r="-497166" b="-98276"/>
                          </a:stretch>
                        </a:blipFill>
                      </a:tcPr>
                    </a:tc>
                    <a:tc>
                      <a:txBody>
                        <a:bodyPr/>
                        <a:lstStyle/>
                        <a:p>
                          <a:endParaRPr lang="en-US"/>
                        </a:p>
                      </a:txBody>
                      <a:tcPr anchor="ctr">
                        <a:blipFill>
                          <a:blip r:embed="rId4"/>
                          <a:stretch>
                            <a:fillRect l="-71277" t="-94828" r="-86626" b="-98276"/>
                          </a:stretch>
                        </a:blipFill>
                      </a:tcPr>
                    </a:tc>
                    <a:tc>
                      <a:txBody>
                        <a:bodyPr/>
                        <a:lstStyle/>
                        <a:p>
                          <a:endParaRPr lang="en-US"/>
                        </a:p>
                      </a:txBody>
                      <a:tcPr anchor="ctr">
                        <a:blipFill>
                          <a:blip r:embed="rId4"/>
                          <a:stretch>
                            <a:fillRect l="-199117" t="-94828" r="-707" b="-98276"/>
                          </a:stretch>
                        </a:blipFill>
                      </a:tcPr>
                    </a:tc>
                    <a:extLst>
                      <a:ext uri="{0D108BD9-81ED-4DB2-BD59-A6C34878D82A}">
                        <a16:rowId xmlns:a16="http://schemas.microsoft.com/office/drawing/2014/main" val="1403370755"/>
                      </a:ext>
                    </a:extLst>
                  </a:tr>
                  <a:tr h="640080">
                    <a:tc>
                      <a:txBody>
                        <a:bodyPr/>
                        <a:lstStyle/>
                        <a:p>
                          <a:endParaRPr lang="en-US"/>
                        </a:p>
                      </a:txBody>
                      <a:tcPr>
                        <a:blipFill>
                          <a:blip r:embed="rId4"/>
                          <a:stretch>
                            <a:fillRect l="-452" t="-215238" r="-667421" b="-8571"/>
                          </a:stretch>
                        </a:blipFill>
                      </a:tcPr>
                    </a:tc>
                    <a:tc>
                      <a:txBody>
                        <a:bodyPr/>
                        <a:lstStyle/>
                        <a:p>
                          <a:endParaRPr lang="en-US"/>
                        </a:p>
                      </a:txBody>
                      <a:tcPr>
                        <a:blipFill>
                          <a:blip r:embed="rId4"/>
                          <a:stretch>
                            <a:fillRect l="-89879" t="-215238" r="-497166" b="-8571"/>
                          </a:stretch>
                        </a:blipFill>
                      </a:tcPr>
                    </a:tc>
                    <a:tc>
                      <a:txBody>
                        <a:bodyPr/>
                        <a:lstStyle/>
                        <a:p>
                          <a:endParaRPr lang="en-US"/>
                        </a:p>
                      </a:txBody>
                      <a:tcPr>
                        <a:blipFill>
                          <a:blip r:embed="rId4"/>
                          <a:stretch>
                            <a:fillRect l="-71277" t="-215238" r="-86626" b="-8571"/>
                          </a:stretch>
                        </a:blipFill>
                      </a:tcPr>
                    </a:tc>
                    <a:tc>
                      <a:txBody>
                        <a:bodyPr/>
                        <a:lstStyle/>
                        <a:p>
                          <a:endParaRPr lang="en-US"/>
                        </a:p>
                      </a:txBody>
                      <a:tcPr>
                        <a:blipFill>
                          <a:blip r:embed="rId4"/>
                          <a:stretch>
                            <a:fillRect l="-199117" t="-215238" r="-707" b="-8571"/>
                          </a:stretch>
                        </a:blipFill>
                      </a:tcPr>
                    </a:tc>
                    <a:extLst>
                      <a:ext uri="{0D108BD9-81ED-4DB2-BD59-A6C34878D82A}">
                        <a16:rowId xmlns:a16="http://schemas.microsoft.com/office/drawing/2014/main" val="3191054278"/>
                      </a:ext>
                    </a:extLst>
                  </a:tr>
                </a:tbl>
              </a:graphicData>
            </a:graphic>
          </p:graphicFrame>
        </mc:Fallback>
      </mc:AlternateContent>
    </p:spTree>
    <p:extLst>
      <p:ext uri="{BB962C8B-B14F-4D97-AF65-F5344CB8AC3E}">
        <p14:creationId xmlns:p14="http://schemas.microsoft.com/office/powerpoint/2010/main" val="2811412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EAEE-5CD5-444C-A763-1139329EBAB4}"/>
              </a:ext>
            </a:extLst>
          </p:cNvPr>
          <p:cNvSpPr>
            <a:spLocks noGrp="1"/>
          </p:cNvSpPr>
          <p:nvPr>
            <p:ph type="title"/>
          </p:nvPr>
        </p:nvSpPr>
        <p:spPr/>
        <p:txBody>
          <a:bodyPr/>
          <a:lstStyle/>
          <a:p>
            <a:r>
              <a:rPr lang="en-US" dirty="0"/>
              <a:t>Translating from English into logical expressions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2A22BA-4306-4512-9D52-743B184BA98A}"/>
                  </a:ext>
                </a:extLst>
              </p:cNvPr>
              <p:cNvSpPr>
                <a:spLocks noGrp="1"/>
              </p:cNvSpPr>
              <p:nvPr>
                <p:ph idx="1"/>
              </p:nvPr>
            </p:nvSpPr>
            <p:spPr>
              <a:xfrm>
                <a:off x="581192" y="2000572"/>
                <a:ext cx="11029615" cy="4492304"/>
              </a:xfrm>
            </p:spPr>
            <p:txBody>
              <a:bodyPr>
                <a:normAutofit fontScale="92500"/>
              </a:bodyPr>
              <a:lstStyle/>
              <a:p>
                <a:r>
                  <a:rPr lang="en-US" sz="2800" dirty="0"/>
                  <a:t>Express the statement “Every student in this class has studied calculus” using predicates and quantifiers </a:t>
                </a:r>
              </a:p>
              <a:p>
                <a:r>
                  <a:rPr lang="en-US" sz="2800" dirty="0"/>
                  <a:t>Solution:</a:t>
                </a:r>
              </a:p>
              <a:p>
                <a:pPr lvl="1"/>
                <a:r>
                  <a:rPr lang="en-US" sz="2400" dirty="0"/>
                  <a:t>we rewrite the statement so that we can clearly identify the appropriate quantifiers to use </a:t>
                </a:r>
              </a:p>
              <a:p>
                <a:pPr lvl="1"/>
                <a:r>
                  <a:rPr lang="en-US" sz="2400" dirty="0"/>
                  <a:t>“For every student in this class, that student has studied calculus.” </a:t>
                </a:r>
              </a:p>
              <a:p>
                <a:pPr lvl="1"/>
                <a:r>
                  <a:rPr lang="en-US" sz="2400" dirty="0"/>
                  <a:t>Introduce variables:  “For every student </a:t>
                </a:r>
                <a14:m>
                  <m:oMath xmlns:m="http://schemas.openxmlformats.org/officeDocument/2006/math">
                    <m:r>
                      <a:rPr lang="en-US" sz="2400" b="1" i="1" dirty="0" smtClean="0">
                        <a:solidFill>
                          <a:schemeClr val="accent1"/>
                        </a:solidFill>
                        <a:latin typeface="Cambria Math" panose="02040503050406030204" pitchFamily="18" charset="0"/>
                      </a:rPr>
                      <m:t>𝒙</m:t>
                    </m:r>
                  </m:oMath>
                </a14:m>
                <a:r>
                  <a:rPr lang="en-US" sz="2400" dirty="0"/>
                  <a:t> in this class, </a:t>
                </a:r>
                <a14:m>
                  <m:oMath xmlns:m="http://schemas.openxmlformats.org/officeDocument/2006/math">
                    <m:r>
                      <a:rPr lang="en-US" sz="2400" b="1" i="1" dirty="0" smtClean="0">
                        <a:solidFill>
                          <a:schemeClr val="accent1"/>
                        </a:solidFill>
                        <a:latin typeface="Cambria Math" panose="02040503050406030204" pitchFamily="18" charset="0"/>
                      </a:rPr>
                      <m:t>𝒙</m:t>
                    </m:r>
                    <m:r>
                      <a:rPr lang="en-US" sz="2400" b="1" i="1" dirty="0" smtClean="0">
                        <a:solidFill>
                          <a:schemeClr val="accent1"/>
                        </a:solidFill>
                        <a:latin typeface="Cambria Math" panose="02040503050406030204" pitchFamily="18" charset="0"/>
                      </a:rPr>
                      <m:t> </m:t>
                    </m:r>
                  </m:oMath>
                </a14:m>
                <a:r>
                  <a:rPr lang="en-US" sz="2400" dirty="0"/>
                  <a:t>has studied calculus.” </a:t>
                </a:r>
              </a:p>
              <a:p>
                <a:pPr lvl="1"/>
                <a:r>
                  <a:rPr lang="en-US" sz="2400" dirty="0"/>
                  <a:t>Introduce functions: </a:t>
                </a:r>
                <a14:m>
                  <m:oMath xmlns:m="http://schemas.openxmlformats.org/officeDocument/2006/math">
                    <m:r>
                      <a:rPr lang="en-US" sz="2400" b="1" i="1" dirty="0" smtClean="0">
                        <a:solidFill>
                          <a:schemeClr val="accent1"/>
                        </a:solidFill>
                        <a:latin typeface="Cambria Math" panose="02040503050406030204" pitchFamily="18" charset="0"/>
                      </a:rPr>
                      <m:t>𝒔</m:t>
                    </m:r>
                    <m:r>
                      <a:rPr lang="en-US" sz="2400" b="1" i="1" dirty="0" smtClean="0">
                        <a:solidFill>
                          <a:schemeClr val="accent1"/>
                        </a:solidFill>
                        <a:latin typeface="Cambria Math" panose="02040503050406030204" pitchFamily="18" charset="0"/>
                      </a:rPr>
                      <m:t>(</m:t>
                    </m:r>
                    <m:r>
                      <a:rPr lang="en-US" sz="2400" b="1" i="1" dirty="0" smtClean="0">
                        <a:solidFill>
                          <a:schemeClr val="accent1"/>
                        </a:solidFill>
                        <a:latin typeface="Cambria Math" panose="02040503050406030204" pitchFamily="18" charset="0"/>
                      </a:rPr>
                      <m:t>𝒙</m:t>
                    </m:r>
                    <m:r>
                      <a:rPr lang="en-US" sz="2400" b="1" i="1" dirty="0" smtClean="0">
                        <a:solidFill>
                          <a:schemeClr val="accent1"/>
                        </a:solidFill>
                        <a:latin typeface="Cambria Math" panose="02040503050406030204" pitchFamily="18" charset="0"/>
                      </a:rPr>
                      <m:t>)</m:t>
                    </m:r>
                  </m:oMath>
                </a14:m>
                <a:r>
                  <a:rPr lang="en-US" sz="2400" dirty="0">
                    <a:solidFill>
                      <a:schemeClr val="accent1"/>
                    </a:solidFill>
                  </a:rPr>
                  <a:t>= </a:t>
                </a:r>
                <a:r>
                  <a:rPr lang="en-US" sz="2400" dirty="0"/>
                  <a:t>student </a:t>
                </a:r>
                <a14:m>
                  <m:oMath xmlns:m="http://schemas.openxmlformats.org/officeDocument/2006/math">
                    <m:r>
                      <a:rPr lang="en-US" sz="2400" b="1" i="1" dirty="0" smtClean="0">
                        <a:solidFill>
                          <a:schemeClr val="accent1"/>
                        </a:solidFill>
                        <a:latin typeface="Cambria Math" panose="02040503050406030204" pitchFamily="18" charset="0"/>
                      </a:rPr>
                      <m:t>𝒙</m:t>
                    </m:r>
                  </m:oMath>
                </a14:m>
                <a:r>
                  <a:rPr lang="en-US" sz="2400" dirty="0"/>
                  <a:t> is in this class, </a:t>
                </a:r>
                <a14:m>
                  <m:oMath xmlns:m="http://schemas.openxmlformats.org/officeDocument/2006/math">
                    <m:r>
                      <a:rPr lang="en-US" sz="2400" b="1" i="1" dirty="0" smtClean="0">
                        <a:solidFill>
                          <a:schemeClr val="accent1"/>
                        </a:solidFill>
                        <a:latin typeface="Cambria Math" panose="02040503050406030204" pitchFamily="18" charset="0"/>
                      </a:rPr>
                      <m:t>𝒄</m:t>
                    </m:r>
                    <m:r>
                      <a:rPr lang="en-US" sz="2400" b="1" i="1" dirty="0">
                        <a:solidFill>
                          <a:schemeClr val="accent1"/>
                        </a:solidFill>
                        <a:latin typeface="Cambria Math" panose="02040503050406030204" pitchFamily="18" charset="0"/>
                      </a:rPr>
                      <m:t>(</m:t>
                    </m:r>
                    <m:r>
                      <a:rPr lang="en-US" sz="2400" b="1" i="1" dirty="0">
                        <a:solidFill>
                          <a:schemeClr val="accent1"/>
                        </a:solidFill>
                        <a:latin typeface="Cambria Math" panose="02040503050406030204" pitchFamily="18" charset="0"/>
                      </a:rPr>
                      <m:t>𝒙</m:t>
                    </m:r>
                    <m:r>
                      <a:rPr lang="en-US" sz="2400" b="1" i="1" dirty="0">
                        <a:solidFill>
                          <a:schemeClr val="accent1"/>
                        </a:solidFill>
                        <a:latin typeface="Cambria Math" panose="02040503050406030204" pitchFamily="18" charset="0"/>
                      </a:rPr>
                      <m:t>)</m:t>
                    </m:r>
                  </m:oMath>
                </a14:m>
                <a:r>
                  <a:rPr lang="en-US" sz="2400" dirty="0">
                    <a:solidFill>
                      <a:schemeClr val="accent1"/>
                    </a:solidFill>
                  </a:rPr>
                  <a:t>= </a:t>
                </a:r>
                <a14:m>
                  <m:oMath xmlns:m="http://schemas.openxmlformats.org/officeDocument/2006/math">
                    <m:r>
                      <a:rPr lang="en-US" sz="2400" b="1" i="1" dirty="0" smtClean="0">
                        <a:solidFill>
                          <a:schemeClr val="accent1"/>
                        </a:solidFill>
                        <a:latin typeface="Cambria Math" panose="02040503050406030204" pitchFamily="18" charset="0"/>
                      </a:rPr>
                      <m:t>𝒙</m:t>
                    </m:r>
                    <m:r>
                      <a:rPr lang="en-US" sz="2400" b="1" i="1" dirty="0" smtClean="0">
                        <a:solidFill>
                          <a:schemeClr val="accent1"/>
                        </a:solidFill>
                        <a:latin typeface="Cambria Math" panose="02040503050406030204" pitchFamily="18" charset="0"/>
                      </a:rPr>
                      <m:t> </m:t>
                    </m:r>
                  </m:oMath>
                </a14:m>
                <a:r>
                  <a:rPr lang="en-US" sz="2400" dirty="0"/>
                  <a:t>has studied calculus</a:t>
                </a:r>
              </a:p>
              <a:p>
                <a:pPr lvl="2"/>
                <a:r>
                  <a:rPr lang="en-US" sz="2000" dirty="0"/>
                  <a:t>For every student </a:t>
                </a:r>
                <a14:m>
                  <m:oMath xmlns:m="http://schemas.openxmlformats.org/officeDocument/2006/math">
                    <m:r>
                      <a:rPr lang="en-US" sz="2000" b="1" i="1" dirty="0" smtClean="0">
                        <a:solidFill>
                          <a:schemeClr val="accent1"/>
                        </a:solidFill>
                        <a:latin typeface="Cambria Math" panose="02040503050406030204" pitchFamily="18" charset="0"/>
                      </a:rPr>
                      <m:t>𝒙</m:t>
                    </m:r>
                  </m:oMath>
                </a14:m>
                <a:r>
                  <a:rPr lang="en-US" sz="2000" dirty="0"/>
                  <a:t> (</a:t>
                </a:r>
                <a14:m>
                  <m:oMath xmlns:m="http://schemas.openxmlformats.org/officeDocument/2006/math">
                    <m:r>
                      <a:rPr lang="en-US" sz="2000" b="1" i="1" dirty="0">
                        <a:solidFill>
                          <a:schemeClr val="accent1"/>
                        </a:solidFill>
                        <a:latin typeface="Cambria Math" panose="02040503050406030204" pitchFamily="18" charset="0"/>
                      </a:rPr>
                      <m:t>𝒔</m:t>
                    </m:r>
                    <m:d>
                      <m:dPr>
                        <m:ctrlPr>
                          <a:rPr lang="en-US" sz="2000" b="1" i="1" dirty="0">
                            <a:solidFill>
                              <a:schemeClr val="accent1"/>
                            </a:solidFill>
                            <a:latin typeface="Cambria Math" panose="02040503050406030204" pitchFamily="18" charset="0"/>
                          </a:rPr>
                        </m:ctrlPr>
                      </m:dPr>
                      <m:e>
                        <m:r>
                          <a:rPr lang="en-US" sz="2000" b="1" i="1" dirty="0">
                            <a:solidFill>
                              <a:schemeClr val="accent1"/>
                            </a:solidFill>
                            <a:latin typeface="Cambria Math" panose="02040503050406030204" pitchFamily="18" charset="0"/>
                          </a:rPr>
                          <m:t>𝒙</m:t>
                        </m:r>
                      </m:e>
                    </m:d>
                    <m:r>
                      <a:rPr lang="en-US" sz="2000" b="0" i="0" dirty="0" smtClean="0">
                        <a:solidFill>
                          <a:schemeClr val="accent1"/>
                        </a:solidFill>
                        <a:latin typeface="Cambria Math" panose="02040503050406030204" pitchFamily="18" charset="0"/>
                      </a:rPr>
                      <m:t>→</m:t>
                    </m:r>
                    <m:r>
                      <a:rPr lang="en-US" sz="2000" b="1" i="1" dirty="0" smtClean="0">
                        <a:solidFill>
                          <a:schemeClr val="accent1"/>
                        </a:solidFill>
                        <a:latin typeface="Cambria Math" panose="02040503050406030204" pitchFamily="18" charset="0"/>
                      </a:rPr>
                      <m:t>𝒄</m:t>
                    </m:r>
                    <m:r>
                      <a:rPr lang="en-US" sz="2000" b="1" i="1" dirty="0">
                        <a:solidFill>
                          <a:schemeClr val="accent1"/>
                        </a:solidFill>
                        <a:latin typeface="Cambria Math" panose="02040503050406030204" pitchFamily="18" charset="0"/>
                      </a:rPr>
                      <m:t>(</m:t>
                    </m:r>
                    <m:r>
                      <a:rPr lang="en-US" sz="2000" b="1" i="1" dirty="0">
                        <a:solidFill>
                          <a:schemeClr val="accent1"/>
                        </a:solidFill>
                        <a:latin typeface="Cambria Math" panose="02040503050406030204" pitchFamily="18" charset="0"/>
                      </a:rPr>
                      <m:t>𝒙</m:t>
                    </m:r>
                    <m:r>
                      <a:rPr lang="en-US" sz="2000" b="1" i="1" dirty="0">
                        <a:solidFill>
                          <a:schemeClr val="accent1"/>
                        </a:solidFill>
                        <a:latin typeface="Cambria Math" panose="02040503050406030204" pitchFamily="18" charset="0"/>
                      </a:rPr>
                      <m:t>)</m:t>
                    </m:r>
                  </m:oMath>
                </a14:m>
                <a:r>
                  <a:rPr lang="en-US" sz="2000" dirty="0">
                    <a:solidFill>
                      <a:schemeClr val="accent1"/>
                    </a:solidFill>
                  </a:rPr>
                  <a:t> )</a:t>
                </a:r>
              </a:p>
              <a:p>
                <a:pPr lvl="1"/>
                <a:r>
                  <a:rPr lang="en-US" sz="2400" dirty="0"/>
                  <a:t>Introduce quantifiers</a:t>
                </a:r>
                <a:r>
                  <a:rPr lang="en-US" sz="2400" dirty="0">
                    <a:solidFill>
                      <a:schemeClr val="accent1"/>
                    </a:solidFill>
                  </a:rPr>
                  <a:t>: </a:t>
                </a:r>
                <a14:m>
                  <m:oMath xmlns:m="http://schemas.openxmlformats.org/officeDocument/2006/math">
                    <m:r>
                      <a:rPr lang="en-US" sz="2800" b="1" i="1" dirty="0" smtClean="0">
                        <a:solidFill>
                          <a:schemeClr val="accent1"/>
                        </a:solidFill>
                        <a:effectLst/>
                        <a:latin typeface="Cambria Math" panose="02040503050406030204" pitchFamily="18" charset="0"/>
                      </a:rPr>
                      <m:t>∀</m:t>
                    </m:r>
                    <m:r>
                      <a:rPr lang="en-US" sz="2800" b="1" i="1" dirty="0" smtClean="0">
                        <a:solidFill>
                          <a:schemeClr val="accent1"/>
                        </a:solidFill>
                        <a:effectLst/>
                        <a:latin typeface="Cambria Math" panose="02040503050406030204" pitchFamily="18" charset="0"/>
                      </a:rPr>
                      <m:t>𝒙</m:t>
                    </m:r>
                    <m:r>
                      <a:rPr lang="en-US" sz="2800" b="1" i="1" dirty="0" smtClean="0">
                        <a:solidFill>
                          <a:schemeClr val="accent1"/>
                        </a:solidFill>
                        <a:effectLst/>
                        <a:latin typeface="Cambria Math" panose="02040503050406030204" pitchFamily="18" charset="0"/>
                      </a:rPr>
                      <m:t>(</m:t>
                    </m:r>
                    <m:r>
                      <a:rPr lang="en-US" sz="2800" b="1" i="1" dirty="0" smtClean="0">
                        <a:solidFill>
                          <a:schemeClr val="accent1"/>
                        </a:solidFill>
                        <a:effectLst/>
                        <a:latin typeface="Cambria Math" panose="02040503050406030204" pitchFamily="18" charset="0"/>
                      </a:rPr>
                      <m:t>𝑺</m:t>
                    </m:r>
                    <m:r>
                      <a:rPr lang="en-US" sz="2800" b="1" i="1" dirty="0" smtClean="0">
                        <a:solidFill>
                          <a:schemeClr val="accent1"/>
                        </a:solidFill>
                        <a:effectLst/>
                        <a:latin typeface="Cambria Math" panose="02040503050406030204" pitchFamily="18" charset="0"/>
                      </a:rPr>
                      <m:t>(</m:t>
                    </m:r>
                    <m:r>
                      <a:rPr lang="en-US" sz="2800" b="1" i="1" dirty="0" smtClean="0">
                        <a:solidFill>
                          <a:schemeClr val="accent1"/>
                        </a:solidFill>
                        <a:effectLst/>
                        <a:latin typeface="Cambria Math" panose="02040503050406030204" pitchFamily="18" charset="0"/>
                      </a:rPr>
                      <m:t>𝒙</m:t>
                    </m:r>
                    <m:r>
                      <a:rPr lang="en-US" sz="2800" b="1" i="1" dirty="0" smtClean="0">
                        <a:solidFill>
                          <a:schemeClr val="accent1"/>
                        </a:solidFill>
                        <a:effectLst/>
                        <a:latin typeface="Cambria Math" panose="02040503050406030204" pitchFamily="18" charset="0"/>
                      </a:rPr>
                      <m:t>) → </m:t>
                    </m:r>
                    <m:r>
                      <a:rPr lang="en-US" sz="2800" b="1" i="1" dirty="0" smtClean="0">
                        <a:solidFill>
                          <a:schemeClr val="accent1"/>
                        </a:solidFill>
                        <a:effectLst/>
                        <a:latin typeface="Cambria Math" panose="02040503050406030204" pitchFamily="18" charset="0"/>
                      </a:rPr>
                      <m:t>𝑪</m:t>
                    </m:r>
                    <m:r>
                      <a:rPr lang="en-US" sz="2800" b="1" i="1" dirty="0" smtClean="0">
                        <a:solidFill>
                          <a:schemeClr val="accent1"/>
                        </a:solidFill>
                        <a:effectLst/>
                        <a:latin typeface="Cambria Math" panose="02040503050406030204" pitchFamily="18" charset="0"/>
                      </a:rPr>
                      <m:t>(</m:t>
                    </m:r>
                    <m:r>
                      <a:rPr lang="en-US" sz="2800" b="1" i="1" dirty="0" smtClean="0">
                        <a:solidFill>
                          <a:schemeClr val="accent1"/>
                        </a:solidFill>
                        <a:effectLst/>
                        <a:latin typeface="Cambria Math" panose="02040503050406030204" pitchFamily="18" charset="0"/>
                      </a:rPr>
                      <m:t>𝒙</m:t>
                    </m:r>
                    <m:r>
                      <a:rPr lang="en-US" sz="2800" b="1" i="1" dirty="0" smtClean="0">
                        <a:solidFill>
                          <a:schemeClr val="accent1"/>
                        </a:solidFill>
                        <a:effectLst/>
                        <a:latin typeface="Cambria Math" panose="02040503050406030204" pitchFamily="18" charset="0"/>
                      </a:rPr>
                      <m:t>))</m:t>
                    </m:r>
                    <m:r>
                      <a:rPr lang="en-US" sz="2400" b="1" i="1" dirty="0" smtClean="0">
                        <a:solidFill>
                          <a:schemeClr val="accent1"/>
                        </a:solidFill>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FD2A22BA-4306-4512-9D52-743B184BA98A}"/>
                  </a:ext>
                </a:extLst>
              </p:cNvPr>
              <p:cNvSpPr>
                <a:spLocks noGrp="1" noRot="1" noChangeAspect="1" noMove="1" noResize="1" noEditPoints="1" noAdjustHandles="1" noChangeArrowheads="1" noChangeShapeType="1" noTextEdit="1"/>
              </p:cNvSpPr>
              <p:nvPr>
                <p:ph idx="1"/>
              </p:nvPr>
            </p:nvSpPr>
            <p:spPr>
              <a:xfrm>
                <a:off x="581192" y="2000572"/>
                <a:ext cx="11029615" cy="4492304"/>
              </a:xfrm>
              <a:blipFill>
                <a:blip r:embed="rId2"/>
                <a:stretch>
                  <a:fillRect l="-663" r="-1326" b="-67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DE1AC08-035E-4E01-8A96-A918E2B41225}"/>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4B692E9F-3073-41E3-AB64-C81C956AF008}"/>
              </a:ext>
            </a:extLst>
          </p:cNvPr>
          <p:cNvSpPr>
            <a:spLocks noGrp="1"/>
          </p:cNvSpPr>
          <p:nvPr>
            <p:ph type="sldNum" sz="quarter" idx="12"/>
          </p:nvPr>
        </p:nvSpPr>
        <p:spPr/>
        <p:txBody>
          <a:bodyPr/>
          <a:lstStyle/>
          <a:p>
            <a:fld id="{02A31C9B-8BEF-4557-B87D-694AE693A189}" type="slidenum">
              <a:rPr lang="en-US" smtClean="0"/>
              <a:pPr/>
              <a:t>17</a:t>
            </a:fld>
            <a:endParaRPr lang="en-US" sz="3200" dirty="0"/>
          </a:p>
        </p:txBody>
      </p:sp>
    </p:spTree>
    <p:extLst>
      <p:ext uri="{BB962C8B-B14F-4D97-AF65-F5344CB8AC3E}">
        <p14:creationId xmlns:p14="http://schemas.microsoft.com/office/powerpoint/2010/main" val="389995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7AE022-81B3-4443-AF8F-11BB8D62C74C}"/>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2A993844-D9A5-48FE-808B-F7392A13E3B1}"/>
              </a:ext>
            </a:extLst>
          </p:cNvPr>
          <p:cNvSpPr>
            <a:spLocks noGrp="1"/>
          </p:cNvSpPr>
          <p:nvPr>
            <p:ph type="sldNum" sz="quarter" idx="12"/>
          </p:nvPr>
        </p:nvSpPr>
        <p:spPr/>
        <p:txBody>
          <a:bodyPr/>
          <a:lstStyle/>
          <a:p>
            <a:fld id="{02A31C9B-8BEF-4557-B87D-694AE693A189}" type="slidenum">
              <a:rPr lang="en-US" smtClean="0"/>
              <a:pPr/>
              <a:t>18</a:t>
            </a:fld>
            <a:endParaRPr lang="en-US" sz="3200" dirty="0"/>
          </a:p>
        </p:txBody>
      </p:sp>
      <p:sp>
        <p:nvSpPr>
          <p:cNvPr id="8" name="Content Placeholder 6">
            <a:extLst>
              <a:ext uri="{FF2B5EF4-FFF2-40B4-BE49-F238E27FC236}">
                <a16:creationId xmlns:a16="http://schemas.microsoft.com/office/drawing/2014/main" id="{9E7AC828-DE05-422C-91FD-A413E629CD81}"/>
              </a:ext>
            </a:extLst>
          </p:cNvPr>
          <p:cNvSpPr txBox="1">
            <a:spLocks/>
          </p:cNvSpPr>
          <p:nvPr/>
        </p:nvSpPr>
        <p:spPr>
          <a:xfrm>
            <a:off x="1092991" y="824095"/>
            <a:ext cx="9330358" cy="497256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6400" dirty="0">
                <a:solidFill>
                  <a:schemeClr val="bg1"/>
                </a:solidFill>
              </a:rPr>
              <a:t>Thanks for watching</a:t>
            </a:r>
          </a:p>
          <a:p>
            <a:pPr algn="ct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r>
              <a:rPr lang="en-US" sz="2600" b="1" dirty="0">
                <a:solidFill>
                  <a:schemeClr val="accent1"/>
                </a:solidFill>
              </a:rPr>
              <a:t>Dr. Sajid Iqbal</a:t>
            </a:r>
          </a:p>
          <a:p>
            <a:pPr marL="0" indent="0" algn="ctr">
              <a:buFont typeface="Wingdings 3" charset="2"/>
              <a:buNone/>
            </a:pPr>
            <a:r>
              <a:rPr lang="en-US" sz="2600" dirty="0"/>
              <a:t>Assistant Professor</a:t>
            </a:r>
          </a:p>
          <a:p>
            <a:pPr marL="0" indent="0" algn="ctr">
              <a:buFont typeface="Wingdings 3" charset="2"/>
              <a:buNone/>
            </a:pPr>
            <a:r>
              <a:rPr lang="en-US" sz="2600" dirty="0"/>
              <a:t>Department of Computer Science</a:t>
            </a:r>
          </a:p>
          <a:p>
            <a:pPr marL="0" indent="0" algn="ctr">
              <a:buFont typeface="Wingdings 3" charset="2"/>
              <a:buNone/>
            </a:pPr>
            <a:r>
              <a:rPr lang="en-US" sz="2600" dirty="0"/>
              <a:t>Bahauddin Zakariya University, Multan</a:t>
            </a:r>
          </a:p>
          <a:p>
            <a:pPr marL="0" indent="0" algn="ctr">
              <a:buFont typeface="Wingdings 3" charset="2"/>
              <a:buNone/>
            </a:pPr>
            <a:r>
              <a:rPr lang="en-US" sz="2600" dirty="0">
                <a:solidFill>
                  <a:schemeClr val="accent1"/>
                </a:solidFill>
                <a:hlinkClick r:id="rId2">
                  <a:extLst>
                    <a:ext uri="{A12FA001-AC4F-418D-AE19-62706E023703}">
                      <ahyp:hlinkClr xmlns:ahyp="http://schemas.microsoft.com/office/drawing/2018/hyperlinkcolor" val="tx"/>
                    </a:ext>
                  </a:extLst>
                </a:hlinkClick>
              </a:rPr>
              <a:t>sajidiqbal.pk@gmail.com</a:t>
            </a:r>
            <a:endParaRPr lang="en-US" sz="2600" dirty="0">
              <a:solidFill>
                <a:schemeClr val="accent1"/>
              </a:solidFill>
            </a:endParaRPr>
          </a:p>
          <a:p>
            <a:pPr marL="0" indent="0" algn="ctr">
              <a:buFont typeface="Wingdings 3" charset="2"/>
              <a:buNone/>
            </a:pPr>
            <a:r>
              <a:rPr lang="en-US" sz="2600" dirty="0">
                <a:solidFill>
                  <a:schemeClr val="accent1"/>
                </a:solidFill>
              </a:rPr>
              <a:t> https://github.com/sajjo79/DiscreteMathematics</a:t>
            </a:r>
          </a:p>
          <a:p>
            <a:pPr marL="0" indent="0" algn="ctr">
              <a:buFont typeface="Wingdings 3" charset="2"/>
              <a:buNone/>
            </a:pPr>
            <a:endParaRPr lang="en-US" b="1" dirty="0">
              <a:solidFill>
                <a:srgbClr val="FFFF00"/>
              </a:solidFill>
            </a:endParaRPr>
          </a:p>
        </p:txBody>
      </p:sp>
      <p:sp>
        <p:nvSpPr>
          <p:cNvPr id="9" name="Rectangle 8">
            <a:extLst>
              <a:ext uri="{FF2B5EF4-FFF2-40B4-BE49-F238E27FC236}">
                <a16:creationId xmlns:a16="http://schemas.microsoft.com/office/drawing/2014/main" id="{EA45D62A-6562-4D53-8CDA-A89F08C9965D}"/>
              </a:ext>
            </a:extLst>
          </p:cNvPr>
          <p:cNvSpPr/>
          <p:nvPr/>
        </p:nvSpPr>
        <p:spPr>
          <a:xfrm>
            <a:off x="3591440" y="2148745"/>
            <a:ext cx="4333460" cy="992579"/>
          </a:xfrm>
          <a:prstGeom prst="rect">
            <a:avLst/>
          </a:prstGeom>
        </p:spPr>
        <p:style>
          <a:lnRef idx="2">
            <a:schemeClr val="accent2"/>
          </a:lnRef>
          <a:fillRef idx="1">
            <a:schemeClr val="lt1"/>
          </a:fillRef>
          <a:effectRef idx="0">
            <a:schemeClr val="accent2"/>
          </a:effectRef>
          <a:fontRef idx="minor">
            <a:schemeClr val="dk1"/>
          </a:fontRef>
        </p:style>
        <p:txBody>
          <a:bodyPr wrap="square" lIns="68580" tIns="34290" rIns="68580" bIns="34290">
            <a:spAutoFit/>
          </a:bodyPr>
          <a:lstStyle/>
          <a:p>
            <a:pPr algn="ctr"/>
            <a:r>
              <a:rPr lang="en-US" sz="6000" b="1" dirty="0">
                <a:ln w="22225">
                  <a:solidFill>
                    <a:schemeClr val="accent2"/>
                  </a:solidFill>
                  <a:prstDash val="solid"/>
                </a:ln>
                <a:solidFill>
                  <a:schemeClr val="accent2">
                    <a:lumMod val="40000"/>
                    <a:lumOff val="60000"/>
                  </a:schemeClr>
                </a:solidFill>
              </a:rPr>
              <a:t>Allah Hafiz</a:t>
            </a:r>
          </a:p>
        </p:txBody>
      </p:sp>
      <p:pic>
        <p:nvPicPr>
          <p:cNvPr id="10" name="Graphic 9" descr="Envelope">
            <a:extLst>
              <a:ext uri="{FF2B5EF4-FFF2-40B4-BE49-F238E27FC236}">
                <a16:creationId xmlns:a16="http://schemas.microsoft.com/office/drawing/2014/main" id="{35D6268C-6DE7-43C5-96FD-D360FA63D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5589" y="4767397"/>
            <a:ext cx="406629" cy="406629"/>
          </a:xfrm>
          <a:prstGeom prst="rect">
            <a:avLst/>
          </a:prstGeom>
        </p:spPr>
      </p:pic>
      <p:pic>
        <p:nvPicPr>
          <p:cNvPr id="11" name="Graphic 10" descr="Presentation with checklist">
            <a:extLst>
              <a:ext uri="{FF2B5EF4-FFF2-40B4-BE49-F238E27FC236}">
                <a16:creationId xmlns:a16="http://schemas.microsoft.com/office/drawing/2014/main" id="{AD66153B-B58A-4908-87CE-170143A45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325" y="5063697"/>
            <a:ext cx="577931" cy="577931"/>
          </a:xfrm>
          <a:prstGeom prst="rect">
            <a:avLst/>
          </a:prstGeom>
        </p:spPr>
      </p:pic>
      <p:pic>
        <p:nvPicPr>
          <p:cNvPr id="12" name="Picture 2" descr="Wow Life Youtube Channel - Youtube Logo Black Transparent PNG ...">
            <a:extLst>
              <a:ext uri="{FF2B5EF4-FFF2-40B4-BE49-F238E27FC236}">
                <a16:creationId xmlns:a16="http://schemas.microsoft.com/office/drawing/2014/main" id="{5FB9209A-6295-4101-B91C-77F03CE238D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92" t="16024" r="2323" b="5346"/>
          <a:stretch/>
        </p:blipFill>
        <p:spPr bwMode="auto">
          <a:xfrm>
            <a:off x="4038904" y="5838775"/>
            <a:ext cx="1719266" cy="40662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E4BCEBF3-DBB9-4E3D-9B8B-55D9CCF99F8E}"/>
              </a:ext>
            </a:extLst>
          </p:cNvPr>
          <p:cNvSpPr/>
          <p:nvPr/>
        </p:nvSpPr>
        <p:spPr>
          <a:xfrm>
            <a:off x="5951984" y="5834104"/>
            <a:ext cx="1872208" cy="406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COMEDXD</a:t>
            </a:r>
          </a:p>
        </p:txBody>
      </p:sp>
    </p:spTree>
    <p:extLst>
      <p:ext uri="{BB962C8B-B14F-4D97-AF65-F5344CB8AC3E}">
        <p14:creationId xmlns:p14="http://schemas.microsoft.com/office/powerpoint/2010/main" val="96262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4F6531-CFD5-48E3-B834-422D60849FC1}"/>
              </a:ext>
            </a:extLst>
          </p:cNvPr>
          <p:cNvSpPr>
            <a:spLocks noGrp="1"/>
          </p:cNvSpPr>
          <p:nvPr>
            <p:ph type="title"/>
          </p:nvPr>
        </p:nvSpPr>
        <p:spPr/>
        <p:txBody>
          <a:bodyPr/>
          <a:lstStyle/>
          <a:p>
            <a:r>
              <a:rPr lang="en-US" dirty="0"/>
              <a:t>Predicates and quantifiers</a:t>
            </a:r>
          </a:p>
        </p:txBody>
      </p:sp>
      <p:sp>
        <p:nvSpPr>
          <p:cNvPr id="7" name="Text Placeholder 6">
            <a:extLst>
              <a:ext uri="{FF2B5EF4-FFF2-40B4-BE49-F238E27FC236}">
                <a16:creationId xmlns:a16="http://schemas.microsoft.com/office/drawing/2014/main" id="{061F7CA3-554F-467F-AAEF-7BB0089C9418}"/>
              </a:ext>
            </a:extLst>
          </p:cNvPr>
          <p:cNvSpPr>
            <a:spLocks noGrp="1"/>
          </p:cNvSpPr>
          <p:nvPr>
            <p:ph type="body" idx="1"/>
          </p:nvPr>
        </p:nvSpPr>
        <p:spPr/>
        <p:txBody>
          <a:bodyPr/>
          <a:lstStyle/>
          <a:p>
            <a:r>
              <a:rPr lang="en-US" dirty="0"/>
              <a:t>Chapter - 1</a:t>
            </a:r>
          </a:p>
        </p:txBody>
      </p:sp>
      <p:sp>
        <p:nvSpPr>
          <p:cNvPr id="4" name="Footer Placeholder 3">
            <a:extLst>
              <a:ext uri="{FF2B5EF4-FFF2-40B4-BE49-F238E27FC236}">
                <a16:creationId xmlns:a16="http://schemas.microsoft.com/office/drawing/2014/main" id="{42B7C3DA-06BC-428B-8155-D7B895D297E9}"/>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02D4C2EC-576E-49FB-9D8F-58B1F50303E8}"/>
              </a:ext>
            </a:extLst>
          </p:cNvPr>
          <p:cNvSpPr>
            <a:spLocks noGrp="1"/>
          </p:cNvSpPr>
          <p:nvPr>
            <p:ph type="sldNum" sz="quarter" idx="12"/>
          </p:nvPr>
        </p:nvSpPr>
        <p:spPr/>
        <p:txBody>
          <a:bodyPr/>
          <a:lstStyle/>
          <a:p>
            <a:fld id="{02A31C9B-8BEF-4557-B87D-694AE693A189}" type="slidenum">
              <a:rPr lang="en-US" smtClean="0"/>
              <a:pPr/>
              <a:t>2</a:t>
            </a:fld>
            <a:endParaRPr lang="en-US" sz="3200" dirty="0"/>
          </a:p>
        </p:txBody>
      </p:sp>
    </p:spTree>
    <p:extLst>
      <p:ext uri="{BB962C8B-B14F-4D97-AF65-F5344CB8AC3E}">
        <p14:creationId xmlns:p14="http://schemas.microsoft.com/office/powerpoint/2010/main" val="14855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AEB6-9528-4AFA-9C2B-DF3B7BAAD272}"/>
              </a:ext>
            </a:extLst>
          </p:cNvPr>
          <p:cNvSpPr>
            <a:spLocks noGrp="1"/>
          </p:cNvSpPr>
          <p:nvPr>
            <p:ph type="title"/>
          </p:nvPr>
        </p:nvSpPr>
        <p:spPr/>
        <p:txBody>
          <a:bodyPr/>
          <a:lstStyle/>
          <a:p>
            <a:r>
              <a:rPr lang="en-US" dirty="0"/>
              <a:t> Background</a:t>
            </a:r>
          </a:p>
        </p:txBody>
      </p:sp>
      <p:sp>
        <p:nvSpPr>
          <p:cNvPr id="3" name="Content Placeholder 2">
            <a:extLst>
              <a:ext uri="{FF2B5EF4-FFF2-40B4-BE49-F238E27FC236}">
                <a16:creationId xmlns:a16="http://schemas.microsoft.com/office/drawing/2014/main" id="{08FA17A1-F19E-4719-885F-7E03B6CE57C9}"/>
              </a:ext>
            </a:extLst>
          </p:cNvPr>
          <p:cNvSpPr>
            <a:spLocks noGrp="1"/>
          </p:cNvSpPr>
          <p:nvPr>
            <p:ph idx="1"/>
          </p:nvPr>
        </p:nvSpPr>
        <p:spPr>
          <a:xfrm>
            <a:off x="846237" y="1845265"/>
            <a:ext cx="9738636" cy="4777208"/>
          </a:xfrm>
        </p:spPr>
        <p:txBody>
          <a:bodyPr>
            <a:normAutofit fontScale="92500" lnSpcReduction="20000"/>
          </a:bodyPr>
          <a:lstStyle/>
          <a:p>
            <a:r>
              <a:rPr lang="en-US" sz="3200" dirty="0"/>
              <a:t>Propositions studied till now can not express all the statements </a:t>
            </a:r>
          </a:p>
          <a:p>
            <a:r>
              <a:rPr lang="en-US" sz="3200" dirty="0"/>
              <a:t>Example:</a:t>
            </a:r>
          </a:p>
          <a:p>
            <a:pPr lvl="1"/>
            <a:r>
              <a:rPr lang="en-US" sz="3200" dirty="0"/>
              <a:t>“Every computer connected to the university network is functioning properly”</a:t>
            </a:r>
          </a:p>
          <a:p>
            <a:pPr lvl="1"/>
            <a:r>
              <a:rPr lang="en-US" sz="3200" dirty="0"/>
              <a:t>“There is a computer on the university network that is under attack by an intruder.” </a:t>
            </a:r>
          </a:p>
          <a:p>
            <a:r>
              <a:rPr lang="en-US" sz="3200" dirty="0"/>
              <a:t>We need more of logic to express above statements mathematically</a:t>
            </a:r>
            <a:br>
              <a:rPr lang="en-US" sz="2400" dirty="0"/>
            </a:br>
            <a:br>
              <a:rPr lang="en-US" sz="2200" dirty="0"/>
            </a:br>
            <a:r>
              <a:rPr lang="en-US" sz="2000" dirty="0"/>
              <a:t> </a:t>
            </a:r>
            <a:br>
              <a:rPr lang="en-US" dirty="0"/>
            </a:br>
            <a:endParaRPr lang="en-US" dirty="0"/>
          </a:p>
        </p:txBody>
      </p:sp>
      <p:sp>
        <p:nvSpPr>
          <p:cNvPr id="4" name="Footer Placeholder 3">
            <a:extLst>
              <a:ext uri="{FF2B5EF4-FFF2-40B4-BE49-F238E27FC236}">
                <a16:creationId xmlns:a16="http://schemas.microsoft.com/office/drawing/2014/main" id="{AF3721E4-463C-45AC-8F46-CFD10B32E2CE}"/>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96F7EE3D-AA9B-4969-86E7-1A0E964DC707}"/>
              </a:ext>
            </a:extLst>
          </p:cNvPr>
          <p:cNvSpPr>
            <a:spLocks noGrp="1"/>
          </p:cNvSpPr>
          <p:nvPr>
            <p:ph type="sldNum" sz="quarter" idx="12"/>
          </p:nvPr>
        </p:nvSpPr>
        <p:spPr/>
        <p:txBody>
          <a:bodyPr/>
          <a:lstStyle/>
          <a:p>
            <a:fld id="{02A31C9B-8BEF-4557-B87D-694AE693A189}" type="slidenum">
              <a:rPr lang="en-US" smtClean="0"/>
              <a:pPr/>
              <a:t>3</a:t>
            </a:fld>
            <a:endParaRPr lang="en-US" sz="3200" dirty="0"/>
          </a:p>
        </p:txBody>
      </p:sp>
    </p:spTree>
    <p:extLst>
      <p:ext uri="{BB962C8B-B14F-4D97-AF65-F5344CB8AC3E}">
        <p14:creationId xmlns:p14="http://schemas.microsoft.com/office/powerpoint/2010/main" val="161715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5C9A-2101-4E80-B9A1-A5E0AFD9B4F5}"/>
              </a:ext>
            </a:extLst>
          </p:cNvPr>
          <p:cNvSpPr>
            <a:spLocks noGrp="1"/>
          </p:cNvSpPr>
          <p:nvPr>
            <p:ph type="title"/>
          </p:nvPr>
        </p:nvSpPr>
        <p:spPr/>
        <p:txBody>
          <a:bodyPr/>
          <a:lstStyle/>
          <a:p>
            <a:r>
              <a:rPr lang="en-US" dirty="0"/>
              <a:t>Predicates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CF41DE-8144-4D70-A300-D1D35C7BD6E3}"/>
                  </a:ext>
                </a:extLst>
              </p:cNvPr>
              <p:cNvSpPr>
                <a:spLocks noGrp="1"/>
              </p:cNvSpPr>
              <p:nvPr>
                <p:ph idx="1"/>
              </p:nvPr>
            </p:nvSpPr>
            <p:spPr>
              <a:xfrm>
                <a:off x="581192" y="1715956"/>
                <a:ext cx="11029615" cy="4776919"/>
              </a:xfrm>
            </p:spPr>
            <p:txBody>
              <a:bodyPr>
                <a:normAutofit fontScale="92500" lnSpcReduction="20000"/>
              </a:bodyPr>
              <a:lstStyle/>
              <a:p>
                <a:r>
                  <a:rPr lang="en-US" sz="2400" dirty="0"/>
                  <a:t>In system specifications and computers programs, we usually encounter statements involving variables</a:t>
                </a:r>
              </a:p>
              <a:p>
                <a:pPr lvl="1"/>
                <a14:m>
                  <m:oMath xmlns:m="http://schemas.openxmlformats.org/officeDocument/2006/math">
                    <m:r>
                      <a:rPr lang="es-ES" sz="2000" i="1" dirty="0" smtClean="0">
                        <a:latin typeface="Cambria Math" panose="02040503050406030204" pitchFamily="18" charset="0"/>
                      </a:rPr>
                      <m:t>“</m:t>
                    </m:r>
                    <m:r>
                      <a:rPr lang="es-ES" sz="2000" i="1" dirty="0">
                        <a:latin typeface="Cambria Math" panose="02040503050406030204" pitchFamily="18" charset="0"/>
                      </a:rPr>
                      <m:t>𝑥</m:t>
                    </m:r>
                    <m:r>
                      <a:rPr lang="es-ES" sz="2000" i="1" dirty="0">
                        <a:latin typeface="Cambria Math" panose="02040503050406030204" pitchFamily="18" charset="0"/>
                      </a:rPr>
                      <m:t> &gt; 3,” “</m:t>
                    </m:r>
                    <m:r>
                      <a:rPr lang="es-ES" sz="2000" i="1" dirty="0">
                        <a:latin typeface="Cambria Math" panose="02040503050406030204" pitchFamily="18" charset="0"/>
                      </a:rPr>
                      <m:t>𝑥</m:t>
                    </m:r>
                    <m:r>
                      <a:rPr lang="es-ES" sz="2000" i="1" dirty="0">
                        <a:latin typeface="Cambria Math" panose="02040503050406030204" pitchFamily="18" charset="0"/>
                      </a:rPr>
                      <m:t> = </m:t>
                    </m:r>
                    <m:r>
                      <a:rPr lang="es-ES" sz="2000" i="1" dirty="0">
                        <a:latin typeface="Cambria Math" panose="02040503050406030204" pitchFamily="18" charset="0"/>
                      </a:rPr>
                      <m:t>𝑦</m:t>
                    </m:r>
                    <m:r>
                      <a:rPr lang="es-ES" sz="2000" i="1" dirty="0">
                        <a:latin typeface="Cambria Math" panose="02040503050406030204" pitchFamily="18" charset="0"/>
                      </a:rPr>
                      <m:t> + 3,” “</m:t>
                    </m:r>
                    <m:r>
                      <a:rPr lang="es-ES" sz="2000" i="1" dirty="0">
                        <a:latin typeface="Cambria Math" panose="02040503050406030204" pitchFamily="18" charset="0"/>
                      </a:rPr>
                      <m:t>𝑥</m:t>
                    </m:r>
                    <m:r>
                      <a:rPr lang="es-ES" sz="2000" i="1" dirty="0">
                        <a:latin typeface="Cambria Math" panose="02040503050406030204" pitchFamily="18" charset="0"/>
                      </a:rPr>
                      <m:t> + </m:t>
                    </m:r>
                    <m:r>
                      <a:rPr lang="es-ES" sz="2000" i="1" dirty="0">
                        <a:latin typeface="Cambria Math" panose="02040503050406030204" pitchFamily="18" charset="0"/>
                      </a:rPr>
                      <m:t>𝑦</m:t>
                    </m:r>
                    <m:r>
                      <a:rPr lang="es-ES" sz="2000" i="1" dirty="0">
                        <a:latin typeface="Cambria Math" panose="02040503050406030204" pitchFamily="18" charset="0"/>
                      </a:rPr>
                      <m:t> = </m:t>
                    </m:r>
                    <m:r>
                      <a:rPr lang="es-ES" sz="2000" i="1" dirty="0" smtClean="0">
                        <a:latin typeface="Cambria Math" panose="02040503050406030204" pitchFamily="18" charset="0"/>
                      </a:rPr>
                      <m:t>𝑧</m:t>
                    </m:r>
                    <m:r>
                      <a:rPr lang="es-ES" sz="2000" i="1" dirty="0" smtClean="0">
                        <a:latin typeface="Cambria Math" panose="02040503050406030204" pitchFamily="18" charset="0"/>
                      </a:rPr>
                      <m:t>,” </m:t>
                    </m:r>
                  </m:oMath>
                </a14:m>
                <a:endParaRPr lang="es-ES" sz="2000" dirty="0"/>
              </a:p>
              <a:p>
                <a:pPr lvl="1"/>
                <a:r>
                  <a:rPr lang="en-US" sz="2000" dirty="0"/>
                  <a:t>“computer x is under attack by an intruder,” </a:t>
                </a:r>
              </a:p>
              <a:p>
                <a:pPr lvl="1"/>
                <a:r>
                  <a:rPr lang="en-US" sz="2000" dirty="0"/>
                  <a:t>“computer x is functioning properly, </a:t>
                </a:r>
              </a:p>
              <a:p>
                <a:r>
                  <a:rPr lang="en-US" sz="2400" dirty="0"/>
                  <a:t>If values of variables are not given, the statements are neither true nor false</a:t>
                </a:r>
              </a:p>
              <a:p>
                <a:r>
                  <a:rPr lang="en-US" sz="2400" dirty="0"/>
                  <a:t>Predicate</a:t>
                </a:r>
              </a:p>
              <a:p>
                <a:pPr lvl="1"/>
                <a:r>
                  <a:rPr lang="en-US" sz="2000" dirty="0"/>
                  <a:t>Statement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&gt;3</m:t>
                    </m:r>
                  </m:oMath>
                </a14:m>
                <a:r>
                  <a:rPr lang="en-US" sz="2000" dirty="0"/>
                  <a:t> has two parts 1) variable </a:t>
                </a:r>
                <a14:m>
                  <m:oMath xmlns:m="http://schemas.openxmlformats.org/officeDocument/2006/math">
                    <m:r>
                      <a:rPr lang="en-US" sz="2000" i="1" dirty="0" smtClean="0">
                        <a:latin typeface="Cambria Math" panose="02040503050406030204" pitchFamily="18" charset="0"/>
                      </a:rPr>
                      <m:t>𝑥</m:t>
                    </m:r>
                  </m:oMath>
                </a14:m>
                <a:r>
                  <a:rPr lang="en-US" sz="2000" dirty="0"/>
                  <a:t>, 2) </a:t>
                </a:r>
                <a14:m>
                  <m:oMath xmlns:m="http://schemas.openxmlformats.org/officeDocument/2006/math">
                    <m:r>
                      <a:rPr lang="en-US" sz="2000" i="1" dirty="0" smtClean="0">
                        <a:latin typeface="Cambria Math" panose="02040503050406030204" pitchFamily="18" charset="0"/>
                      </a:rPr>
                      <m:t>&gt;3</m:t>
                    </m:r>
                  </m:oMath>
                </a14:m>
                <a:endParaRPr lang="en-US" sz="2000" dirty="0"/>
              </a:p>
              <a:p>
                <a:pPr lvl="1"/>
                <a:r>
                  <a:rPr lang="en-US" sz="2000" dirty="0"/>
                  <a:t>Part two of statement is called the predicate</a:t>
                </a:r>
              </a:p>
              <a:p>
                <a:pPr lvl="1"/>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&gt;3</m:t>
                    </m:r>
                  </m:oMath>
                </a14:m>
                <a:endParaRPr lang="en-US" sz="2000" dirty="0"/>
              </a:p>
              <a:p>
                <a:pPr lvl="1"/>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 </m:t>
                    </m:r>
                  </m:oMath>
                </a14:m>
                <a:r>
                  <a:rPr lang="en-US" sz="2000" dirty="0"/>
                  <a:t>is also called the propositional function</a:t>
                </a:r>
              </a:p>
              <a:p>
                <a:pPr lvl="1"/>
                <a:r>
                  <a:rPr lang="en-US" sz="2000" dirty="0"/>
                  <a:t>When a value is assigned to </a:t>
                </a:r>
                <a14:m>
                  <m:oMath xmlns:m="http://schemas.openxmlformats.org/officeDocument/2006/math">
                    <m:r>
                      <a:rPr lang="en-US" sz="2000" i="1" dirty="0" smtClean="0">
                        <a:latin typeface="Cambria Math" panose="02040503050406030204" pitchFamily="18" charset="0"/>
                      </a:rPr>
                      <m:t>𝑥</m:t>
                    </m:r>
                  </m:oMath>
                </a14:m>
                <a:r>
                  <a:rPr lang="en-US" sz="2000" dirty="0"/>
                  <a:t>, propositional function becomes proposition</a:t>
                </a:r>
              </a:p>
            </p:txBody>
          </p:sp>
        </mc:Choice>
        <mc:Fallback xmlns="">
          <p:sp>
            <p:nvSpPr>
              <p:cNvPr id="3" name="Content Placeholder 2">
                <a:extLst>
                  <a:ext uri="{FF2B5EF4-FFF2-40B4-BE49-F238E27FC236}">
                    <a16:creationId xmlns:a16="http://schemas.microsoft.com/office/drawing/2014/main" id="{7FCF41DE-8144-4D70-A300-D1D35C7BD6E3}"/>
                  </a:ext>
                </a:extLst>
              </p:cNvPr>
              <p:cNvSpPr>
                <a:spLocks noGrp="1" noRot="1" noChangeAspect="1" noMove="1" noResize="1" noEditPoints="1" noAdjustHandles="1" noChangeArrowheads="1" noChangeShapeType="1" noTextEdit="1"/>
              </p:cNvSpPr>
              <p:nvPr>
                <p:ph idx="1"/>
              </p:nvPr>
            </p:nvSpPr>
            <p:spPr>
              <a:xfrm>
                <a:off x="581192" y="1715956"/>
                <a:ext cx="11029615" cy="4776919"/>
              </a:xfrm>
              <a:blipFill>
                <a:blip r:embed="rId2"/>
                <a:stretch>
                  <a:fillRect l="-387" r="-4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C284A44-FBC2-4FF5-A893-7406DD01C970}"/>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CBF0A30A-143C-405A-808A-F961EFB227DD}"/>
              </a:ext>
            </a:extLst>
          </p:cNvPr>
          <p:cNvSpPr>
            <a:spLocks noGrp="1"/>
          </p:cNvSpPr>
          <p:nvPr>
            <p:ph type="sldNum" sz="quarter" idx="12"/>
          </p:nvPr>
        </p:nvSpPr>
        <p:spPr/>
        <p:txBody>
          <a:bodyPr/>
          <a:lstStyle/>
          <a:p>
            <a:fld id="{02A31C9B-8BEF-4557-B87D-694AE693A189}" type="slidenum">
              <a:rPr lang="en-US" smtClean="0"/>
              <a:pPr/>
              <a:t>4</a:t>
            </a:fld>
            <a:endParaRPr lang="en-US" sz="3200" dirty="0"/>
          </a:p>
        </p:txBody>
      </p:sp>
    </p:spTree>
    <p:extLst>
      <p:ext uri="{BB962C8B-B14F-4D97-AF65-F5344CB8AC3E}">
        <p14:creationId xmlns:p14="http://schemas.microsoft.com/office/powerpoint/2010/main" val="303729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45F0-13A8-470F-A01F-2C04049795DB}"/>
              </a:ext>
            </a:extLst>
          </p:cNvPr>
          <p:cNvSpPr>
            <a:spLocks noGrp="1"/>
          </p:cNvSpPr>
          <p:nvPr>
            <p:ph type="title"/>
          </p:nvPr>
        </p:nvSpPr>
        <p:spPr/>
        <p:txBody>
          <a:bodyPr/>
          <a:lstStyle/>
          <a:p>
            <a:r>
              <a:rPr lang="en-US" dirty="0"/>
              <a:t>Propositional function -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642A30-0FFA-49AF-9E22-3C68604BC23D}"/>
                  </a:ext>
                </a:extLst>
              </p:cNvPr>
              <p:cNvSpPr>
                <a:spLocks noGrp="1"/>
              </p:cNvSpPr>
              <p:nvPr>
                <p:ph idx="1"/>
              </p:nvPr>
            </p:nvSpPr>
            <p:spPr>
              <a:xfrm>
                <a:off x="581192" y="1856510"/>
                <a:ext cx="11029615" cy="4636366"/>
              </a:xfrm>
            </p:spPr>
            <p:txBody>
              <a:bodyPr>
                <a:normAutofit fontScale="92500" lnSpcReduction="20000"/>
              </a:bodyPr>
              <a:lstStyle/>
              <a:p>
                <a:r>
                  <a:rPr lang="en-US" sz="2400" dirty="0"/>
                  <a:t>Let A(x) denote the statement “Computer x is under attack by an intruder.” Suppose that of the computers on campus, only CS2 and MATH1 are currently under attack by intruders. What are truth values of A(CS1), A(CS2), and A(MATH1)? </a:t>
                </a:r>
              </a:p>
              <a:p>
                <a:r>
                  <a:rPr lang="en-US" sz="2400" dirty="0"/>
                  <a:t>Solution:</a:t>
                </a:r>
              </a:p>
              <a:p>
                <a:pPr lvl="1"/>
                <a:r>
                  <a:rPr lang="en-US" sz="2000" dirty="0"/>
                  <a:t>A(CS1)=False</a:t>
                </a:r>
              </a:p>
              <a:p>
                <a:pPr lvl="1"/>
                <a:r>
                  <a:rPr lang="en-US" sz="2000" dirty="0"/>
                  <a:t>A(CS2)=True</a:t>
                </a:r>
              </a:p>
              <a:p>
                <a:pPr lvl="1"/>
                <a:r>
                  <a:rPr lang="en-US" sz="2000" dirty="0"/>
                  <a:t>A(MATH1)=True</a:t>
                </a:r>
              </a:p>
              <a:p>
                <a:r>
                  <a:rPr lang="en-US" sz="2400" dirty="0"/>
                  <a:t>Let Q(x, y) denote the statement “x = y + 3.” What are the truth values of the propositions Q(1, 2) and Q(3, 0)? </a:t>
                </a:r>
              </a:p>
              <a:p>
                <a:r>
                  <a:rPr lang="en-US" sz="2400" dirty="0"/>
                  <a:t>Solution</a:t>
                </a:r>
              </a:p>
              <a:p>
                <a:pPr lvl="1"/>
                <a14:m>
                  <m:oMath xmlns:m="http://schemas.openxmlformats.org/officeDocument/2006/math">
                    <m:r>
                      <a:rPr lang="en-US" sz="2400" i="1" dirty="0" smtClean="0">
                        <a:latin typeface="Cambria Math" panose="02040503050406030204" pitchFamily="18" charset="0"/>
                      </a:rPr>
                      <m:t>𝑄</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1, 2</m:t>
                        </m:r>
                      </m:e>
                    </m:d>
                    <m:r>
                      <a:rPr lang="en-US" sz="2400" b="0" i="1" dirty="0" smtClean="0">
                        <a:latin typeface="Cambria Math" panose="02040503050406030204" pitchFamily="18" charset="0"/>
                      </a:rPr>
                      <m:t>→1=2+3→</m:t>
                    </m:r>
                    <m:r>
                      <a:rPr lang="en-US" sz="2400" b="0" i="1" dirty="0" smtClean="0">
                        <a:latin typeface="Cambria Math" panose="02040503050406030204" pitchFamily="18" charset="0"/>
                      </a:rPr>
                      <m:t>𝐹𝑎𝑙𝑠𝑒</m:t>
                    </m:r>
                  </m:oMath>
                </a14:m>
                <a:endParaRPr lang="en-US" sz="2000" dirty="0"/>
              </a:p>
              <a:p>
                <a:pPr lvl="1"/>
                <a14:m>
                  <m:oMath xmlns:m="http://schemas.openxmlformats.org/officeDocument/2006/math">
                    <m:r>
                      <a:rPr lang="en-US" sz="2000" i="1" dirty="0" smtClean="0">
                        <a:latin typeface="Cambria Math" panose="02040503050406030204" pitchFamily="18" charset="0"/>
                      </a:rPr>
                      <m:t>𝑄</m:t>
                    </m:r>
                    <m:d>
                      <m:dPr>
                        <m:ctrlPr>
                          <a:rPr lang="en-US" sz="2000" i="1" dirty="0" smtClean="0">
                            <a:latin typeface="Cambria Math" panose="02040503050406030204" pitchFamily="18" charset="0"/>
                          </a:rPr>
                        </m:ctrlPr>
                      </m:dPr>
                      <m:e>
                        <m:r>
                          <a:rPr lang="en-US" sz="2000" b="0" i="1" dirty="0" smtClean="0">
                            <a:latin typeface="Cambria Math" panose="02040503050406030204" pitchFamily="18" charset="0"/>
                          </a:rPr>
                          <m:t>3</m:t>
                        </m:r>
                        <m:r>
                          <a:rPr lang="en-US" sz="2000" i="1" dirty="0" smtClean="0">
                            <a:latin typeface="Cambria Math" panose="02040503050406030204" pitchFamily="18" charset="0"/>
                          </a:rPr>
                          <m:t>, </m:t>
                        </m:r>
                        <m:r>
                          <a:rPr lang="en-US" sz="2000" b="0" i="1" dirty="0" smtClean="0">
                            <a:latin typeface="Cambria Math" panose="02040503050406030204" pitchFamily="18" charset="0"/>
                          </a:rPr>
                          <m:t>0</m:t>
                        </m:r>
                      </m:e>
                    </m:d>
                    <m:r>
                      <a:rPr lang="en-US" sz="2000" b="0" i="1" dirty="0" smtClean="0">
                        <a:latin typeface="Cambria Math" panose="02040503050406030204" pitchFamily="18" charset="0"/>
                      </a:rPr>
                      <m:t>→3=0+3→</m:t>
                    </m:r>
                    <m:r>
                      <a:rPr lang="en-US" sz="2000" b="0" i="1" dirty="0" smtClean="0">
                        <a:latin typeface="Cambria Math" panose="02040503050406030204" pitchFamily="18" charset="0"/>
                      </a:rPr>
                      <m:t>𝑇𝑟𝑢𝑒</m:t>
                    </m:r>
                  </m:oMath>
                </a14:m>
                <a:endParaRPr lang="en-US" sz="2000" dirty="0"/>
              </a:p>
            </p:txBody>
          </p:sp>
        </mc:Choice>
        <mc:Fallback xmlns="">
          <p:sp>
            <p:nvSpPr>
              <p:cNvPr id="3" name="Content Placeholder 2">
                <a:extLst>
                  <a:ext uri="{FF2B5EF4-FFF2-40B4-BE49-F238E27FC236}">
                    <a16:creationId xmlns:a16="http://schemas.microsoft.com/office/drawing/2014/main" id="{85642A30-0FFA-49AF-9E22-3C68604BC23D}"/>
                  </a:ext>
                </a:extLst>
              </p:cNvPr>
              <p:cNvSpPr>
                <a:spLocks noGrp="1" noRot="1" noChangeAspect="1" noMove="1" noResize="1" noEditPoints="1" noAdjustHandles="1" noChangeArrowheads="1" noChangeShapeType="1" noTextEdit="1"/>
              </p:cNvSpPr>
              <p:nvPr>
                <p:ph idx="1"/>
              </p:nvPr>
            </p:nvSpPr>
            <p:spPr>
              <a:xfrm>
                <a:off x="581192" y="1856510"/>
                <a:ext cx="11029615" cy="4636366"/>
              </a:xfrm>
              <a:blipFill>
                <a:blip r:embed="rId2"/>
                <a:stretch>
                  <a:fillRect l="-387" r="-33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85DC1F4-F17A-4E0F-AF17-B1C14359F9AD}"/>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28AB3E00-B382-4CCD-ABD2-61489A1DD5C5}"/>
              </a:ext>
            </a:extLst>
          </p:cNvPr>
          <p:cNvSpPr>
            <a:spLocks noGrp="1"/>
          </p:cNvSpPr>
          <p:nvPr>
            <p:ph type="sldNum" sz="quarter" idx="12"/>
          </p:nvPr>
        </p:nvSpPr>
        <p:spPr/>
        <p:txBody>
          <a:bodyPr/>
          <a:lstStyle/>
          <a:p>
            <a:fld id="{02A31C9B-8BEF-4557-B87D-694AE693A189}" type="slidenum">
              <a:rPr lang="en-US" smtClean="0"/>
              <a:pPr/>
              <a:t>5</a:t>
            </a:fld>
            <a:endParaRPr lang="en-US" sz="3200" dirty="0"/>
          </a:p>
        </p:txBody>
      </p:sp>
    </p:spTree>
    <p:extLst>
      <p:ext uri="{BB962C8B-B14F-4D97-AF65-F5344CB8AC3E}">
        <p14:creationId xmlns:p14="http://schemas.microsoft.com/office/powerpoint/2010/main" val="8460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07EB-132E-45AA-B344-C90DFC2E7FE4}"/>
              </a:ext>
            </a:extLst>
          </p:cNvPr>
          <p:cNvSpPr>
            <a:spLocks noGrp="1"/>
          </p:cNvSpPr>
          <p:nvPr>
            <p:ph type="title"/>
          </p:nvPr>
        </p:nvSpPr>
        <p:spPr/>
        <p:txBody>
          <a:bodyPr/>
          <a:lstStyle/>
          <a:p>
            <a:r>
              <a:rPr lang="en-US" dirty="0"/>
              <a:t>Preconditions and postconditions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0F92E7-381D-43D0-B187-64C8BD54731C}"/>
                  </a:ext>
                </a:extLst>
              </p:cNvPr>
              <p:cNvSpPr>
                <a:spLocks noGrp="1"/>
              </p:cNvSpPr>
              <p:nvPr>
                <p:ph idx="1"/>
              </p:nvPr>
            </p:nvSpPr>
            <p:spPr>
              <a:xfrm>
                <a:off x="581193" y="1746798"/>
                <a:ext cx="9803978" cy="4746078"/>
              </a:xfrm>
            </p:spPr>
            <p:txBody>
              <a:bodyPr>
                <a:normAutofit fontScale="92500" lnSpcReduction="10000"/>
              </a:bodyPr>
              <a:lstStyle/>
              <a:p>
                <a:r>
                  <a:rPr lang="en-US" sz="2400" dirty="0"/>
                  <a:t>Predicates are also used to establish the correctness of computer programs </a:t>
                </a:r>
              </a:p>
              <a:p>
                <a:r>
                  <a:rPr lang="en-US" sz="2400" b="1" dirty="0"/>
                  <a:t>Preconditions</a:t>
                </a:r>
                <a:r>
                  <a:rPr lang="en-US" sz="2400" dirty="0"/>
                  <a:t>: The statements that describe valid input are known as preconditions </a:t>
                </a:r>
              </a:p>
              <a:p>
                <a:r>
                  <a:rPr lang="en-US" sz="2400" b="1" dirty="0"/>
                  <a:t>Postconditions</a:t>
                </a:r>
                <a:r>
                  <a:rPr lang="en-US" sz="2400" dirty="0"/>
                  <a:t>: The conditions that the output should satisfy when the program has run are known as postconditions</a:t>
                </a:r>
              </a:p>
              <a:p>
                <a:r>
                  <a:rPr lang="en-US" sz="2400" dirty="0"/>
                  <a:t>Example</a:t>
                </a:r>
              </a:p>
              <a:p>
                <a:pPr lvl="1"/>
                <a:r>
                  <a:rPr lang="en-US" sz="2000" dirty="0"/>
                  <a:t>Consider the following program, that interchanges the values of two variables x and y </a:t>
                </a:r>
              </a:p>
              <a:p>
                <a:pPr lvl="1"/>
                <a:r>
                  <a:rPr lang="en-US" sz="2000" dirty="0"/>
                  <a:t>Find predicates that we can use as the precondition and the postcondition to verify the correctness of this program </a:t>
                </a:r>
              </a:p>
              <a:p>
                <a:r>
                  <a:rPr lang="en-US" sz="2400" dirty="0"/>
                  <a:t>Solution:</a:t>
                </a:r>
              </a:p>
              <a:p>
                <a:pPr lvl="1"/>
                <a:r>
                  <a:rPr lang="en-US" sz="2000" dirty="0"/>
                  <a:t>Precondition: </a:t>
                </a:r>
                <a14:m>
                  <m:oMath xmlns:m="http://schemas.openxmlformats.org/officeDocument/2006/math">
                    <m:r>
                      <a:rPr lang="en-US" sz="2000" i="1" dirty="0" smtClean="0">
                        <a:latin typeface="Cambria Math" panose="02040503050406030204" pitchFamily="18" charset="0"/>
                      </a:rPr>
                      <m:t>𝑥</m:t>
                    </m:r>
                  </m:oMath>
                </a14:m>
                <a:r>
                  <a:rPr lang="en-US" sz="2000" dirty="0"/>
                  <a:t> and </a:t>
                </a:r>
                <a14:m>
                  <m:oMath xmlns:m="http://schemas.openxmlformats.org/officeDocument/2006/math">
                    <m:r>
                      <a:rPr lang="en-US" sz="2000" i="1" dirty="0" smtClean="0">
                        <a:latin typeface="Cambria Math" panose="02040503050406030204" pitchFamily="18" charset="0"/>
                      </a:rPr>
                      <m:t>𝑦</m:t>
                    </m:r>
                  </m:oMath>
                </a14:m>
                <a:r>
                  <a:rPr lang="en-US" sz="2000" dirty="0"/>
                  <a:t> must have particular values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𝑥</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smtClean="0">
                        <a:latin typeface="Cambria Math" panose="02040503050406030204" pitchFamily="18" charset="0"/>
                      </a:rPr>
                      <m:t>)</m:t>
                    </m:r>
                  </m:oMath>
                </a14:m>
                <a:endParaRPr lang="en-US" sz="2000" dirty="0"/>
              </a:p>
              <a:p>
                <a:pPr lvl="1"/>
                <a:r>
                  <a:rPr lang="en-US" sz="2000" dirty="0"/>
                  <a:t>Post condition: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𝑥</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smtClean="0">
                        <a:latin typeface="Cambria Math" panose="02040503050406030204" pitchFamily="18" charset="0"/>
                      </a:rPr>
                      <m:t>)</m:t>
                    </m:r>
                  </m:oMath>
                </a14:m>
                <a:endParaRPr lang="en-US" sz="2000" dirty="0"/>
              </a:p>
            </p:txBody>
          </p:sp>
        </mc:Choice>
        <mc:Fallback>
          <p:sp>
            <p:nvSpPr>
              <p:cNvPr id="3" name="Content Placeholder 2">
                <a:extLst>
                  <a:ext uri="{FF2B5EF4-FFF2-40B4-BE49-F238E27FC236}">
                    <a16:creationId xmlns:a16="http://schemas.microsoft.com/office/drawing/2014/main" id="{170F92E7-381D-43D0-B187-64C8BD54731C}"/>
                  </a:ext>
                </a:extLst>
              </p:cNvPr>
              <p:cNvSpPr>
                <a:spLocks noGrp="1" noRot="1" noChangeAspect="1" noMove="1" noResize="1" noEditPoints="1" noAdjustHandles="1" noChangeArrowheads="1" noChangeShapeType="1" noTextEdit="1"/>
              </p:cNvSpPr>
              <p:nvPr>
                <p:ph idx="1"/>
              </p:nvPr>
            </p:nvSpPr>
            <p:spPr>
              <a:xfrm>
                <a:off x="581193" y="1746798"/>
                <a:ext cx="9803978" cy="4746078"/>
              </a:xfrm>
              <a:blipFill>
                <a:blip r:embed="rId2"/>
                <a:stretch>
                  <a:fillRect l="-435" t="-257" r="-870" b="-7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1D28C93-7E1B-4DEE-9649-E030CB93F3D3}"/>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A1AC2D6E-18B0-4928-BD65-F17B0450B348}"/>
              </a:ext>
            </a:extLst>
          </p:cNvPr>
          <p:cNvSpPr>
            <a:spLocks noGrp="1"/>
          </p:cNvSpPr>
          <p:nvPr>
            <p:ph type="sldNum" sz="quarter" idx="12"/>
          </p:nvPr>
        </p:nvSpPr>
        <p:spPr/>
        <p:txBody>
          <a:bodyPr/>
          <a:lstStyle/>
          <a:p>
            <a:fld id="{02A31C9B-8BEF-4557-B87D-694AE693A189}" type="slidenum">
              <a:rPr lang="en-US" smtClean="0"/>
              <a:pPr/>
              <a:t>6</a:t>
            </a:fld>
            <a:endParaRPr lang="en-US" sz="3200" dirty="0"/>
          </a:p>
        </p:txBody>
      </p:sp>
      <p:sp>
        <p:nvSpPr>
          <p:cNvPr id="7" name="TextBox 6">
            <a:extLst>
              <a:ext uri="{FF2B5EF4-FFF2-40B4-BE49-F238E27FC236}">
                <a16:creationId xmlns:a16="http://schemas.microsoft.com/office/drawing/2014/main" id="{09E0259B-938E-422A-91D2-46F0673D5D71}"/>
              </a:ext>
            </a:extLst>
          </p:cNvPr>
          <p:cNvSpPr txBox="1"/>
          <p:nvPr/>
        </p:nvSpPr>
        <p:spPr>
          <a:xfrm>
            <a:off x="10526694" y="4119837"/>
            <a:ext cx="1676400" cy="923330"/>
          </a:xfrm>
          <a:prstGeom prst="rect">
            <a:avLst/>
          </a:prstGeom>
          <a:noFill/>
        </p:spPr>
        <p:txBody>
          <a:bodyPr wrap="square">
            <a:spAutoFit/>
          </a:bodyPr>
          <a:lstStyle/>
          <a:p>
            <a:r>
              <a:rPr lang="es-ES" b="1" dirty="0" err="1">
                <a:solidFill>
                  <a:schemeClr val="accent1">
                    <a:lumMod val="75000"/>
                  </a:schemeClr>
                </a:solidFill>
              </a:rPr>
              <a:t>temp</a:t>
            </a:r>
            <a:r>
              <a:rPr lang="es-ES" b="1" dirty="0">
                <a:solidFill>
                  <a:schemeClr val="accent1">
                    <a:lumMod val="75000"/>
                  </a:schemeClr>
                </a:solidFill>
              </a:rPr>
              <a:t> := x</a:t>
            </a:r>
          </a:p>
          <a:p>
            <a:r>
              <a:rPr lang="es-ES" b="1" dirty="0">
                <a:solidFill>
                  <a:schemeClr val="accent1">
                    <a:lumMod val="75000"/>
                  </a:schemeClr>
                </a:solidFill>
              </a:rPr>
              <a:t>x := y</a:t>
            </a:r>
          </a:p>
          <a:p>
            <a:r>
              <a:rPr lang="es-ES" b="1" dirty="0">
                <a:solidFill>
                  <a:schemeClr val="accent1">
                    <a:lumMod val="75000"/>
                  </a:schemeClr>
                </a:solidFill>
              </a:rPr>
              <a:t>y := </a:t>
            </a:r>
            <a:r>
              <a:rPr lang="es-ES" b="1" dirty="0" err="1">
                <a:solidFill>
                  <a:schemeClr val="accent1">
                    <a:lumMod val="75000"/>
                  </a:schemeClr>
                </a:solidFill>
              </a:rPr>
              <a:t>temp</a:t>
            </a:r>
            <a:endParaRPr lang="en-US" b="1"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BBEF1ED-8FFB-45E2-8EDF-CA7D3F56DE7A}"/>
                  </a:ext>
                </a:extLst>
              </p:cNvPr>
              <p:cNvSpPr txBox="1"/>
              <p:nvPr/>
            </p:nvSpPr>
            <p:spPr>
              <a:xfrm>
                <a:off x="8742218" y="5201673"/>
                <a:ext cx="3568953" cy="923330"/>
              </a:xfrm>
              <a:prstGeom prst="rect">
                <a:avLst/>
              </a:prstGeom>
              <a:noFill/>
            </p:spPr>
            <p:txBody>
              <a:bodyPr wrap="square">
                <a:spAutoFit/>
              </a:bodyPr>
              <a:lstStyle/>
              <a:p>
                <a:pPr marL="342900" indent="-342900">
                  <a:buFont typeface="+mj-lt"/>
                  <a:buAutoNum type="arabicPeriod"/>
                </a:pPr>
                <a14:m>
                  <m:oMath xmlns:m="http://schemas.openxmlformats.org/officeDocument/2006/math">
                    <m:r>
                      <a:rPr lang="en-US" sz="1800" b="1" i="1" dirty="0" smtClean="0">
                        <a:solidFill>
                          <a:schemeClr val="accent1">
                            <a:lumMod val="75000"/>
                          </a:schemeClr>
                        </a:solidFill>
                        <a:effectLst/>
                        <a:latin typeface="Cambria Math" panose="02040503050406030204" pitchFamily="18" charset="0"/>
                      </a:rPr>
                      <m:t>𝒙</m:t>
                    </m:r>
                    <m:r>
                      <a:rPr lang="en-US" sz="1800" b="1" i="1" dirty="0" smtClean="0">
                        <a:solidFill>
                          <a:schemeClr val="accent1">
                            <a:lumMod val="75000"/>
                          </a:schemeClr>
                        </a:solidFill>
                        <a:effectLst/>
                        <a:latin typeface="Cambria Math" panose="02040503050406030204" pitchFamily="18" charset="0"/>
                      </a:rPr>
                      <m:t> = </m:t>
                    </m:r>
                    <m:r>
                      <a:rPr lang="en-US" sz="1800" b="1" i="1" dirty="0" smtClean="0">
                        <a:solidFill>
                          <a:schemeClr val="accent1">
                            <a:lumMod val="75000"/>
                          </a:schemeClr>
                        </a:solidFill>
                        <a:effectLst/>
                        <a:latin typeface="Cambria Math" panose="02040503050406030204" pitchFamily="18" charset="0"/>
                      </a:rPr>
                      <m:t>𝒂</m:t>
                    </m:r>
                    <m:r>
                      <a:rPr lang="en-US" sz="1800" b="1" i="1" dirty="0" smtClean="0">
                        <a:solidFill>
                          <a:schemeClr val="accent1">
                            <a:lumMod val="75000"/>
                          </a:schemeClr>
                        </a:solidFill>
                        <a:effectLst/>
                        <a:latin typeface="Cambria Math" panose="02040503050406030204" pitchFamily="18" charset="0"/>
                      </a:rPr>
                      <m:t>, </m:t>
                    </m:r>
                    <m:r>
                      <a:rPr lang="en-US" sz="1800" b="1" i="1" dirty="0" smtClean="0">
                        <a:solidFill>
                          <a:schemeClr val="accent1">
                            <a:lumMod val="75000"/>
                          </a:schemeClr>
                        </a:solidFill>
                        <a:effectLst/>
                        <a:latin typeface="Cambria Math" panose="02040503050406030204" pitchFamily="18" charset="0"/>
                      </a:rPr>
                      <m:t>𝒕𝒆𝒎𝒑</m:t>
                    </m:r>
                    <m:r>
                      <a:rPr lang="en-US" sz="1800" b="1" i="1" dirty="0" smtClean="0">
                        <a:solidFill>
                          <a:schemeClr val="accent1">
                            <a:lumMod val="75000"/>
                          </a:schemeClr>
                        </a:solidFill>
                        <a:effectLst/>
                        <a:latin typeface="Cambria Math" panose="02040503050406030204" pitchFamily="18" charset="0"/>
                      </a:rPr>
                      <m:t> = </m:t>
                    </m:r>
                    <m:r>
                      <a:rPr lang="en-US" sz="1800" b="1" i="1" dirty="0" smtClean="0">
                        <a:solidFill>
                          <a:schemeClr val="accent1">
                            <a:lumMod val="75000"/>
                          </a:schemeClr>
                        </a:solidFill>
                        <a:effectLst/>
                        <a:latin typeface="Cambria Math" panose="02040503050406030204" pitchFamily="18" charset="0"/>
                      </a:rPr>
                      <m:t>𝒂</m:t>
                    </m:r>
                    <m:r>
                      <a:rPr lang="en-US" sz="1800" b="1" i="1" dirty="0" smtClean="0">
                        <a:solidFill>
                          <a:schemeClr val="accent1">
                            <a:lumMod val="75000"/>
                          </a:schemeClr>
                        </a:solidFill>
                        <a:effectLst/>
                        <a:latin typeface="Cambria Math" panose="02040503050406030204" pitchFamily="18" charset="0"/>
                      </a:rPr>
                      <m:t>,  </m:t>
                    </m:r>
                    <m:r>
                      <a:rPr lang="en-US" sz="1800" b="1" i="1" dirty="0" smtClean="0">
                        <a:solidFill>
                          <a:schemeClr val="accent1">
                            <a:lumMod val="75000"/>
                          </a:schemeClr>
                        </a:solidFill>
                        <a:effectLst/>
                        <a:latin typeface="Cambria Math" panose="02040503050406030204" pitchFamily="18" charset="0"/>
                      </a:rPr>
                      <m:t>𝒚</m:t>
                    </m:r>
                    <m:r>
                      <a:rPr lang="en-US" sz="1800" b="1" i="1" dirty="0" smtClean="0">
                        <a:solidFill>
                          <a:schemeClr val="accent1">
                            <a:lumMod val="75000"/>
                          </a:schemeClr>
                        </a:solidFill>
                        <a:effectLst/>
                        <a:latin typeface="Cambria Math" panose="02040503050406030204" pitchFamily="18" charset="0"/>
                      </a:rPr>
                      <m:t> = </m:t>
                    </m:r>
                    <m:r>
                      <a:rPr lang="en-US" sz="1800" b="1" i="1" dirty="0" smtClean="0">
                        <a:solidFill>
                          <a:schemeClr val="accent1">
                            <a:lumMod val="75000"/>
                          </a:schemeClr>
                        </a:solidFill>
                        <a:effectLst/>
                        <a:latin typeface="Cambria Math" panose="02040503050406030204" pitchFamily="18" charset="0"/>
                      </a:rPr>
                      <m:t>𝒃</m:t>
                    </m:r>
                    <m:r>
                      <a:rPr lang="en-US" b="1" i="1" dirty="0">
                        <a:solidFill>
                          <a:schemeClr val="accent1">
                            <a:lumMod val="75000"/>
                          </a:schemeClr>
                        </a:solidFill>
                        <a:latin typeface="Cambria Math" panose="02040503050406030204" pitchFamily="18" charset="0"/>
                      </a:rPr>
                      <m:t> </m:t>
                    </m:r>
                  </m:oMath>
                </a14:m>
                <a:endParaRPr lang="en-US" b="1" dirty="0">
                  <a:solidFill>
                    <a:schemeClr val="accent1">
                      <a:lumMod val="75000"/>
                    </a:schemeClr>
                  </a:solidFill>
                </a:endParaRPr>
              </a:p>
              <a:p>
                <a:pPr marL="342900" indent="-342900">
                  <a:buFont typeface="+mj-lt"/>
                  <a:buAutoNum type="arabicPeriod"/>
                </a:pPr>
                <a14:m>
                  <m:oMath xmlns:m="http://schemas.openxmlformats.org/officeDocument/2006/math">
                    <m:r>
                      <a:rPr lang="en-US" sz="1800" b="1" i="1" dirty="0" smtClean="0">
                        <a:solidFill>
                          <a:schemeClr val="accent1">
                            <a:lumMod val="75000"/>
                          </a:schemeClr>
                        </a:solidFill>
                        <a:effectLst/>
                        <a:latin typeface="Cambria Math" panose="02040503050406030204" pitchFamily="18" charset="0"/>
                      </a:rPr>
                      <m:t>𝒙</m:t>
                    </m:r>
                    <m:r>
                      <a:rPr lang="en-US" sz="1800" b="1" i="1" dirty="0" smtClean="0">
                        <a:solidFill>
                          <a:schemeClr val="accent1">
                            <a:lumMod val="75000"/>
                          </a:schemeClr>
                        </a:solidFill>
                        <a:effectLst/>
                        <a:latin typeface="Cambria Math" panose="02040503050406030204" pitchFamily="18" charset="0"/>
                      </a:rPr>
                      <m:t> = </m:t>
                    </m:r>
                    <m:r>
                      <a:rPr lang="en-US" sz="1800" b="1" i="1" dirty="0" smtClean="0">
                        <a:solidFill>
                          <a:schemeClr val="accent1">
                            <a:lumMod val="75000"/>
                          </a:schemeClr>
                        </a:solidFill>
                        <a:effectLst/>
                        <a:latin typeface="Cambria Math" panose="02040503050406030204" pitchFamily="18" charset="0"/>
                      </a:rPr>
                      <m:t>𝒃</m:t>
                    </m:r>
                    <m:r>
                      <a:rPr lang="en-US" sz="1800" b="1" i="1" dirty="0" smtClean="0">
                        <a:solidFill>
                          <a:schemeClr val="accent1">
                            <a:lumMod val="75000"/>
                          </a:schemeClr>
                        </a:solidFill>
                        <a:effectLst/>
                        <a:latin typeface="Cambria Math" panose="02040503050406030204" pitchFamily="18" charset="0"/>
                      </a:rPr>
                      <m:t>, </m:t>
                    </m:r>
                    <m:r>
                      <a:rPr lang="en-US" sz="1800" b="1" i="1" dirty="0" smtClean="0">
                        <a:solidFill>
                          <a:schemeClr val="accent1">
                            <a:lumMod val="75000"/>
                          </a:schemeClr>
                        </a:solidFill>
                        <a:effectLst/>
                        <a:latin typeface="Cambria Math" panose="02040503050406030204" pitchFamily="18" charset="0"/>
                      </a:rPr>
                      <m:t>𝒕𝒆𝒎𝒑</m:t>
                    </m:r>
                    <m:r>
                      <a:rPr lang="en-US" sz="1800" b="1" i="1" dirty="0" smtClean="0">
                        <a:solidFill>
                          <a:schemeClr val="accent1">
                            <a:lumMod val="75000"/>
                          </a:schemeClr>
                        </a:solidFill>
                        <a:effectLst/>
                        <a:latin typeface="Cambria Math" panose="02040503050406030204" pitchFamily="18" charset="0"/>
                      </a:rPr>
                      <m:t> = </m:t>
                    </m:r>
                    <m:r>
                      <a:rPr lang="en-US" sz="1800" b="1" i="1" dirty="0" smtClean="0">
                        <a:solidFill>
                          <a:schemeClr val="accent1">
                            <a:lumMod val="75000"/>
                          </a:schemeClr>
                        </a:solidFill>
                        <a:effectLst/>
                        <a:latin typeface="Cambria Math" panose="02040503050406030204" pitchFamily="18" charset="0"/>
                      </a:rPr>
                      <m:t>𝒂</m:t>
                    </m:r>
                    <m:r>
                      <a:rPr lang="en-US" sz="1800" b="1" i="1" dirty="0" smtClean="0">
                        <a:solidFill>
                          <a:schemeClr val="accent1">
                            <a:lumMod val="75000"/>
                          </a:schemeClr>
                        </a:solidFill>
                        <a:effectLst/>
                        <a:latin typeface="Cambria Math" panose="02040503050406030204" pitchFamily="18" charset="0"/>
                      </a:rPr>
                      <m:t>,  </m:t>
                    </m:r>
                    <m:r>
                      <a:rPr lang="en-US" sz="1800" b="1" i="1" dirty="0" smtClean="0">
                        <a:solidFill>
                          <a:schemeClr val="accent1">
                            <a:lumMod val="75000"/>
                          </a:schemeClr>
                        </a:solidFill>
                        <a:effectLst/>
                        <a:latin typeface="Cambria Math" panose="02040503050406030204" pitchFamily="18" charset="0"/>
                      </a:rPr>
                      <m:t>𝒚</m:t>
                    </m:r>
                    <m:r>
                      <a:rPr lang="en-US" sz="1800" b="1" i="1" dirty="0" smtClean="0">
                        <a:solidFill>
                          <a:schemeClr val="accent1">
                            <a:lumMod val="75000"/>
                          </a:schemeClr>
                        </a:solidFill>
                        <a:effectLst/>
                        <a:latin typeface="Cambria Math" panose="02040503050406030204" pitchFamily="18" charset="0"/>
                      </a:rPr>
                      <m:t> = </m:t>
                    </m:r>
                    <m:r>
                      <a:rPr lang="en-US" sz="1800" b="1" i="1" dirty="0" smtClean="0">
                        <a:solidFill>
                          <a:schemeClr val="accent1">
                            <a:lumMod val="75000"/>
                          </a:schemeClr>
                        </a:solidFill>
                        <a:effectLst/>
                        <a:latin typeface="Cambria Math" panose="02040503050406030204" pitchFamily="18" charset="0"/>
                      </a:rPr>
                      <m:t>𝒃</m:t>
                    </m:r>
                  </m:oMath>
                </a14:m>
                <a:endParaRPr lang="en-US" sz="1800" b="1" i="1" dirty="0">
                  <a:solidFill>
                    <a:schemeClr val="accent1">
                      <a:lumMod val="75000"/>
                    </a:schemeClr>
                  </a:solidFill>
                  <a:effectLst/>
                  <a:latin typeface="Cambria Math" panose="02040503050406030204" pitchFamily="18" charset="0"/>
                </a:endParaRPr>
              </a:p>
              <a:p>
                <a:pPr marL="342900" indent="-342900">
                  <a:buFont typeface="+mj-lt"/>
                  <a:buAutoNum type="arabicPeriod"/>
                </a:pPr>
                <a14:m>
                  <m:oMath xmlns:m="http://schemas.openxmlformats.org/officeDocument/2006/math">
                    <m:r>
                      <a:rPr lang="en-US" b="1" i="1" dirty="0" smtClean="0">
                        <a:solidFill>
                          <a:schemeClr val="accent1">
                            <a:lumMod val="75000"/>
                          </a:schemeClr>
                        </a:solidFill>
                        <a:latin typeface="Cambria Math" panose="02040503050406030204" pitchFamily="18" charset="0"/>
                      </a:rPr>
                      <m:t>𝒙</m:t>
                    </m:r>
                    <m:r>
                      <a:rPr lang="en-US" b="1" i="1" dirty="0" smtClean="0">
                        <a:solidFill>
                          <a:schemeClr val="accent1">
                            <a:lumMod val="75000"/>
                          </a:schemeClr>
                        </a:solidFill>
                        <a:latin typeface="Cambria Math" panose="02040503050406030204" pitchFamily="18" charset="0"/>
                      </a:rPr>
                      <m:t> = </m:t>
                    </m:r>
                    <m:r>
                      <a:rPr lang="en-US" b="1" i="1" dirty="0" smtClean="0">
                        <a:solidFill>
                          <a:schemeClr val="accent1">
                            <a:lumMod val="75000"/>
                          </a:schemeClr>
                        </a:solidFill>
                        <a:latin typeface="Cambria Math" panose="02040503050406030204" pitchFamily="18" charset="0"/>
                      </a:rPr>
                      <m:t>𝒃</m:t>
                    </m:r>
                    <m:r>
                      <a:rPr lang="en-US" b="1" i="1" dirty="0" smtClean="0">
                        <a:solidFill>
                          <a:schemeClr val="accent1">
                            <a:lumMod val="75000"/>
                          </a:schemeClr>
                        </a:solidFill>
                        <a:latin typeface="Cambria Math" panose="02040503050406030204" pitchFamily="18" charset="0"/>
                      </a:rPr>
                      <m:t>, </m:t>
                    </m:r>
                    <m:r>
                      <a:rPr lang="en-US" b="1" i="1" dirty="0" smtClean="0">
                        <a:solidFill>
                          <a:schemeClr val="accent1">
                            <a:lumMod val="75000"/>
                          </a:schemeClr>
                        </a:solidFill>
                        <a:latin typeface="Cambria Math" panose="02040503050406030204" pitchFamily="18" charset="0"/>
                      </a:rPr>
                      <m:t>𝒕𝒆𝒎𝒑</m:t>
                    </m:r>
                    <m:r>
                      <a:rPr lang="en-US" b="1" i="1" dirty="0" smtClean="0">
                        <a:solidFill>
                          <a:schemeClr val="accent1">
                            <a:lumMod val="75000"/>
                          </a:schemeClr>
                        </a:solidFill>
                        <a:latin typeface="Cambria Math" panose="02040503050406030204" pitchFamily="18" charset="0"/>
                      </a:rPr>
                      <m:t> = </m:t>
                    </m:r>
                    <m:r>
                      <a:rPr lang="en-US" b="1" i="1" dirty="0" smtClean="0">
                        <a:solidFill>
                          <a:schemeClr val="accent1">
                            <a:lumMod val="75000"/>
                          </a:schemeClr>
                        </a:solidFill>
                        <a:latin typeface="Cambria Math" panose="02040503050406030204" pitchFamily="18" charset="0"/>
                      </a:rPr>
                      <m:t>𝒂</m:t>
                    </m:r>
                    <m:r>
                      <a:rPr lang="en-US" b="1" i="1" dirty="0" smtClean="0">
                        <a:solidFill>
                          <a:schemeClr val="accent1">
                            <a:lumMod val="75000"/>
                          </a:schemeClr>
                        </a:solidFill>
                        <a:latin typeface="Cambria Math" panose="02040503050406030204" pitchFamily="18" charset="0"/>
                      </a:rPr>
                      <m:t>,  </m:t>
                    </m:r>
                    <m:r>
                      <a:rPr lang="en-US" b="1" i="1" dirty="0" smtClean="0">
                        <a:solidFill>
                          <a:schemeClr val="accent1">
                            <a:lumMod val="75000"/>
                          </a:schemeClr>
                        </a:solidFill>
                        <a:latin typeface="Cambria Math" panose="02040503050406030204" pitchFamily="18" charset="0"/>
                      </a:rPr>
                      <m:t>𝒚</m:t>
                    </m:r>
                    <m:r>
                      <a:rPr lang="en-US" b="1" i="1" dirty="0" smtClean="0">
                        <a:solidFill>
                          <a:schemeClr val="accent1">
                            <a:lumMod val="75000"/>
                          </a:schemeClr>
                        </a:solidFill>
                        <a:latin typeface="Cambria Math" panose="02040503050406030204" pitchFamily="18" charset="0"/>
                      </a:rPr>
                      <m:t> = </m:t>
                    </m:r>
                    <m:r>
                      <a:rPr lang="en-US" b="1" i="1" dirty="0" smtClean="0">
                        <a:solidFill>
                          <a:schemeClr val="accent1">
                            <a:lumMod val="75000"/>
                          </a:schemeClr>
                        </a:solidFill>
                        <a:latin typeface="Cambria Math" panose="02040503050406030204" pitchFamily="18" charset="0"/>
                      </a:rPr>
                      <m:t>𝒂</m:t>
                    </m:r>
                  </m:oMath>
                </a14:m>
                <a:endParaRPr lang="en-US" b="1" dirty="0">
                  <a:solidFill>
                    <a:schemeClr val="accent1">
                      <a:lumMod val="75000"/>
                    </a:schemeClr>
                  </a:solidFill>
                </a:endParaRPr>
              </a:p>
            </p:txBody>
          </p:sp>
        </mc:Choice>
        <mc:Fallback>
          <p:sp>
            <p:nvSpPr>
              <p:cNvPr id="9" name="TextBox 8">
                <a:extLst>
                  <a:ext uri="{FF2B5EF4-FFF2-40B4-BE49-F238E27FC236}">
                    <a16:creationId xmlns:a16="http://schemas.microsoft.com/office/drawing/2014/main" id="{FBBEF1ED-8FFB-45E2-8EDF-CA7D3F56DE7A}"/>
                  </a:ext>
                </a:extLst>
              </p:cNvPr>
              <p:cNvSpPr txBox="1">
                <a:spLocks noRot="1" noChangeAspect="1" noMove="1" noResize="1" noEditPoints="1" noAdjustHandles="1" noChangeArrowheads="1" noChangeShapeType="1" noTextEdit="1"/>
              </p:cNvSpPr>
              <p:nvPr/>
            </p:nvSpPr>
            <p:spPr>
              <a:xfrm>
                <a:off x="8742218" y="5201673"/>
                <a:ext cx="3568953" cy="923330"/>
              </a:xfrm>
              <a:prstGeom prst="rect">
                <a:avLst/>
              </a:prstGeom>
              <a:blipFill>
                <a:blip r:embed="rId3"/>
                <a:stretch>
                  <a:fillRect l="-1195" t="-2632" b="-78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8E1EA80-9F68-4519-959B-DB9082D3C5C6}"/>
                  </a:ext>
                </a:extLst>
              </p:cNvPr>
              <p:cNvSpPr txBox="1"/>
              <p:nvPr/>
            </p:nvSpPr>
            <p:spPr>
              <a:xfrm>
                <a:off x="8537864" y="6155844"/>
                <a:ext cx="365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dirty="0" smtClean="0">
                          <a:solidFill>
                            <a:schemeClr val="accent1">
                              <a:lumMod val="75000"/>
                            </a:schemeClr>
                          </a:solidFill>
                          <a:latin typeface="Cambria Math" panose="02040503050406030204" pitchFamily="18" charset="0"/>
                        </a:rPr>
                        <m:t>𝑷</m:t>
                      </m:r>
                      <m:r>
                        <a:rPr lang="en-US" b="1" i="1" dirty="0" smtClean="0">
                          <a:solidFill>
                            <a:schemeClr val="accent1">
                              <a:lumMod val="75000"/>
                            </a:schemeClr>
                          </a:solidFill>
                          <a:latin typeface="Cambria Math" panose="02040503050406030204" pitchFamily="18" charset="0"/>
                        </a:rPr>
                        <m:t>(</m:t>
                      </m:r>
                      <m:r>
                        <a:rPr lang="en-US" b="1" i="1" dirty="0" err="1" smtClean="0">
                          <a:solidFill>
                            <a:schemeClr val="accent1">
                              <a:lumMod val="75000"/>
                            </a:schemeClr>
                          </a:solidFill>
                          <a:latin typeface="Cambria Math" panose="02040503050406030204" pitchFamily="18" charset="0"/>
                        </a:rPr>
                        <m:t>𝒙</m:t>
                      </m:r>
                      <m:r>
                        <a:rPr lang="en-US" b="1" i="1" dirty="0" err="1" smtClean="0">
                          <a:solidFill>
                            <a:schemeClr val="accent1">
                              <a:lumMod val="75000"/>
                            </a:schemeClr>
                          </a:solidFill>
                          <a:latin typeface="Cambria Math" panose="02040503050406030204" pitchFamily="18" charset="0"/>
                        </a:rPr>
                        <m:t>,</m:t>
                      </m:r>
                      <m:r>
                        <a:rPr lang="en-US" b="1" i="1" dirty="0" err="1" smtClean="0">
                          <a:solidFill>
                            <a:schemeClr val="accent1">
                              <a:lumMod val="75000"/>
                            </a:schemeClr>
                          </a:solidFill>
                          <a:latin typeface="Cambria Math" panose="02040503050406030204" pitchFamily="18" charset="0"/>
                        </a:rPr>
                        <m:t>𝒚</m:t>
                      </m:r>
                      <m:r>
                        <a:rPr lang="en-US" b="1" i="1" dirty="0" smtClean="0">
                          <a:solidFill>
                            <a:schemeClr val="accent1">
                              <a:lumMod val="75000"/>
                            </a:schemeClr>
                          </a:solidFill>
                          <a:latin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𝑷</m:t>
                      </m:r>
                      <m:r>
                        <a:rPr lang="en-US" b="1" i="1" dirty="0" smtClean="0">
                          <a:solidFill>
                            <a:schemeClr val="accent1">
                              <a:lumMod val="75000"/>
                            </a:schemeClr>
                          </a:solidFill>
                          <a:latin typeface="Cambria Math" panose="02040503050406030204" pitchFamily="18" charset="0"/>
                        </a:rPr>
                        <m:t>(</m:t>
                      </m:r>
                      <m:r>
                        <a:rPr lang="en-US" b="1" i="1" dirty="0" err="1" smtClean="0">
                          <a:solidFill>
                            <a:schemeClr val="accent1">
                              <a:lumMod val="75000"/>
                            </a:schemeClr>
                          </a:solidFill>
                          <a:latin typeface="Cambria Math" panose="02040503050406030204" pitchFamily="18" charset="0"/>
                        </a:rPr>
                        <m:t>𝒃</m:t>
                      </m:r>
                      <m:r>
                        <a:rPr lang="en-US" b="1" i="1" dirty="0" err="1" smtClean="0">
                          <a:solidFill>
                            <a:schemeClr val="accent1">
                              <a:lumMod val="75000"/>
                            </a:schemeClr>
                          </a:solidFill>
                          <a:latin typeface="Cambria Math" panose="02040503050406030204" pitchFamily="18" charset="0"/>
                        </a:rPr>
                        <m:t>,</m:t>
                      </m:r>
                      <m:r>
                        <a:rPr lang="en-US" b="1" i="1" dirty="0" err="1" smtClean="0">
                          <a:solidFill>
                            <a:schemeClr val="accent1">
                              <a:lumMod val="75000"/>
                            </a:schemeClr>
                          </a:solidFill>
                          <a:latin typeface="Cambria Math" panose="02040503050406030204" pitchFamily="18" charset="0"/>
                        </a:rPr>
                        <m:t>𝒂</m:t>
                      </m:r>
                      <m:r>
                        <a:rPr lang="en-US" b="1" i="1" dirty="0" smtClean="0">
                          <a:solidFill>
                            <a:schemeClr val="accent1">
                              <a:lumMod val="75000"/>
                            </a:schemeClr>
                          </a:solidFill>
                          <a:latin typeface="Cambria Math" panose="02040503050406030204" pitchFamily="18" charset="0"/>
                        </a:rPr>
                        <m:t>)</m:t>
                      </m:r>
                    </m:oMath>
                  </m:oMathPara>
                </a14:m>
                <a:endParaRPr lang="en-US" b="1" dirty="0">
                  <a:solidFill>
                    <a:schemeClr val="accent1">
                      <a:lumMod val="75000"/>
                    </a:schemeClr>
                  </a:solidFill>
                </a:endParaRPr>
              </a:p>
            </p:txBody>
          </p:sp>
        </mc:Choice>
        <mc:Fallback>
          <p:sp>
            <p:nvSpPr>
              <p:cNvPr id="10" name="TextBox 9">
                <a:extLst>
                  <a:ext uri="{FF2B5EF4-FFF2-40B4-BE49-F238E27FC236}">
                    <a16:creationId xmlns:a16="http://schemas.microsoft.com/office/drawing/2014/main" id="{68E1EA80-9F68-4519-959B-DB9082D3C5C6}"/>
                  </a:ext>
                </a:extLst>
              </p:cNvPr>
              <p:cNvSpPr txBox="1">
                <a:spLocks noRot="1" noChangeAspect="1" noMove="1" noResize="1" noEditPoints="1" noAdjustHandles="1" noChangeArrowheads="1" noChangeShapeType="1" noTextEdit="1"/>
              </p:cNvSpPr>
              <p:nvPr/>
            </p:nvSpPr>
            <p:spPr>
              <a:xfrm>
                <a:off x="8537864" y="6155844"/>
                <a:ext cx="3654136" cy="369332"/>
              </a:xfrm>
              <a:prstGeom prst="rect">
                <a:avLst/>
              </a:prstGeom>
              <a:blipFill>
                <a:blip r:embed="rId4"/>
                <a:stretch>
                  <a:fillRect b="-15000"/>
                </a:stretch>
              </a:blipFill>
            </p:spPr>
            <p:txBody>
              <a:bodyPr/>
              <a:lstStyle/>
              <a:p>
                <a:r>
                  <a:rPr lang="en-US">
                    <a:noFill/>
                  </a:rPr>
                  <a:t> </a:t>
                </a:r>
              </a:p>
            </p:txBody>
          </p:sp>
        </mc:Fallback>
      </mc:AlternateContent>
    </p:spTree>
    <p:extLst>
      <p:ext uri="{BB962C8B-B14F-4D97-AF65-F5344CB8AC3E}">
        <p14:creationId xmlns:p14="http://schemas.microsoft.com/office/powerpoint/2010/main" val="134101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8918-62A5-4F53-9351-A1A0CAA7BC3C}"/>
              </a:ext>
            </a:extLst>
          </p:cNvPr>
          <p:cNvSpPr>
            <a:spLocks noGrp="1"/>
          </p:cNvSpPr>
          <p:nvPr>
            <p:ph type="title"/>
          </p:nvPr>
        </p:nvSpPr>
        <p:spPr/>
        <p:txBody>
          <a:bodyPr/>
          <a:lstStyle/>
          <a:p>
            <a:r>
              <a:rPr lang="en-US" dirty="0"/>
              <a:t>Quantifiers</a:t>
            </a:r>
          </a:p>
        </p:txBody>
      </p:sp>
      <p:sp>
        <p:nvSpPr>
          <p:cNvPr id="3" name="Content Placeholder 2">
            <a:extLst>
              <a:ext uri="{FF2B5EF4-FFF2-40B4-BE49-F238E27FC236}">
                <a16:creationId xmlns:a16="http://schemas.microsoft.com/office/drawing/2014/main" id="{0F9B293E-88A2-49A4-B412-D4D7D884E375}"/>
              </a:ext>
            </a:extLst>
          </p:cNvPr>
          <p:cNvSpPr>
            <a:spLocks noGrp="1"/>
          </p:cNvSpPr>
          <p:nvPr>
            <p:ph idx="1"/>
          </p:nvPr>
        </p:nvSpPr>
        <p:spPr>
          <a:xfrm>
            <a:off x="581192" y="2180496"/>
            <a:ext cx="11029615" cy="4312379"/>
          </a:xfrm>
        </p:spPr>
        <p:txBody>
          <a:bodyPr>
            <a:normAutofit fontScale="92500"/>
          </a:bodyPr>
          <a:lstStyle/>
          <a:p>
            <a:r>
              <a:rPr lang="en-US" sz="2400" b="1" dirty="0"/>
              <a:t>Quantification</a:t>
            </a:r>
            <a:r>
              <a:rPr lang="en-US" sz="2400" dirty="0"/>
              <a:t> is the process to create a proposition from a propositional function </a:t>
            </a:r>
          </a:p>
          <a:p>
            <a:r>
              <a:rPr lang="en-US" sz="2400" dirty="0"/>
              <a:t>Quantification expresses the extent to which a predicate is true over a range of elements </a:t>
            </a:r>
          </a:p>
          <a:p>
            <a:r>
              <a:rPr lang="en-US" sz="2400" dirty="0"/>
              <a:t>Two types of quantifications</a:t>
            </a:r>
          </a:p>
          <a:p>
            <a:pPr lvl="1"/>
            <a:r>
              <a:rPr lang="en-US" sz="2000" dirty="0"/>
              <a:t>Universal quantification: a predicate is true for every element under consideration </a:t>
            </a:r>
          </a:p>
          <a:p>
            <a:pPr lvl="1"/>
            <a:r>
              <a:rPr lang="en-US" sz="2000" dirty="0"/>
              <a:t>Existential quantification: there is one or more element under consideration for which the predicate is true </a:t>
            </a:r>
          </a:p>
          <a:p>
            <a:pPr lvl="1"/>
            <a:endParaRPr lang="en-US" sz="2000" dirty="0"/>
          </a:p>
          <a:p>
            <a:pPr lvl="1"/>
            <a:endParaRPr lang="en-US" sz="2000" dirty="0"/>
          </a:p>
          <a:p>
            <a:r>
              <a:rPr lang="en-US" sz="2400" b="1" dirty="0"/>
              <a:t>predicate calculus : </a:t>
            </a:r>
            <a:r>
              <a:rPr lang="en-US" sz="2400" dirty="0"/>
              <a:t>It is the area of mathematics that deals with predicates and quantifiers</a:t>
            </a:r>
          </a:p>
        </p:txBody>
      </p:sp>
      <p:sp>
        <p:nvSpPr>
          <p:cNvPr id="4" name="Footer Placeholder 3">
            <a:extLst>
              <a:ext uri="{FF2B5EF4-FFF2-40B4-BE49-F238E27FC236}">
                <a16:creationId xmlns:a16="http://schemas.microsoft.com/office/drawing/2014/main" id="{8AB0E4C2-4302-4B68-9C47-D426B4341632}"/>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9FDBC893-18F2-4B3A-9DC6-9A8A13B6A420}"/>
              </a:ext>
            </a:extLst>
          </p:cNvPr>
          <p:cNvSpPr>
            <a:spLocks noGrp="1"/>
          </p:cNvSpPr>
          <p:nvPr>
            <p:ph type="sldNum" sz="quarter" idx="12"/>
          </p:nvPr>
        </p:nvSpPr>
        <p:spPr/>
        <p:txBody>
          <a:bodyPr/>
          <a:lstStyle/>
          <a:p>
            <a:fld id="{02A31C9B-8BEF-4557-B87D-694AE693A189}" type="slidenum">
              <a:rPr lang="en-US" smtClean="0"/>
              <a:pPr/>
              <a:t>7</a:t>
            </a:fld>
            <a:endParaRPr lang="en-US" sz="3200" dirty="0"/>
          </a:p>
        </p:txBody>
      </p:sp>
      <p:graphicFrame>
        <p:nvGraphicFramePr>
          <p:cNvPr id="6" name="Table 6">
            <a:extLst>
              <a:ext uri="{FF2B5EF4-FFF2-40B4-BE49-F238E27FC236}">
                <a16:creationId xmlns:a16="http://schemas.microsoft.com/office/drawing/2014/main" id="{68713B6B-9A10-4C94-B0AB-9A40C50E7B50}"/>
              </a:ext>
            </a:extLst>
          </p:cNvPr>
          <p:cNvGraphicFramePr>
            <a:graphicFrameLocks noGrp="1"/>
          </p:cNvGraphicFramePr>
          <p:nvPr>
            <p:extLst>
              <p:ext uri="{D42A27DB-BD31-4B8C-83A1-F6EECF244321}">
                <p14:modId xmlns:p14="http://schemas.microsoft.com/office/powerpoint/2010/main" val="2914661482"/>
              </p:ext>
            </p:extLst>
          </p:nvPr>
        </p:nvGraphicFramePr>
        <p:xfrm>
          <a:off x="3695725" y="4837626"/>
          <a:ext cx="4368800" cy="741680"/>
        </p:xfrm>
        <a:graphic>
          <a:graphicData uri="http://schemas.openxmlformats.org/drawingml/2006/table">
            <a:tbl>
              <a:tblPr firstRow="1" bandRow="1">
                <a:tableStyleId>{5C22544A-7EE6-4342-B048-85BDC9FD1C3A}</a:tableStyleId>
              </a:tblPr>
              <a:tblGrid>
                <a:gridCol w="873760">
                  <a:extLst>
                    <a:ext uri="{9D8B030D-6E8A-4147-A177-3AD203B41FA5}">
                      <a16:colId xmlns:a16="http://schemas.microsoft.com/office/drawing/2014/main" val="217449913"/>
                    </a:ext>
                  </a:extLst>
                </a:gridCol>
                <a:gridCol w="873760">
                  <a:extLst>
                    <a:ext uri="{9D8B030D-6E8A-4147-A177-3AD203B41FA5}">
                      <a16:colId xmlns:a16="http://schemas.microsoft.com/office/drawing/2014/main" val="4075840344"/>
                    </a:ext>
                  </a:extLst>
                </a:gridCol>
                <a:gridCol w="873760">
                  <a:extLst>
                    <a:ext uri="{9D8B030D-6E8A-4147-A177-3AD203B41FA5}">
                      <a16:colId xmlns:a16="http://schemas.microsoft.com/office/drawing/2014/main" val="1272885358"/>
                    </a:ext>
                  </a:extLst>
                </a:gridCol>
                <a:gridCol w="873760">
                  <a:extLst>
                    <a:ext uri="{9D8B030D-6E8A-4147-A177-3AD203B41FA5}">
                      <a16:colId xmlns:a16="http://schemas.microsoft.com/office/drawing/2014/main" val="92206998"/>
                    </a:ext>
                  </a:extLst>
                </a:gridCol>
                <a:gridCol w="873760">
                  <a:extLst>
                    <a:ext uri="{9D8B030D-6E8A-4147-A177-3AD203B41FA5}">
                      <a16:colId xmlns:a16="http://schemas.microsoft.com/office/drawing/2014/main" val="3974900947"/>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36544705"/>
                  </a:ext>
                </a:extLst>
              </a:tr>
              <a:tr h="370840">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210050"/>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EFD1F24-8941-4B3E-B21E-E719268140D9}"/>
                  </a:ext>
                </a:extLst>
              </p:cNvPr>
              <p:cNvSpPr txBox="1"/>
              <p:nvPr/>
            </p:nvSpPr>
            <p:spPr>
              <a:xfrm>
                <a:off x="2461845" y="4837626"/>
                <a:ext cx="11237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solidFill>
                            <a:schemeClr val="accent1">
                              <a:lumMod val="75000"/>
                            </a:schemeClr>
                          </a:solidFill>
                          <a:latin typeface="Cambria Math" panose="02040503050406030204" pitchFamily="18" charset="0"/>
                        </a:rPr>
                        <m:t>𝒇𝒐𝒓</m:t>
                      </m:r>
                      <m:r>
                        <a:rPr lang="en-US" b="1" i="1" smtClean="0">
                          <a:solidFill>
                            <a:schemeClr val="accent1">
                              <a:lumMod val="75000"/>
                            </a:schemeClr>
                          </a:solidFill>
                          <a:latin typeface="Cambria Math" panose="02040503050406030204" pitchFamily="18" charset="0"/>
                        </a:rPr>
                        <m:t> </m:t>
                      </m:r>
                      <m:r>
                        <a:rPr lang="en-US" b="1" i="1" smtClean="0">
                          <a:solidFill>
                            <a:schemeClr val="accent1">
                              <a:lumMod val="75000"/>
                            </a:schemeClr>
                          </a:solidFill>
                          <a:latin typeface="Cambria Math" panose="02040503050406030204" pitchFamily="18" charset="0"/>
                        </a:rPr>
                        <m:t>𝒂𝒍𝒍</m:t>
                      </m:r>
                      <m:r>
                        <a:rPr lang="en-US" b="1" i="1" smtClean="0">
                          <a:solidFill>
                            <a:schemeClr val="accent1">
                              <a:lumMod val="75000"/>
                            </a:schemeClr>
                          </a:solidFill>
                          <a:latin typeface="Cambria Math" panose="02040503050406030204" pitchFamily="18" charset="0"/>
                        </a:rPr>
                        <m:t> →</m:t>
                      </m:r>
                    </m:oMath>
                  </m:oMathPara>
                </a14:m>
                <a:endParaRPr lang="en-US" b="1" dirty="0">
                  <a:solidFill>
                    <a:schemeClr val="accent1">
                      <a:lumMod val="75000"/>
                    </a:schemeClr>
                  </a:solidFill>
                </a:endParaRPr>
              </a:p>
            </p:txBody>
          </p:sp>
        </mc:Choice>
        <mc:Fallback>
          <p:sp>
            <p:nvSpPr>
              <p:cNvPr id="7" name="TextBox 6">
                <a:extLst>
                  <a:ext uri="{FF2B5EF4-FFF2-40B4-BE49-F238E27FC236}">
                    <a16:creationId xmlns:a16="http://schemas.microsoft.com/office/drawing/2014/main" id="{6EFD1F24-8941-4B3E-B21E-E719268140D9}"/>
                  </a:ext>
                </a:extLst>
              </p:cNvPr>
              <p:cNvSpPr txBox="1">
                <a:spLocks noRot="1" noChangeAspect="1" noMove="1" noResize="1" noEditPoints="1" noAdjustHandles="1" noChangeArrowheads="1" noChangeShapeType="1" noTextEdit="1"/>
              </p:cNvSpPr>
              <p:nvPr/>
            </p:nvSpPr>
            <p:spPr>
              <a:xfrm>
                <a:off x="2461845" y="4837626"/>
                <a:ext cx="1123706" cy="276999"/>
              </a:xfrm>
              <a:prstGeom prst="rect">
                <a:avLst/>
              </a:prstGeom>
              <a:blipFill>
                <a:blip r:embed="rId2"/>
                <a:stretch>
                  <a:fillRect l="-6522" t="-2222" r="-217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4EA4BB-0E0E-4450-B525-8CDD9612357B}"/>
                  </a:ext>
                </a:extLst>
              </p:cNvPr>
              <p:cNvSpPr txBox="1"/>
              <p:nvPr/>
            </p:nvSpPr>
            <p:spPr>
              <a:xfrm>
                <a:off x="1908331" y="5302166"/>
                <a:ext cx="1715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solidFill>
                            <a:schemeClr val="accent1">
                              <a:lumMod val="75000"/>
                            </a:schemeClr>
                          </a:solidFill>
                          <a:latin typeface="Cambria Math" panose="02040503050406030204" pitchFamily="18" charset="0"/>
                        </a:rPr>
                        <m:t>𝒕𝒉𝒆𝒓𝒆</m:t>
                      </m:r>
                      <m:r>
                        <a:rPr lang="en-US" b="1" i="1" smtClean="0">
                          <a:solidFill>
                            <a:schemeClr val="accent1">
                              <a:lumMod val="75000"/>
                            </a:schemeClr>
                          </a:solidFill>
                          <a:latin typeface="Cambria Math" panose="02040503050406030204" pitchFamily="18" charset="0"/>
                        </a:rPr>
                        <m:t> </m:t>
                      </m:r>
                      <m:r>
                        <a:rPr lang="en-US" b="1" i="1" smtClean="0">
                          <a:solidFill>
                            <a:schemeClr val="accent1">
                              <a:lumMod val="75000"/>
                            </a:schemeClr>
                          </a:solidFill>
                          <a:latin typeface="Cambria Math" panose="02040503050406030204" pitchFamily="18" charset="0"/>
                        </a:rPr>
                        <m:t>𝒆𝒙𝒊𝒔𝒕𝒔</m:t>
                      </m:r>
                      <m:r>
                        <a:rPr lang="en-US" b="1" i="1" smtClean="0">
                          <a:solidFill>
                            <a:schemeClr val="accent1">
                              <a:lumMod val="75000"/>
                            </a:schemeClr>
                          </a:solidFill>
                          <a:latin typeface="Cambria Math" panose="02040503050406030204" pitchFamily="18" charset="0"/>
                        </a:rPr>
                        <m:t> →</m:t>
                      </m:r>
                    </m:oMath>
                  </m:oMathPara>
                </a14:m>
                <a:endParaRPr lang="en-US" b="1" dirty="0">
                  <a:solidFill>
                    <a:schemeClr val="accent1">
                      <a:lumMod val="75000"/>
                    </a:schemeClr>
                  </a:solidFill>
                </a:endParaRPr>
              </a:p>
            </p:txBody>
          </p:sp>
        </mc:Choice>
        <mc:Fallback>
          <p:sp>
            <p:nvSpPr>
              <p:cNvPr id="8" name="TextBox 7">
                <a:extLst>
                  <a:ext uri="{FF2B5EF4-FFF2-40B4-BE49-F238E27FC236}">
                    <a16:creationId xmlns:a16="http://schemas.microsoft.com/office/drawing/2014/main" id="{E44EA4BB-0E0E-4450-B525-8CDD9612357B}"/>
                  </a:ext>
                </a:extLst>
              </p:cNvPr>
              <p:cNvSpPr txBox="1">
                <a:spLocks noRot="1" noChangeAspect="1" noMove="1" noResize="1" noEditPoints="1" noAdjustHandles="1" noChangeArrowheads="1" noChangeShapeType="1" noTextEdit="1"/>
              </p:cNvSpPr>
              <p:nvPr/>
            </p:nvSpPr>
            <p:spPr>
              <a:xfrm>
                <a:off x="1908331" y="5302166"/>
                <a:ext cx="1715213" cy="276999"/>
              </a:xfrm>
              <a:prstGeom prst="rect">
                <a:avLst/>
              </a:prstGeom>
              <a:blipFill>
                <a:blip r:embed="rId3"/>
                <a:stretch>
                  <a:fillRect l="-2491" r="-1423" b="-11111"/>
                </a:stretch>
              </a:blipFill>
            </p:spPr>
            <p:txBody>
              <a:bodyPr/>
              <a:lstStyle/>
              <a:p>
                <a:r>
                  <a:rPr lang="en-US">
                    <a:noFill/>
                  </a:rPr>
                  <a:t> </a:t>
                </a:r>
              </a:p>
            </p:txBody>
          </p:sp>
        </mc:Fallback>
      </mc:AlternateContent>
    </p:spTree>
    <p:extLst>
      <p:ext uri="{BB962C8B-B14F-4D97-AF65-F5344CB8AC3E}">
        <p14:creationId xmlns:p14="http://schemas.microsoft.com/office/powerpoint/2010/main" val="343092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0F9C-2687-4E2C-963F-347560219DDB}"/>
              </a:ext>
            </a:extLst>
          </p:cNvPr>
          <p:cNvSpPr>
            <a:spLocks noGrp="1"/>
          </p:cNvSpPr>
          <p:nvPr>
            <p:ph type="title"/>
          </p:nvPr>
        </p:nvSpPr>
        <p:spPr/>
        <p:txBody>
          <a:bodyPr/>
          <a:lstStyle/>
          <a:p>
            <a:r>
              <a:rPr lang="en-US" dirty="0"/>
              <a:t>The Universal quantifier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5BAD32-D739-4C8F-8828-4D7B32D7DDF2}"/>
                  </a:ext>
                </a:extLst>
              </p:cNvPr>
              <p:cNvSpPr>
                <a:spLocks noGrp="1"/>
              </p:cNvSpPr>
              <p:nvPr>
                <p:ph idx="1"/>
              </p:nvPr>
            </p:nvSpPr>
            <p:spPr>
              <a:xfrm>
                <a:off x="581192" y="1715956"/>
                <a:ext cx="11029615" cy="4878808"/>
              </a:xfrm>
            </p:spPr>
            <p:txBody>
              <a:bodyPr>
                <a:normAutofit/>
              </a:bodyPr>
              <a:lstStyle/>
              <a:p>
                <a:r>
                  <a:rPr lang="en-US" dirty="0"/>
                  <a:t>Domain of discourse (universe of discourse): The set of values under consideration</a:t>
                </a:r>
              </a:p>
              <a:p>
                <a:r>
                  <a:rPr lang="en-US" dirty="0"/>
                  <a:t>A universal quantifier tells that a property </a:t>
                </a:r>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dirty="0"/>
                  <a:t>is true for all the values </a:t>
                </a:r>
                <a14:m>
                  <m:oMath xmlns:m="http://schemas.openxmlformats.org/officeDocument/2006/math">
                    <m:r>
                      <a:rPr lang="en-US" b="1" i="1" dirty="0" smtClean="0">
                        <a:latin typeface="Cambria Math" panose="02040503050406030204" pitchFamily="18" charset="0"/>
                      </a:rPr>
                      <m:t>𝒙</m:t>
                    </m:r>
                  </m:oMath>
                </a14:m>
                <a:r>
                  <a:rPr lang="en-US" dirty="0"/>
                  <a:t> of domain of discourse</a:t>
                </a:r>
              </a:p>
              <a:p>
                <a:pPr lvl="1"/>
                <a14:m>
                  <m:oMath xmlns:m="http://schemas.openxmlformats.org/officeDocument/2006/math">
                    <m:r>
                      <a:rPr lang="en-US" b="1" i="1" dirty="0" smtClean="0">
                        <a:solidFill>
                          <a:srgbClr val="242021"/>
                        </a:solidFill>
                        <a:effectLst/>
                        <a:latin typeface="Cambria Math" panose="02040503050406030204" pitchFamily="18" charset="0"/>
                      </a:rPr>
                      <m:t>∀</m:t>
                    </m:r>
                    <m:r>
                      <a:rPr lang="en-US" b="1" i="1" dirty="0" err="1" smtClean="0">
                        <a:solidFill>
                          <a:srgbClr val="242021"/>
                        </a:solidFill>
                        <a:effectLst/>
                        <a:latin typeface="Cambria Math" panose="02040503050406030204" pitchFamily="18" charset="0"/>
                      </a:rPr>
                      <m:t>𝒙𝑷</m:t>
                    </m:r>
                    <m:r>
                      <a:rPr lang="en-US" b="1" i="1" dirty="0" smtClean="0">
                        <a:solidFill>
                          <a:srgbClr val="242021"/>
                        </a:solidFill>
                        <a:effectLst/>
                        <a:latin typeface="Cambria Math" panose="02040503050406030204" pitchFamily="18" charset="0"/>
                      </a:rPr>
                      <m:t> (</m:t>
                    </m:r>
                    <m:r>
                      <a:rPr lang="en-US" b="1" i="1" dirty="0" smtClean="0">
                        <a:solidFill>
                          <a:srgbClr val="242021"/>
                        </a:solidFill>
                        <a:effectLst/>
                        <a:latin typeface="Cambria Math" panose="02040503050406030204" pitchFamily="18" charset="0"/>
                      </a:rPr>
                      <m:t>𝒙</m:t>
                    </m:r>
                    <m:r>
                      <a:rPr lang="en-US" b="1" i="1" dirty="0" smtClean="0">
                        <a:solidFill>
                          <a:srgbClr val="242021"/>
                        </a:solidFill>
                        <a:effectLst/>
                        <a:latin typeface="Cambria Math" panose="02040503050406030204" pitchFamily="18" charset="0"/>
                      </a:rPr>
                      <m:t>) </m:t>
                    </m:r>
                  </m:oMath>
                </a14:m>
                <a:r>
                  <a:rPr lang="en-US" b="0" i="0" dirty="0">
                    <a:solidFill>
                      <a:srgbClr val="242021"/>
                    </a:solidFill>
                    <a:effectLst/>
                    <a:latin typeface="Times-Roman"/>
                  </a:rPr>
                  <a:t>denotes the universal quantification of </a:t>
                </a:r>
                <a14:m>
                  <m:oMath xmlns:m="http://schemas.openxmlformats.org/officeDocument/2006/math">
                    <m:r>
                      <a:rPr lang="en-US" b="1" i="1" dirty="0" smtClean="0">
                        <a:solidFill>
                          <a:srgbClr val="242021"/>
                        </a:solidFill>
                        <a:effectLst/>
                        <a:latin typeface="Cambria Math" panose="02040503050406030204" pitchFamily="18" charset="0"/>
                      </a:rPr>
                      <m:t>𝑷</m:t>
                    </m:r>
                    <m:r>
                      <a:rPr lang="en-US" b="1" i="1" dirty="0" smtClean="0">
                        <a:solidFill>
                          <a:srgbClr val="242021"/>
                        </a:solidFill>
                        <a:effectLst/>
                        <a:latin typeface="Cambria Math" panose="02040503050406030204" pitchFamily="18" charset="0"/>
                      </a:rPr>
                      <m:t> (</m:t>
                    </m:r>
                    <m:r>
                      <a:rPr lang="en-US" b="1" i="1" dirty="0" smtClean="0">
                        <a:solidFill>
                          <a:srgbClr val="242021"/>
                        </a:solidFill>
                        <a:effectLst/>
                        <a:latin typeface="Cambria Math" panose="02040503050406030204" pitchFamily="18" charset="0"/>
                      </a:rPr>
                      <m:t>𝒙</m:t>
                    </m:r>
                    <m:r>
                      <a:rPr lang="en-US" b="1" i="1" dirty="0" smtClean="0">
                        <a:solidFill>
                          <a:srgbClr val="242021"/>
                        </a:solidFill>
                        <a:effectLst/>
                        <a:latin typeface="Cambria Math" panose="02040503050406030204" pitchFamily="18" charset="0"/>
                      </a:rPr>
                      <m:t>) </m:t>
                    </m:r>
                  </m:oMath>
                </a14:m>
                <a:endParaRPr lang="en-US" dirty="0"/>
              </a:p>
              <a:p>
                <a:pPr lvl="1"/>
                <a14:m>
                  <m:oMath xmlns:m="http://schemas.openxmlformats.org/officeDocument/2006/math">
                    <m:r>
                      <a:rPr lang="en-US" b="1" i="1" dirty="0" smtClean="0">
                        <a:solidFill>
                          <a:srgbClr val="242021"/>
                        </a:solidFill>
                        <a:latin typeface="Cambria Math" panose="02040503050406030204" pitchFamily="18" charset="0"/>
                      </a:rPr>
                      <m:t>∀</m:t>
                    </m:r>
                  </m:oMath>
                </a14:m>
                <a:r>
                  <a:rPr lang="en-US" dirty="0">
                    <a:solidFill>
                      <a:srgbClr val="242021"/>
                    </a:solidFill>
                    <a:latin typeface="Times-Roman"/>
                  </a:rPr>
                  <a:t> is called the </a:t>
                </a:r>
                <a:r>
                  <a:rPr lang="en-US" b="1" dirty="0">
                    <a:solidFill>
                      <a:srgbClr val="242021"/>
                    </a:solidFill>
                    <a:latin typeface="Times-Roman"/>
                  </a:rPr>
                  <a:t>universal quantifier </a:t>
                </a:r>
              </a:p>
              <a:p>
                <a:r>
                  <a:rPr lang="en-US" b="1" dirty="0">
                    <a:solidFill>
                      <a:srgbClr val="242021"/>
                    </a:solidFill>
                    <a:latin typeface="Times-Roman"/>
                  </a:rPr>
                  <a:t>Example: </a:t>
                </a:r>
                <a:r>
                  <a:rPr lang="en-US" dirty="0"/>
                  <a:t>Let </a:t>
                </a:r>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 (</m:t>
                    </m:r>
                    <m:r>
                      <a:rPr lang="en-US" b="1" i="1" dirty="0" smtClean="0">
                        <a:latin typeface="Cambria Math" panose="02040503050406030204" pitchFamily="18" charset="0"/>
                      </a:rPr>
                      <m:t>𝒙</m:t>
                    </m:r>
                    <m:r>
                      <a:rPr lang="en-US" b="1" i="1" dirty="0" smtClean="0">
                        <a:latin typeface="Cambria Math" panose="02040503050406030204" pitchFamily="18" charset="0"/>
                      </a:rPr>
                      <m:t>)</m:t>
                    </m:r>
                  </m:oMath>
                </a14:m>
                <a:r>
                  <a:rPr lang="en-US" dirty="0"/>
                  <a:t> be the statement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 </m:t>
                    </m:r>
                    <m:r>
                      <a:rPr lang="en-US" b="1" i="1" dirty="0" smtClean="0">
                        <a:latin typeface="Cambria Math" panose="02040503050406030204" pitchFamily="18" charset="0"/>
                      </a:rPr>
                      <m:t>𝟏</m:t>
                    </m:r>
                    <m:r>
                      <a:rPr lang="en-US" b="1" i="1" dirty="0" smtClean="0">
                        <a:latin typeface="Cambria Math" panose="02040503050406030204" pitchFamily="18" charset="0"/>
                      </a:rPr>
                      <m:t> &gt; </m:t>
                    </m:r>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dirty="0"/>
                  <a:t>. What is the truth value of the quantification </a:t>
                </a:r>
                <a14:m>
                  <m:oMath xmlns:m="http://schemas.openxmlformats.org/officeDocument/2006/math">
                    <m:r>
                      <a:rPr lang="en-US" b="1" i="1" dirty="0" smtClean="0">
                        <a:latin typeface="Cambria Math" panose="02040503050406030204" pitchFamily="18" charset="0"/>
                      </a:rPr>
                      <m:t>∀</m:t>
                    </m:r>
                    <m:r>
                      <a:rPr lang="en-US" b="1" i="1" dirty="0" err="1">
                        <a:latin typeface="Cambria Math" panose="02040503050406030204" pitchFamily="18" charset="0"/>
                      </a:rPr>
                      <m:t>𝒙𝑷</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smtClean="0">
                        <a:latin typeface="Cambria Math" panose="02040503050406030204" pitchFamily="18" charset="0"/>
                      </a:rPr>
                      <m:t>), </m:t>
                    </m:r>
                  </m:oMath>
                </a14:m>
                <a:r>
                  <a:rPr lang="en-US" dirty="0"/>
                  <a:t>where the domain consists of all real numbers? </a:t>
                </a:r>
              </a:p>
              <a:p>
                <a:r>
                  <a:rPr lang="en-US" b="1" dirty="0"/>
                  <a:t>Solution</a:t>
                </a:r>
                <a:r>
                  <a:rPr lang="en-US" dirty="0"/>
                  <a:t>:  Because </a:t>
                </a:r>
                <a14:m>
                  <m:oMath xmlns:m="http://schemas.openxmlformats.org/officeDocument/2006/math">
                    <m:r>
                      <a:rPr lang="en-US" dirty="0">
                        <a:latin typeface="Cambria Math" panose="02040503050406030204" pitchFamily="18" charset="0"/>
                      </a:rPr>
                      <m:t>𝑷</m:t>
                    </m:r>
                    <m:r>
                      <a:rPr lang="en-US" dirty="0">
                        <a:latin typeface="Cambria Math" panose="02040503050406030204" pitchFamily="18" charset="0"/>
                      </a:rPr>
                      <m:t>(</m:t>
                    </m:r>
                    <m:r>
                      <a:rPr lang="en-US" dirty="0">
                        <a:latin typeface="Cambria Math" panose="02040503050406030204" pitchFamily="18" charset="0"/>
                      </a:rPr>
                      <m:t>𝒙</m:t>
                    </m:r>
                    <m:r>
                      <a:rPr lang="en-US" dirty="0">
                        <a:latin typeface="Cambria Math" panose="02040503050406030204" pitchFamily="18" charset="0"/>
                      </a:rPr>
                      <m:t>) </m:t>
                    </m:r>
                  </m:oMath>
                </a14:m>
                <a:r>
                  <a:rPr lang="en-US" dirty="0"/>
                  <a:t>is true for all real numbers </a:t>
                </a:r>
                <a14:m>
                  <m:oMath xmlns:m="http://schemas.openxmlformats.org/officeDocument/2006/math">
                    <m:r>
                      <a:rPr lang="en-US" dirty="0">
                        <a:latin typeface="Cambria Math" panose="02040503050406030204" pitchFamily="18" charset="0"/>
                      </a:rPr>
                      <m:t>𝒙</m:t>
                    </m:r>
                  </m:oMath>
                </a14:m>
                <a:r>
                  <a:rPr lang="en-US" dirty="0"/>
                  <a:t>, the quantification </a:t>
                </a:r>
                <a14:m>
                  <m:oMath xmlns:m="http://schemas.openxmlformats.org/officeDocument/2006/math">
                    <m:r>
                      <a:rPr lang="en-US" dirty="0">
                        <a:latin typeface="Cambria Math" panose="02040503050406030204" pitchFamily="18" charset="0"/>
                      </a:rPr>
                      <m:t>∀</m:t>
                    </m:r>
                    <m:r>
                      <a:rPr lang="en-US" dirty="0" err="1">
                        <a:latin typeface="Cambria Math" panose="02040503050406030204" pitchFamily="18" charset="0"/>
                      </a:rPr>
                      <m:t>𝒙𝑷</m:t>
                    </m:r>
                    <m:r>
                      <a:rPr lang="en-US" dirty="0">
                        <a:latin typeface="Cambria Math" panose="02040503050406030204" pitchFamily="18" charset="0"/>
                      </a:rPr>
                      <m:t>(</m:t>
                    </m:r>
                    <m:r>
                      <a:rPr lang="en-US" dirty="0">
                        <a:latin typeface="Cambria Math" panose="02040503050406030204" pitchFamily="18" charset="0"/>
                      </a:rPr>
                      <m:t>𝒙</m:t>
                    </m:r>
                    <m:r>
                      <a:rPr lang="en-US" dirty="0">
                        <a:latin typeface="Cambria Math" panose="02040503050406030204" pitchFamily="18" charset="0"/>
                      </a:rPr>
                      <m:t>) </m:t>
                    </m:r>
                  </m:oMath>
                </a14:m>
                <a:r>
                  <a:rPr lang="en-US" dirty="0"/>
                  <a:t>is true </a:t>
                </a:r>
              </a:p>
              <a:p>
                <a:r>
                  <a:rPr lang="en-US" b="1" dirty="0"/>
                  <a:t>Example</a:t>
                </a:r>
                <a:r>
                  <a:rPr lang="en-US" dirty="0"/>
                  <a:t>: Let </a:t>
                </a:r>
                <a14:m>
                  <m:oMath xmlns:m="http://schemas.openxmlformats.org/officeDocument/2006/math">
                    <m:r>
                      <a:rPr lang="en-US" b="1" i="1" dirty="0" smtClean="0">
                        <a:latin typeface="Cambria Math" panose="02040503050406030204" pitchFamily="18" charset="0"/>
                      </a:rPr>
                      <m:t>𝑸</m:t>
                    </m:r>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m:t>
                    </m:r>
                  </m:oMath>
                </a14:m>
                <a:r>
                  <a:rPr lang="en-US" dirty="0"/>
                  <a:t> be the statement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&lt; </m:t>
                    </m:r>
                    <m:r>
                      <a:rPr lang="en-US" b="1" i="1" dirty="0" smtClean="0">
                        <a:latin typeface="Cambria Math" panose="02040503050406030204" pitchFamily="18" charset="0"/>
                      </a:rPr>
                      <m:t>𝟐</m:t>
                    </m:r>
                    <m:r>
                      <a:rPr lang="en-US" b="1" i="1" dirty="0" smtClean="0">
                        <a:latin typeface="Cambria Math" panose="02040503050406030204" pitchFamily="18" charset="0"/>
                      </a:rPr>
                      <m:t>” </m:t>
                    </m:r>
                  </m:oMath>
                </a14:m>
                <a:r>
                  <a:rPr lang="en-US" dirty="0"/>
                  <a:t>. What is the truth value of the quantification </a:t>
                </a:r>
                <a14:m>
                  <m:oMath xmlns:m="http://schemas.openxmlformats.org/officeDocument/2006/math">
                    <m:r>
                      <a:rPr lang="en-US" b="1" i="1" dirty="0" smtClean="0">
                        <a:latin typeface="Cambria Math" panose="02040503050406030204" pitchFamily="18" charset="0"/>
                      </a:rPr>
                      <m:t>∀</m:t>
                    </m:r>
                    <m:r>
                      <a:rPr lang="en-US" b="1" i="1" dirty="0" err="1">
                        <a:latin typeface="Cambria Math" panose="02040503050406030204" pitchFamily="18" charset="0"/>
                      </a:rPr>
                      <m:t>𝒙𝑸</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oMath>
                </a14:m>
                <a:r>
                  <a:rPr lang="en-US" dirty="0"/>
                  <a:t>where</a:t>
                </a:r>
                <a:br>
                  <a:rPr lang="en-US" dirty="0"/>
                </a:br>
                <a:r>
                  <a:rPr lang="en-US" dirty="0"/>
                  <a:t>the domain consists of all real numbers? </a:t>
                </a:r>
              </a:p>
              <a:p>
                <a:r>
                  <a:rPr lang="en-US" b="1" dirty="0"/>
                  <a:t>Solution:</a:t>
                </a:r>
              </a:p>
              <a:p>
                <a:pPr lvl="1"/>
                <a14:m>
                  <m:oMath xmlns:m="http://schemas.openxmlformats.org/officeDocument/2006/math">
                    <m:r>
                      <a:rPr lang="en-US" b="1" i="1" dirty="0" smtClean="0">
                        <a:solidFill>
                          <a:srgbClr val="242021"/>
                        </a:solidFill>
                        <a:latin typeface="Cambria Math" panose="02040503050406030204" pitchFamily="18" charset="0"/>
                      </a:rPr>
                      <m:t>𝑸</m:t>
                    </m:r>
                    <m:r>
                      <a:rPr lang="en-US" b="1" i="1" dirty="0" smtClean="0">
                        <a:solidFill>
                          <a:srgbClr val="242021"/>
                        </a:solidFill>
                        <a:latin typeface="Cambria Math" panose="02040503050406030204" pitchFamily="18" charset="0"/>
                      </a:rPr>
                      <m:t>(</m:t>
                    </m:r>
                    <m:r>
                      <a:rPr lang="en-US" b="1" i="1" dirty="0" smtClean="0">
                        <a:solidFill>
                          <a:srgbClr val="242021"/>
                        </a:solidFill>
                        <a:latin typeface="Cambria Math" panose="02040503050406030204" pitchFamily="18" charset="0"/>
                      </a:rPr>
                      <m:t>𝒙</m:t>
                    </m:r>
                    <m:r>
                      <a:rPr lang="en-US" b="1" i="1" dirty="0" smtClean="0">
                        <a:solidFill>
                          <a:srgbClr val="242021"/>
                        </a:solidFill>
                        <a:latin typeface="Cambria Math" panose="02040503050406030204" pitchFamily="18" charset="0"/>
                      </a:rPr>
                      <m:t>)</m:t>
                    </m:r>
                  </m:oMath>
                </a14:m>
                <a:r>
                  <a:rPr lang="en-US" dirty="0">
                    <a:solidFill>
                      <a:srgbClr val="242021"/>
                    </a:solidFill>
                    <a:latin typeface="Times-Roman"/>
                  </a:rPr>
                  <a:t> is not true for every real number x, because, for instance, </a:t>
                </a:r>
                <a14:m>
                  <m:oMath xmlns:m="http://schemas.openxmlformats.org/officeDocument/2006/math">
                    <m:r>
                      <a:rPr lang="en-US" b="1" i="1" dirty="0" smtClean="0">
                        <a:solidFill>
                          <a:srgbClr val="242021"/>
                        </a:solidFill>
                        <a:latin typeface="Cambria Math" panose="02040503050406030204" pitchFamily="18" charset="0"/>
                      </a:rPr>
                      <m:t>𝑸</m:t>
                    </m:r>
                    <m:r>
                      <a:rPr lang="en-US" b="1" i="1" dirty="0" smtClean="0">
                        <a:solidFill>
                          <a:srgbClr val="242021"/>
                        </a:solidFill>
                        <a:latin typeface="Cambria Math" panose="02040503050406030204" pitchFamily="18" charset="0"/>
                      </a:rPr>
                      <m:t>(</m:t>
                    </m:r>
                    <m:r>
                      <a:rPr lang="en-US" b="1" i="1" dirty="0" smtClean="0">
                        <a:solidFill>
                          <a:srgbClr val="242021"/>
                        </a:solidFill>
                        <a:latin typeface="Cambria Math" panose="02040503050406030204" pitchFamily="18" charset="0"/>
                      </a:rPr>
                      <m:t>𝟑</m:t>
                    </m:r>
                    <m:r>
                      <a:rPr lang="en-US" b="1" i="1" dirty="0" smtClean="0">
                        <a:solidFill>
                          <a:srgbClr val="242021"/>
                        </a:solidFill>
                        <a:latin typeface="Cambria Math" panose="02040503050406030204" pitchFamily="18" charset="0"/>
                      </a:rPr>
                      <m:t>)</m:t>
                    </m:r>
                  </m:oMath>
                </a14:m>
                <a:r>
                  <a:rPr lang="en-US" dirty="0">
                    <a:solidFill>
                      <a:srgbClr val="242021"/>
                    </a:solidFill>
                    <a:latin typeface="Times-Roman"/>
                  </a:rPr>
                  <a:t> is false. </a:t>
                </a:r>
              </a:p>
              <a:p>
                <a:pPr lvl="1"/>
                <a14:m>
                  <m:oMath xmlns:m="http://schemas.openxmlformats.org/officeDocument/2006/math">
                    <m:r>
                      <a:rPr lang="en-US" b="1" i="1" dirty="0" smtClean="0">
                        <a:solidFill>
                          <a:srgbClr val="242021"/>
                        </a:solidFill>
                        <a:latin typeface="Cambria Math" panose="02040503050406030204" pitchFamily="18" charset="0"/>
                      </a:rPr>
                      <m:t>𝒙</m:t>
                    </m:r>
                    <m:r>
                      <a:rPr lang="en-US" b="1" i="1" dirty="0" smtClean="0">
                        <a:solidFill>
                          <a:srgbClr val="242021"/>
                        </a:solidFill>
                        <a:latin typeface="Cambria Math" panose="02040503050406030204" pitchFamily="18" charset="0"/>
                      </a:rPr>
                      <m:t> = </m:t>
                    </m:r>
                    <m:r>
                      <a:rPr lang="en-US" b="1" i="1" dirty="0">
                        <a:solidFill>
                          <a:srgbClr val="242021"/>
                        </a:solidFill>
                        <a:latin typeface="Cambria Math" panose="02040503050406030204" pitchFamily="18" charset="0"/>
                      </a:rPr>
                      <m:t>𝟑</m:t>
                    </m:r>
                    <m:r>
                      <a:rPr lang="en-US" b="1" i="1" dirty="0">
                        <a:solidFill>
                          <a:srgbClr val="242021"/>
                        </a:solidFill>
                        <a:latin typeface="Cambria Math" panose="02040503050406030204" pitchFamily="18" charset="0"/>
                      </a:rPr>
                      <m:t> </m:t>
                    </m:r>
                  </m:oMath>
                </a14:m>
                <a:r>
                  <a:rPr lang="en-US" dirty="0">
                    <a:solidFill>
                      <a:srgbClr val="242021"/>
                    </a:solidFill>
                    <a:latin typeface="Times-Roman"/>
                  </a:rPr>
                  <a:t>is a counterexample for the statement </a:t>
                </a:r>
                <a14:m>
                  <m:oMath xmlns:m="http://schemas.openxmlformats.org/officeDocument/2006/math">
                    <m:r>
                      <a:rPr lang="en-US" b="1" i="1" dirty="0" smtClean="0">
                        <a:solidFill>
                          <a:srgbClr val="242021"/>
                        </a:solidFill>
                        <a:latin typeface="Cambria Math" panose="02040503050406030204" pitchFamily="18" charset="0"/>
                      </a:rPr>
                      <m:t>∀</m:t>
                    </m:r>
                    <m:r>
                      <a:rPr lang="en-US" b="1" i="1" dirty="0" err="1">
                        <a:solidFill>
                          <a:srgbClr val="242021"/>
                        </a:solidFill>
                        <a:latin typeface="Cambria Math" panose="02040503050406030204" pitchFamily="18" charset="0"/>
                      </a:rPr>
                      <m:t>𝒙𝑸</m:t>
                    </m:r>
                    <m:r>
                      <a:rPr lang="en-US" b="1" i="1" dirty="0">
                        <a:solidFill>
                          <a:srgbClr val="242021"/>
                        </a:solidFill>
                        <a:latin typeface="Cambria Math" panose="02040503050406030204" pitchFamily="18" charset="0"/>
                      </a:rPr>
                      <m:t>(</m:t>
                    </m:r>
                    <m:r>
                      <a:rPr lang="en-US" b="1" i="1" dirty="0">
                        <a:solidFill>
                          <a:srgbClr val="242021"/>
                        </a:solidFill>
                        <a:latin typeface="Cambria Math" panose="02040503050406030204" pitchFamily="18" charset="0"/>
                      </a:rPr>
                      <m:t>𝒙</m:t>
                    </m:r>
                    <m:r>
                      <a:rPr lang="en-US" b="1" i="1" dirty="0">
                        <a:solidFill>
                          <a:srgbClr val="242021"/>
                        </a:solidFill>
                        <a:latin typeface="Cambria Math" panose="02040503050406030204" pitchFamily="18" charset="0"/>
                      </a:rPr>
                      <m:t>). </m:t>
                    </m:r>
                  </m:oMath>
                </a14:m>
                <a:r>
                  <a:rPr lang="en-US" dirty="0">
                    <a:solidFill>
                      <a:srgbClr val="242021"/>
                    </a:solidFill>
                    <a:latin typeface="Times-Roman"/>
                  </a:rPr>
                  <a:t>Thus </a:t>
                </a:r>
                <a14:m>
                  <m:oMath xmlns:m="http://schemas.openxmlformats.org/officeDocument/2006/math">
                    <m:r>
                      <a:rPr lang="en-US" b="1" i="1" dirty="0" smtClean="0">
                        <a:solidFill>
                          <a:srgbClr val="242021"/>
                        </a:solidFill>
                        <a:latin typeface="Cambria Math" panose="02040503050406030204" pitchFamily="18" charset="0"/>
                      </a:rPr>
                      <m:t>∀</m:t>
                    </m:r>
                    <m:r>
                      <a:rPr lang="en-US" b="1" i="1" dirty="0" err="1">
                        <a:solidFill>
                          <a:srgbClr val="242021"/>
                        </a:solidFill>
                        <a:latin typeface="Cambria Math" panose="02040503050406030204" pitchFamily="18" charset="0"/>
                      </a:rPr>
                      <m:t>𝒙𝑸</m:t>
                    </m:r>
                    <m:r>
                      <a:rPr lang="en-US" b="1" i="1" dirty="0">
                        <a:solidFill>
                          <a:srgbClr val="242021"/>
                        </a:solidFill>
                        <a:latin typeface="Cambria Math" panose="02040503050406030204" pitchFamily="18" charset="0"/>
                      </a:rPr>
                      <m:t>(</m:t>
                    </m:r>
                    <m:r>
                      <a:rPr lang="en-US" b="1" i="1" dirty="0">
                        <a:solidFill>
                          <a:srgbClr val="242021"/>
                        </a:solidFill>
                        <a:latin typeface="Cambria Math" panose="02040503050406030204" pitchFamily="18" charset="0"/>
                      </a:rPr>
                      <m:t>𝒙</m:t>
                    </m:r>
                    <m:r>
                      <a:rPr lang="en-US" b="1" i="1" dirty="0" smtClean="0">
                        <a:solidFill>
                          <a:srgbClr val="242021"/>
                        </a:solidFill>
                        <a:latin typeface="Cambria Math" panose="02040503050406030204" pitchFamily="18" charset="0"/>
                      </a:rPr>
                      <m:t>) </m:t>
                    </m:r>
                  </m:oMath>
                </a14:m>
                <a:r>
                  <a:rPr lang="en-US" dirty="0">
                    <a:solidFill>
                      <a:srgbClr val="242021"/>
                    </a:solidFill>
                    <a:latin typeface="Times-Roman"/>
                  </a:rPr>
                  <a:t>is false.</a:t>
                </a:r>
                <a:endParaRPr lang="en-US" dirty="0"/>
              </a:p>
            </p:txBody>
          </p:sp>
        </mc:Choice>
        <mc:Fallback>
          <p:sp>
            <p:nvSpPr>
              <p:cNvPr id="3" name="Content Placeholder 2">
                <a:extLst>
                  <a:ext uri="{FF2B5EF4-FFF2-40B4-BE49-F238E27FC236}">
                    <a16:creationId xmlns:a16="http://schemas.microsoft.com/office/drawing/2014/main" id="{D95BAD32-D739-4C8F-8828-4D7B32D7DDF2}"/>
                  </a:ext>
                </a:extLst>
              </p:cNvPr>
              <p:cNvSpPr>
                <a:spLocks noGrp="1" noRot="1" noChangeAspect="1" noMove="1" noResize="1" noEditPoints="1" noAdjustHandles="1" noChangeArrowheads="1" noChangeShapeType="1" noTextEdit="1"/>
              </p:cNvSpPr>
              <p:nvPr>
                <p:ph idx="1"/>
              </p:nvPr>
            </p:nvSpPr>
            <p:spPr>
              <a:xfrm>
                <a:off x="581192" y="1715956"/>
                <a:ext cx="11029615" cy="4878808"/>
              </a:xfrm>
              <a:blipFill>
                <a:blip r:embed="rId2"/>
                <a:stretch>
                  <a:fillRect l="-22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99F7A0B-2E34-46EA-968D-836722A4C547}"/>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DAB792BC-0B13-4B17-8669-9BFDAAC2049B}"/>
              </a:ext>
            </a:extLst>
          </p:cNvPr>
          <p:cNvSpPr>
            <a:spLocks noGrp="1"/>
          </p:cNvSpPr>
          <p:nvPr>
            <p:ph type="sldNum" sz="quarter" idx="12"/>
          </p:nvPr>
        </p:nvSpPr>
        <p:spPr/>
        <p:txBody>
          <a:bodyPr/>
          <a:lstStyle/>
          <a:p>
            <a:fld id="{02A31C9B-8BEF-4557-B87D-694AE693A189}" type="slidenum">
              <a:rPr lang="en-US" smtClean="0"/>
              <a:pPr/>
              <a:t>8</a:t>
            </a:fld>
            <a:endParaRPr lang="en-US" sz="3200" dirty="0"/>
          </a:p>
        </p:txBody>
      </p:sp>
    </p:spTree>
    <p:extLst>
      <p:ext uri="{BB962C8B-B14F-4D97-AF65-F5344CB8AC3E}">
        <p14:creationId xmlns:p14="http://schemas.microsoft.com/office/powerpoint/2010/main" val="218608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274C-6FBE-4015-8EF2-090EEB98175B}"/>
              </a:ext>
            </a:extLst>
          </p:cNvPr>
          <p:cNvSpPr>
            <a:spLocks noGrp="1"/>
          </p:cNvSpPr>
          <p:nvPr>
            <p:ph type="title"/>
          </p:nvPr>
        </p:nvSpPr>
        <p:spPr/>
        <p:txBody>
          <a:bodyPr/>
          <a:lstStyle/>
          <a:p>
            <a:r>
              <a:rPr lang="en-US" dirty="0"/>
              <a:t>The existential quantifier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80C50B-DDFE-4D88-9AB8-41502F5694D7}"/>
                  </a:ext>
                </a:extLst>
              </p:cNvPr>
              <p:cNvSpPr>
                <a:spLocks noGrp="1"/>
              </p:cNvSpPr>
              <p:nvPr>
                <p:ph idx="1"/>
              </p:nvPr>
            </p:nvSpPr>
            <p:spPr>
              <a:xfrm>
                <a:off x="581192" y="1814946"/>
                <a:ext cx="10560420" cy="4677930"/>
              </a:xfrm>
            </p:spPr>
            <p:txBody>
              <a:bodyPr>
                <a:noAutofit/>
              </a:bodyPr>
              <a:lstStyle/>
              <a:p>
                <a:r>
                  <a:rPr lang="en-US" sz="2100" dirty="0"/>
                  <a:t>It is a proposition of the form “there exists an element </a:t>
                </a:r>
                <a14:m>
                  <m:oMath xmlns:m="http://schemas.openxmlformats.org/officeDocument/2006/math">
                    <m:r>
                      <a:rPr lang="en-US" sz="2100" b="1" i="1" dirty="0" smtClean="0">
                        <a:latin typeface="Cambria Math" panose="02040503050406030204" pitchFamily="18" charset="0"/>
                      </a:rPr>
                      <m:t>𝒙</m:t>
                    </m:r>
                  </m:oMath>
                </a14:m>
                <a:r>
                  <a:rPr lang="en-US" sz="2100" dirty="0"/>
                  <a:t> in the domain such that </a:t>
                </a:r>
                <a14:m>
                  <m:oMath xmlns:m="http://schemas.openxmlformats.org/officeDocument/2006/math">
                    <m:r>
                      <a:rPr lang="en-US" sz="2100" b="1" i="1" dirty="0" smtClean="0">
                        <a:latin typeface="Cambria Math" panose="02040503050406030204" pitchFamily="18" charset="0"/>
                      </a:rPr>
                      <m:t>𝑷</m:t>
                    </m:r>
                    <m:r>
                      <a:rPr lang="en-US" sz="2100" b="1" i="1" dirty="0" smtClean="0">
                        <a:latin typeface="Cambria Math" panose="02040503050406030204" pitchFamily="18" charset="0"/>
                      </a:rPr>
                      <m:t>(</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m:t>
                    </m:r>
                  </m:oMath>
                </a14:m>
                <a:r>
                  <a:rPr lang="en-US" sz="2100" dirty="0"/>
                  <a:t> is True”</a:t>
                </a:r>
              </a:p>
              <a:p>
                <a:pPr lvl="1"/>
                <a:r>
                  <a:rPr lang="en-US" sz="2100" dirty="0"/>
                  <a:t>Notation </a:t>
                </a:r>
                <a14:m>
                  <m:oMath xmlns:m="http://schemas.openxmlformats.org/officeDocument/2006/math">
                    <m:r>
                      <a:rPr lang="en-US" sz="2100" b="1" i="1" dirty="0" smtClean="0">
                        <a:latin typeface="Cambria Math" panose="02040503050406030204" pitchFamily="18" charset="0"/>
                      </a:rPr>
                      <m:t>∃</m:t>
                    </m:r>
                    <m:r>
                      <a:rPr lang="en-US" sz="2100" b="1" i="1" dirty="0" err="1">
                        <a:latin typeface="Cambria Math" panose="02040503050406030204" pitchFamily="18" charset="0"/>
                      </a:rPr>
                      <m:t>𝒙𝑷</m:t>
                    </m:r>
                    <m:r>
                      <a:rPr lang="en-US" sz="2100" b="1" i="1" dirty="0">
                        <a:latin typeface="Cambria Math" panose="02040503050406030204" pitchFamily="18" charset="0"/>
                      </a:rPr>
                      <m:t>(</m:t>
                    </m:r>
                    <m:r>
                      <a:rPr lang="en-US" sz="2100" b="1" i="1" dirty="0">
                        <a:latin typeface="Cambria Math" panose="02040503050406030204" pitchFamily="18" charset="0"/>
                      </a:rPr>
                      <m:t>𝒙</m:t>
                    </m:r>
                    <m:r>
                      <a:rPr lang="en-US" sz="2100" b="1" i="1" dirty="0">
                        <a:latin typeface="Cambria Math" panose="02040503050406030204" pitchFamily="18" charset="0"/>
                      </a:rPr>
                      <m:t>) </m:t>
                    </m:r>
                  </m:oMath>
                </a14:m>
                <a:r>
                  <a:rPr lang="en-US" sz="2100" dirty="0"/>
                  <a:t>for the existential quantification of </a:t>
                </a:r>
                <a14:m>
                  <m:oMath xmlns:m="http://schemas.openxmlformats.org/officeDocument/2006/math">
                    <m:r>
                      <a:rPr lang="en-US" sz="2100" b="1" i="1" dirty="0" smtClean="0">
                        <a:latin typeface="Cambria Math" panose="02040503050406030204" pitchFamily="18" charset="0"/>
                      </a:rPr>
                      <m:t>𝑷</m:t>
                    </m:r>
                    <m:r>
                      <a:rPr lang="en-US" sz="2100" b="1" i="1" dirty="0" smtClean="0">
                        <a:latin typeface="Cambria Math" panose="02040503050406030204" pitchFamily="18" charset="0"/>
                      </a:rPr>
                      <m:t>(</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m:t>
                    </m:r>
                  </m:oMath>
                </a14:m>
                <a:r>
                  <a:rPr lang="en-US" sz="2100" dirty="0"/>
                  <a:t> </a:t>
                </a:r>
              </a:p>
              <a:p>
                <a:pPr lvl="1"/>
                <a14:m>
                  <m:oMath xmlns:m="http://schemas.openxmlformats.org/officeDocument/2006/math">
                    <m:r>
                      <a:rPr lang="en-US" sz="2100" b="1" i="1" dirty="0" smtClean="0">
                        <a:latin typeface="Cambria Math" panose="02040503050406030204" pitchFamily="18" charset="0"/>
                      </a:rPr>
                      <m:t>∃</m:t>
                    </m:r>
                  </m:oMath>
                </a14:m>
                <a:r>
                  <a:rPr lang="en-US" sz="2100" dirty="0"/>
                  <a:t> is called the </a:t>
                </a:r>
                <a:r>
                  <a:rPr lang="en-US" sz="2100" b="1" dirty="0"/>
                  <a:t>existential quantifier </a:t>
                </a:r>
              </a:p>
              <a:p>
                <a:r>
                  <a:rPr lang="en-US" sz="2100" b="1" dirty="0">
                    <a:solidFill>
                      <a:schemeClr val="accent1">
                        <a:lumMod val="75000"/>
                      </a:schemeClr>
                    </a:solidFill>
                  </a:rPr>
                  <a:t>Example</a:t>
                </a:r>
                <a:r>
                  <a:rPr lang="en-US" sz="2100" b="1" dirty="0"/>
                  <a:t>:  </a:t>
                </a:r>
                <a:r>
                  <a:rPr lang="en-US" sz="2100" dirty="0"/>
                  <a:t>Let </a:t>
                </a:r>
                <a14:m>
                  <m:oMath xmlns:m="http://schemas.openxmlformats.org/officeDocument/2006/math">
                    <m:r>
                      <a:rPr lang="en-US" sz="2100" b="1" i="1" dirty="0" smtClean="0">
                        <a:latin typeface="Cambria Math" panose="02040503050406030204" pitchFamily="18" charset="0"/>
                      </a:rPr>
                      <m:t>𝑷</m:t>
                    </m:r>
                    <m:r>
                      <a:rPr lang="en-US" sz="2100" b="1" i="1" dirty="0" smtClean="0">
                        <a:latin typeface="Cambria Math" panose="02040503050406030204" pitchFamily="18" charset="0"/>
                      </a:rPr>
                      <m:t> (</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 </m:t>
                    </m:r>
                  </m:oMath>
                </a14:m>
                <a:r>
                  <a:rPr lang="en-US" sz="2100" dirty="0"/>
                  <a:t>denote the statement </a:t>
                </a:r>
                <a14:m>
                  <m:oMath xmlns:m="http://schemas.openxmlformats.org/officeDocument/2006/math">
                    <m:r>
                      <a:rPr lang="en-US" sz="2100" b="1" i="1" dirty="0" smtClean="0">
                        <a:latin typeface="Cambria Math" panose="02040503050406030204" pitchFamily="18" charset="0"/>
                      </a:rPr>
                      <m:t>“</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 &gt; </m:t>
                    </m:r>
                    <m:r>
                      <a:rPr lang="en-US" sz="2100" b="1" i="1" dirty="0" smtClean="0">
                        <a:latin typeface="Cambria Math" panose="02040503050406030204" pitchFamily="18" charset="0"/>
                      </a:rPr>
                      <m:t>𝟑</m:t>
                    </m:r>
                    <m:r>
                      <a:rPr lang="en-US" sz="2100" b="1" i="1" dirty="0" smtClean="0">
                        <a:latin typeface="Cambria Math" panose="02040503050406030204" pitchFamily="18" charset="0"/>
                      </a:rPr>
                      <m:t>.” </m:t>
                    </m:r>
                  </m:oMath>
                </a14:m>
                <a:r>
                  <a:rPr lang="en-US" sz="2100" dirty="0"/>
                  <a:t>What is the truth value of the quantification </a:t>
                </a:r>
                <a14:m>
                  <m:oMath xmlns:m="http://schemas.openxmlformats.org/officeDocument/2006/math">
                    <m:r>
                      <a:rPr lang="en-US" sz="2100" b="1" i="1" dirty="0" smtClean="0">
                        <a:latin typeface="Cambria Math" panose="02040503050406030204" pitchFamily="18" charset="0"/>
                      </a:rPr>
                      <m:t>∃</m:t>
                    </m:r>
                    <m:r>
                      <a:rPr lang="en-US" sz="2100" b="1" i="1" dirty="0" err="1">
                        <a:latin typeface="Cambria Math" panose="02040503050406030204" pitchFamily="18" charset="0"/>
                      </a:rPr>
                      <m:t>𝒙𝑷</m:t>
                    </m:r>
                    <m:r>
                      <a:rPr lang="en-US" sz="2100" b="1" i="1" dirty="0">
                        <a:latin typeface="Cambria Math" panose="02040503050406030204" pitchFamily="18" charset="0"/>
                      </a:rPr>
                      <m:t> (</m:t>
                    </m:r>
                    <m:r>
                      <a:rPr lang="en-US" sz="2100" b="1" i="1" dirty="0">
                        <a:latin typeface="Cambria Math" panose="02040503050406030204" pitchFamily="18" charset="0"/>
                      </a:rPr>
                      <m:t>𝒙</m:t>
                    </m:r>
                    <m:r>
                      <a:rPr lang="en-US" sz="2100" b="1" i="1" dirty="0" smtClean="0">
                        <a:latin typeface="Cambria Math" panose="02040503050406030204" pitchFamily="18" charset="0"/>
                      </a:rPr>
                      <m:t>), </m:t>
                    </m:r>
                  </m:oMath>
                </a14:m>
                <a:r>
                  <a:rPr lang="en-US" sz="2100" dirty="0"/>
                  <a:t>where the domain consists of all real numbers </a:t>
                </a:r>
              </a:p>
              <a:p>
                <a:r>
                  <a:rPr lang="en-US" sz="2100" b="1" dirty="0">
                    <a:solidFill>
                      <a:schemeClr val="accent1">
                        <a:lumMod val="75000"/>
                      </a:schemeClr>
                    </a:solidFill>
                  </a:rPr>
                  <a:t>Solution</a:t>
                </a:r>
                <a:r>
                  <a:rPr lang="en-US" sz="2100" b="1" dirty="0"/>
                  <a:t>: </a:t>
                </a:r>
                <a:r>
                  <a:rPr lang="en-US" sz="2100" dirty="0"/>
                  <a:t>Because </a:t>
                </a:r>
                <a14:m>
                  <m:oMath xmlns:m="http://schemas.openxmlformats.org/officeDocument/2006/math">
                    <m:r>
                      <a:rPr lang="en-US" sz="2100" b="1" i="1" dirty="0" smtClean="0">
                        <a:latin typeface="Cambria Math" panose="02040503050406030204" pitchFamily="18" charset="0"/>
                      </a:rPr>
                      <m:t>“</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 &gt; </m:t>
                    </m:r>
                    <m:r>
                      <a:rPr lang="en-US" sz="2100" b="1" i="1" dirty="0" smtClean="0">
                        <a:latin typeface="Cambria Math" panose="02040503050406030204" pitchFamily="18" charset="0"/>
                      </a:rPr>
                      <m:t>𝟑</m:t>
                    </m:r>
                    <m:r>
                      <a:rPr lang="en-US" sz="2100" b="1" i="1" dirty="0" smtClean="0">
                        <a:latin typeface="Cambria Math" panose="02040503050406030204" pitchFamily="18" charset="0"/>
                      </a:rPr>
                      <m:t>” </m:t>
                    </m:r>
                  </m:oMath>
                </a14:m>
                <a:r>
                  <a:rPr lang="en-US" sz="2100" dirty="0"/>
                  <a:t>is sometimes true—for instance, when </a:t>
                </a:r>
                <a14:m>
                  <m:oMath xmlns:m="http://schemas.openxmlformats.org/officeDocument/2006/math">
                    <m:r>
                      <a:rPr lang="en-US" sz="2100" b="1" i="1" dirty="0" smtClean="0">
                        <a:latin typeface="Cambria Math" panose="02040503050406030204" pitchFamily="18" charset="0"/>
                      </a:rPr>
                      <m:t>𝒙</m:t>
                    </m:r>
                    <m:r>
                      <a:rPr lang="en-US" sz="2100" b="1" i="1" dirty="0" smtClean="0">
                        <a:latin typeface="Cambria Math" panose="02040503050406030204" pitchFamily="18" charset="0"/>
                      </a:rPr>
                      <m:t> = </m:t>
                    </m:r>
                    <m:r>
                      <a:rPr lang="en-US" sz="2100" b="1" i="1" dirty="0" smtClean="0">
                        <a:latin typeface="Cambria Math" panose="02040503050406030204" pitchFamily="18" charset="0"/>
                      </a:rPr>
                      <m:t>𝟒</m:t>
                    </m:r>
                  </m:oMath>
                </a14:m>
                <a:r>
                  <a:rPr lang="en-US" sz="2100" dirty="0"/>
                  <a:t>—the existential quantification of </a:t>
                </a:r>
                <a14:m>
                  <m:oMath xmlns:m="http://schemas.openxmlformats.org/officeDocument/2006/math">
                    <m:r>
                      <a:rPr lang="en-US" sz="2100" b="1" i="1" dirty="0" smtClean="0">
                        <a:latin typeface="Cambria Math" panose="02040503050406030204" pitchFamily="18" charset="0"/>
                      </a:rPr>
                      <m:t>𝑷</m:t>
                    </m:r>
                    <m:r>
                      <a:rPr lang="en-US" sz="2100" b="1" i="1" dirty="0" smtClean="0">
                        <a:latin typeface="Cambria Math" panose="02040503050406030204" pitchFamily="18" charset="0"/>
                      </a:rPr>
                      <m:t> (</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m:t>
                    </m:r>
                  </m:oMath>
                </a14:m>
                <a:r>
                  <a:rPr lang="en-US" sz="2100" dirty="0"/>
                  <a:t>, which is </a:t>
                </a:r>
                <a14:m>
                  <m:oMath xmlns:m="http://schemas.openxmlformats.org/officeDocument/2006/math">
                    <m:r>
                      <a:rPr lang="en-US" sz="2100" b="1" i="1" dirty="0" smtClean="0">
                        <a:latin typeface="Cambria Math" panose="02040503050406030204" pitchFamily="18" charset="0"/>
                      </a:rPr>
                      <m:t>∃</m:t>
                    </m:r>
                    <m:r>
                      <a:rPr lang="en-US" sz="2100" b="1" i="1" dirty="0" err="1">
                        <a:latin typeface="Cambria Math" panose="02040503050406030204" pitchFamily="18" charset="0"/>
                      </a:rPr>
                      <m:t>𝒙𝑷</m:t>
                    </m:r>
                    <m:r>
                      <a:rPr lang="en-US" sz="2100" b="1" i="1" dirty="0">
                        <a:latin typeface="Cambria Math" panose="02040503050406030204" pitchFamily="18" charset="0"/>
                      </a:rPr>
                      <m:t> (</m:t>
                    </m:r>
                    <m:r>
                      <a:rPr lang="en-US" sz="2100" b="1" i="1" dirty="0">
                        <a:latin typeface="Cambria Math" panose="02040503050406030204" pitchFamily="18" charset="0"/>
                      </a:rPr>
                      <m:t>𝒙</m:t>
                    </m:r>
                    <m:r>
                      <a:rPr lang="en-US" sz="2100" b="1" i="1" dirty="0">
                        <a:latin typeface="Cambria Math" panose="02040503050406030204" pitchFamily="18" charset="0"/>
                      </a:rPr>
                      <m:t>), </m:t>
                    </m:r>
                  </m:oMath>
                </a14:m>
                <a:r>
                  <a:rPr lang="en-US" sz="2100" dirty="0"/>
                  <a:t>is true </a:t>
                </a:r>
              </a:p>
              <a:p>
                <a:r>
                  <a:rPr lang="en-US" sz="2100" b="1" dirty="0">
                    <a:solidFill>
                      <a:schemeClr val="accent1">
                        <a:lumMod val="75000"/>
                      </a:schemeClr>
                    </a:solidFill>
                  </a:rPr>
                  <a:t>Example</a:t>
                </a:r>
                <a:r>
                  <a:rPr lang="en-US" sz="2100" b="1" dirty="0"/>
                  <a:t>:  </a:t>
                </a:r>
                <a:r>
                  <a:rPr lang="en-US" sz="2100" dirty="0"/>
                  <a:t>Let </a:t>
                </a:r>
                <a14:m>
                  <m:oMath xmlns:m="http://schemas.openxmlformats.org/officeDocument/2006/math">
                    <m:r>
                      <a:rPr lang="en-US" sz="2100" b="1" i="1" dirty="0" smtClean="0">
                        <a:latin typeface="Cambria Math" panose="02040503050406030204" pitchFamily="18" charset="0"/>
                      </a:rPr>
                      <m:t>𝑸</m:t>
                    </m:r>
                    <m:r>
                      <a:rPr lang="en-US" sz="2100" b="1" i="1" dirty="0" smtClean="0">
                        <a:latin typeface="Cambria Math" panose="02040503050406030204" pitchFamily="18" charset="0"/>
                      </a:rPr>
                      <m:t>(</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m:t>
                    </m:r>
                  </m:oMath>
                </a14:m>
                <a:r>
                  <a:rPr lang="en-US" sz="2100" dirty="0"/>
                  <a:t> denote the statement </a:t>
                </a:r>
                <a14:m>
                  <m:oMath xmlns:m="http://schemas.openxmlformats.org/officeDocument/2006/math">
                    <m:r>
                      <a:rPr lang="en-US" sz="2100" b="1" i="1" dirty="0" smtClean="0">
                        <a:latin typeface="Cambria Math" panose="02040503050406030204" pitchFamily="18" charset="0"/>
                      </a:rPr>
                      <m:t>“</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 = </m:t>
                    </m:r>
                    <m:r>
                      <a:rPr lang="en-US" sz="2100" b="1" i="1" dirty="0" smtClean="0">
                        <a:latin typeface="Cambria Math" panose="02040503050406030204" pitchFamily="18" charset="0"/>
                      </a:rPr>
                      <m:t>𝒙</m:t>
                    </m:r>
                    <m:r>
                      <a:rPr lang="en-US" sz="2100" b="1" i="1" dirty="0" smtClean="0">
                        <a:latin typeface="Cambria Math" panose="02040503050406030204" pitchFamily="18" charset="0"/>
                      </a:rPr>
                      <m:t> + </m:t>
                    </m:r>
                    <m:r>
                      <a:rPr lang="en-US" sz="2100" b="1" i="1" dirty="0" smtClean="0">
                        <a:latin typeface="Cambria Math" panose="02040503050406030204" pitchFamily="18" charset="0"/>
                      </a:rPr>
                      <m:t>𝟏</m:t>
                    </m:r>
                    <m:r>
                      <a:rPr lang="en-US" sz="2100" b="1" i="1" dirty="0" smtClean="0">
                        <a:latin typeface="Cambria Math" panose="02040503050406030204" pitchFamily="18" charset="0"/>
                      </a:rPr>
                      <m:t>.”</m:t>
                    </m:r>
                  </m:oMath>
                </a14:m>
                <a:r>
                  <a:rPr lang="en-US" sz="2100" dirty="0"/>
                  <a:t>What is the truth value of the quantification</a:t>
                </a:r>
                <a14:m>
                  <m:oMath xmlns:m="http://schemas.openxmlformats.org/officeDocument/2006/math">
                    <m:r>
                      <a:rPr lang="en-US" sz="2100" b="0" i="0" dirty="0" smtClean="0">
                        <a:latin typeface="Cambria Math" panose="02040503050406030204" pitchFamily="18" charset="0"/>
                      </a:rPr>
                      <m:t> </m:t>
                    </m:r>
                    <m:r>
                      <a:rPr lang="en-US" sz="2100" b="1" i="1" dirty="0" smtClean="0">
                        <a:latin typeface="Cambria Math" panose="02040503050406030204" pitchFamily="18" charset="0"/>
                      </a:rPr>
                      <m:t>∃</m:t>
                    </m:r>
                    <m:r>
                      <a:rPr lang="en-US" sz="2100" b="1" i="1" dirty="0" smtClean="0">
                        <a:latin typeface="Cambria Math" panose="02040503050406030204" pitchFamily="18" charset="0"/>
                      </a:rPr>
                      <m:t>𝒙𝑸</m:t>
                    </m:r>
                    <m:r>
                      <a:rPr lang="en-US" sz="2100" b="1" i="1" dirty="0">
                        <a:latin typeface="Cambria Math" panose="02040503050406030204" pitchFamily="18" charset="0"/>
                      </a:rPr>
                      <m:t>(</m:t>
                    </m:r>
                    <m:r>
                      <a:rPr lang="en-US" sz="2100" b="1" i="1" dirty="0">
                        <a:latin typeface="Cambria Math" panose="02040503050406030204" pitchFamily="18" charset="0"/>
                      </a:rPr>
                      <m:t>𝒙</m:t>
                    </m:r>
                  </m:oMath>
                </a14:m>
                <a:r>
                  <a:rPr lang="en-US" sz="2100" dirty="0"/>
                  <a:t>), where the domain consists of all real numbers? </a:t>
                </a:r>
              </a:p>
              <a:p>
                <a:r>
                  <a:rPr lang="en-US" sz="2100" b="1" dirty="0">
                    <a:solidFill>
                      <a:schemeClr val="accent1">
                        <a:lumMod val="75000"/>
                      </a:schemeClr>
                    </a:solidFill>
                  </a:rPr>
                  <a:t>Solution</a:t>
                </a:r>
                <a:r>
                  <a:rPr lang="en-US" sz="2100" b="1" dirty="0"/>
                  <a:t>: </a:t>
                </a:r>
                <a:r>
                  <a:rPr lang="en-US" sz="2100" dirty="0"/>
                  <a:t>Because </a:t>
                </a:r>
                <a14:m>
                  <m:oMath xmlns:m="http://schemas.openxmlformats.org/officeDocument/2006/math">
                    <m:r>
                      <a:rPr lang="en-US" sz="2100" dirty="0"/>
                      <m:t>𝑄</m:t>
                    </m:r>
                    <m:r>
                      <a:rPr lang="en-US" sz="2100" dirty="0"/>
                      <m:t>(</m:t>
                    </m:r>
                    <m:r>
                      <a:rPr lang="en-US" sz="2100" dirty="0"/>
                      <m:t>𝑥</m:t>
                    </m:r>
                    <m:r>
                      <a:rPr lang="en-US" sz="2100" dirty="0"/>
                      <m:t>)</m:t>
                    </m:r>
                  </m:oMath>
                </a14:m>
                <a:r>
                  <a:rPr lang="en-US" sz="2100" dirty="0"/>
                  <a:t> is false for every real number </a:t>
                </a:r>
                <a14:m>
                  <m:oMath xmlns:m="http://schemas.openxmlformats.org/officeDocument/2006/math">
                    <m:r>
                      <a:rPr lang="en-US" sz="2100" dirty="0"/>
                      <m:t>𝑥</m:t>
                    </m:r>
                  </m:oMath>
                </a14:m>
                <a:r>
                  <a:rPr lang="en-US" sz="2100" dirty="0"/>
                  <a:t>, the existential quantification of </a:t>
                </a:r>
                <a14:m>
                  <m:oMath xmlns:m="http://schemas.openxmlformats.org/officeDocument/2006/math">
                    <m:r>
                      <a:rPr lang="en-US" sz="2100" dirty="0"/>
                      <m:t>𝑄</m:t>
                    </m:r>
                    <m:r>
                      <a:rPr lang="en-US" sz="2100" dirty="0"/>
                      <m:t>(</m:t>
                    </m:r>
                    <m:r>
                      <a:rPr lang="en-US" sz="2100" dirty="0"/>
                      <m:t>𝑥</m:t>
                    </m:r>
                    <m:r>
                      <a:rPr lang="en-US" sz="2100" dirty="0"/>
                      <m:t>)</m:t>
                    </m:r>
                  </m:oMath>
                </a14:m>
                <a:r>
                  <a:rPr lang="en-US" sz="2100" dirty="0"/>
                  <a:t>, which is </a:t>
                </a:r>
                <a14:m>
                  <m:oMath xmlns:m="http://schemas.openxmlformats.org/officeDocument/2006/math">
                    <m:r>
                      <a:rPr lang="en-US" sz="2100" dirty="0"/>
                      <m:t>∃</m:t>
                    </m:r>
                    <m:r>
                      <a:rPr lang="en-US" sz="2100" dirty="0" err="1"/>
                      <m:t>𝑥𝑄</m:t>
                    </m:r>
                    <m:r>
                      <a:rPr lang="en-US" sz="2100" dirty="0"/>
                      <m:t>(</m:t>
                    </m:r>
                    <m:r>
                      <a:rPr lang="en-US" sz="2100" dirty="0"/>
                      <m:t>𝑥</m:t>
                    </m:r>
                  </m:oMath>
                </a14:m>
                <a:r>
                  <a:rPr lang="en-US" sz="2100" dirty="0"/>
                  <a:t>), is false </a:t>
                </a:r>
              </a:p>
            </p:txBody>
          </p:sp>
        </mc:Choice>
        <mc:Fallback>
          <p:sp>
            <p:nvSpPr>
              <p:cNvPr id="3" name="Content Placeholder 2">
                <a:extLst>
                  <a:ext uri="{FF2B5EF4-FFF2-40B4-BE49-F238E27FC236}">
                    <a16:creationId xmlns:a16="http://schemas.microsoft.com/office/drawing/2014/main" id="{5880C50B-DDFE-4D88-9AB8-41502F5694D7}"/>
                  </a:ext>
                </a:extLst>
              </p:cNvPr>
              <p:cNvSpPr>
                <a:spLocks noGrp="1" noRot="1" noChangeAspect="1" noMove="1" noResize="1" noEditPoints="1" noAdjustHandles="1" noChangeArrowheads="1" noChangeShapeType="1" noTextEdit="1"/>
              </p:cNvSpPr>
              <p:nvPr>
                <p:ph idx="1"/>
              </p:nvPr>
            </p:nvSpPr>
            <p:spPr>
              <a:xfrm>
                <a:off x="581192" y="1814946"/>
                <a:ext cx="10560420" cy="4677930"/>
              </a:xfrm>
              <a:blipFill>
                <a:blip r:embed="rId2"/>
                <a:stretch>
                  <a:fillRect l="-346" t="-1956" r="-231" b="-35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C766926-77B9-4D3E-A9A4-CF150766D943}"/>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AC997FFF-2068-4382-B3D3-36C3AE2032F2}"/>
              </a:ext>
            </a:extLst>
          </p:cNvPr>
          <p:cNvSpPr>
            <a:spLocks noGrp="1"/>
          </p:cNvSpPr>
          <p:nvPr>
            <p:ph type="sldNum" sz="quarter" idx="12"/>
          </p:nvPr>
        </p:nvSpPr>
        <p:spPr/>
        <p:txBody>
          <a:bodyPr/>
          <a:lstStyle/>
          <a:p>
            <a:fld id="{02A31C9B-8BEF-4557-B87D-694AE693A189}" type="slidenum">
              <a:rPr lang="en-US" smtClean="0"/>
              <a:pPr/>
              <a:t>9</a:t>
            </a:fld>
            <a:endParaRPr lang="en-US" sz="3200" dirty="0"/>
          </a:p>
        </p:txBody>
      </p:sp>
    </p:spTree>
    <p:extLst>
      <p:ext uri="{BB962C8B-B14F-4D97-AF65-F5344CB8AC3E}">
        <p14:creationId xmlns:p14="http://schemas.microsoft.com/office/powerpoint/2010/main" val="289608245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699</TotalTime>
  <Words>2360</Words>
  <Application>Microsoft Office PowerPoint</Application>
  <PresentationFormat>Widescreen</PresentationFormat>
  <Paragraphs>203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Cambria Math</vt:lpstr>
      <vt:lpstr>Gill Sans MT</vt:lpstr>
      <vt:lpstr>MTMI</vt:lpstr>
      <vt:lpstr>MTSYN</vt:lpstr>
      <vt:lpstr>Times-Roman</vt:lpstr>
      <vt:lpstr>Wingdings 2</vt:lpstr>
      <vt:lpstr>Wingdings 3</vt:lpstr>
      <vt:lpstr>Dividend</vt:lpstr>
      <vt:lpstr>Discrete structures</vt:lpstr>
      <vt:lpstr>Predicates and quantifiers</vt:lpstr>
      <vt:lpstr> Background</vt:lpstr>
      <vt:lpstr>Predicates</vt:lpstr>
      <vt:lpstr>Propositional function - examples</vt:lpstr>
      <vt:lpstr>Preconditions and postconditions</vt:lpstr>
      <vt:lpstr>Quantifiers</vt:lpstr>
      <vt:lpstr>The Universal quantifier</vt:lpstr>
      <vt:lpstr>The existential quantifier</vt:lpstr>
      <vt:lpstr>The unique quantifier</vt:lpstr>
      <vt:lpstr>Quantifiers with restricted domains</vt:lpstr>
      <vt:lpstr>Precedence of quantifiers</vt:lpstr>
      <vt:lpstr>Binding variables</vt:lpstr>
      <vt:lpstr>Logical equivalence with quantifiers</vt:lpstr>
      <vt:lpstr>Logical equivalence with quantifiers</vt:lpstr>
      <vt:lpstr>Negating quantified expressions</vt:lpstr>
      <vt:lpstr>Translating from English into logical expressions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dc:title>
  <dc:creator>sajid iqbal</dc:creator>
  <cp:lastModifiedBy>sajid iqbal</cp:lastModifiedBy>
  <cp:revision>95</cp:revision>
  <dcterms:created xsi:type="dcterms:W3CDTF">2020-10-28T14:25:22Z</dcterms:created>
  <dcterms:modified xsi:type="dcterms:W3CDTF">2020-11-22T12:24:50Z</dcterms:modified>
</cp:coreProperties>
</file>