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6" r:id="rId2"/>
    <p:sldId id="280" r:id="rId3"/>
    <p:sldId id="281" r:id="rId4"/>
    <p:sldId id="285" r:id="rId5"/>
    <p:sldId id="282" r:id="rId6"/>
    <p:sldId id="283" r:id="rId7"/>
    <p:sldId id="284" r:id="rId8"/>
    <p:sldId id="28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17E6E-A770-4C0E-96EF-3504D8D7120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63BD-885D-4C2A-8786-916CD712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22B796-53D5-4F9B-BEDF-D0A03EC4B50F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428B-0188-454D-91B1-56B462571AF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7350FA-1B61-402A-A9E4-6F27B65516DE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2874"/>
            <a:ext cx="2844799" cy="365125"/>
          </a:xfrm>
        </p:spPr>
        <p:txBody>
          <a:bodyPr/>
          <a:lstStyle/>
          <a:p>
            <a:fld id="{52AC0544-E590-4D25-A4F9-05FD7339CA74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7116" y="986771"/>
            <a:ext cx="1052508" cy="365125"/>
          </a:xfrm>
        </p:spPr>
        <p:txBody>
          <a:bodyPr/>
          <a:lstStyle>
            <a:lvl1pPr>
              <a:defRPr sz="3200"/>
            </a:lvl1pPr>
          </a:lstStyle>
          <a:p>
            <a:fld id="{02A31C9B-8BEF-4557-B87D-694AE693A189}" type="slidenum">
              <a:rPr lang="en-US" smtClean="0"/>
              <a:pPr/>
              <a:t>‹#›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4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DEA1EA-0041-41A9-885C-4F6118DA00F6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2C-8DAA-4793-A8C8-53DBB976AD72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9E58-9392-4BF7-B265-1E19786788EE}" type="datetime1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81F5-049C-4925-8B15-44F50FBA2E8D}" type="datetime1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949A-56D6-4D45-9947-FECF16E09312}" type="datetime1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19FBF8-C06C-467F-B58C-8D7CE398E11C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1798-DB4D-492C-B74D-72289BC41BEA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0181B3-49DE-48E8-96B3-B708251CA70D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0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1AC6-25A7-4A10-B2AB-3507E271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01AE-FEFE-466C-99F9-995AF3F8F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sajid iqbal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8A79F-49D3-45D2-B8FE-F076E6FC6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2" t="24142" r="34565" b="12832"/>
          <a:stretch/>
        </p:blipFill>
        <p:spPr>
          <a:xfrm>
            <a:off x="7195932" y="643030"/>
            <a:ext cx="4863548" cy="596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716E5-CC2A-4A7F-8867-1B83284BB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0" y="2872845"/>
            <a:ext cx="2724150" cy="31527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930354-1036-42C2-93F1-E773F5B139D5}"/>
              </a:ext>
            </a:extLst>
          </p:cNvPr>
          <p:cNvSpPr/>
          <p:nvPr/>
        </p:nvSpPr>
        <p:spPr>
          <a:xfrm>
            <a:off x="4996068" y="4631335"/>
            <a:ext cx="2199863" cy="1646583"/>
          </a:xfrm>
          <a:prstGeom prst="rightArrow">
            <a:avLst>
              <a:gd name="adj1" fmla="val 50000"/>
              <a:gd name="adj2" fmla="val 19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 Reference Book</a:t>
            </a:r>
          </a:p>
        </p:txBody>
      </p:sp>
    </p:spTree>
    <p:extLst>
      <p:ext uri="{BB962C8B-B14F-4D97-AF65-F5344CB8AC3E}">
        <p14:creationId xmlns:p14="http://schemas.microsoft.com/office/powerpoint/2010/main" val="409680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4F6531-CFD5-48E3-B834-422D6084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proofs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1F7CA3-554F-467F-AAEF-7BB0089C9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7C3DA-06BC-428B-8155-D7B895D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4C2EC-576E-49FB-9D8F-58B1F503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5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FCB4BE-74D5-41E3-9B9C-BFD0B54D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050F7-C0BA-439F-9347-66E744CC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5548"/>
            <a:ext cx="11029615" cy="4770782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Axiom:</a:t>
            </a:r>
            <a:r>
              <a:rPr lang="en-US" sz="2400" dirty="0"/>
              <a:t> A statement that is taken to be true, so that further reasoning can be done. </a:t>
            </a:r>
          </a:p>
          <a:p>
            <a:pPr lvl="1"/>
            <a:r>
              <a:rPr lang="en-US" sz="2200" dirty="0"/>
              <a:t>It is not something we want to prove. The statements used in a proof are called axioms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Proposition: A</a:t>
            </a:r>
            <a:r>
              <a:rPr lang="en-US" sz="2400" dirty="0"/>
              <a:t> declarative sentence that is either True or False, but not both. </a:t>
            </a:r>
          </a:p>
          <a:p>
            <a:pPr lvl="1"/>
            <a:r>
              <a:rPr lang="en-US" sz="2200" dirty="0"/>
              <a:t>A less important theorem is also called the proposition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Hypothesis</a:t>
            </a:r>
            <a:r>
              <a:rPr lang="en-US" sz="2400" dirty="0"/>
              <a:t>: A hypothesis (plural hypotheses) is a proposed explanation for a phenomenon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Theorem</a:t>
            </a:r>
            <a:r>
              <a:rPr lang="en-US" sz="2400" dirty="0"/>
              <a:t>: A general proposition not self-evident but proved by a chain of reasoning </a:t>
            </a:r>
          </a:p>
          <a:p>
            <a:pPr lvl="1"/>
            <a:r>
              <a:rPr lang="en-US" sz="2200" dirty="0"/>
              <a:t>A truth established by means of accepted truths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Notion: </a:t>
            </a:r>
            <a:r>
              <a:rPr lang="en-US" sz="2400" dirty="0"/>
              <a:t> The concept of a proof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Methods: F</a:t>
            </a:r>
            <a:r>
              <a:rPr lang="en-US" sz="2400" dirty="0"/>
              <a:t>or constructing proofs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8FB37-5570-487E-B5BA-5129A96C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C44AF-B5DE-4F35-8886-67761EAE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FCB4BE-74D5-41E3-9B9C-BFD0B54D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050F7-C0BA-439F-9347-66E744CC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5548"/>
            <a:ext cx="11029615" cy="477078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Proof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-Roman"/>
              </a:rPr>
              <a:t>: </a:t>
            </a:r>
            <a:r>
              <a:rPr lang="en-US" sz="2400" dirty="0"/>
              <a:t>A proof can use the hypotheses of the theorem, if any, axioms assumed to be true, and previously proven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Lemma</a:t>
            </a:r>
            <a:r>
              <a:rPr lang="en-US" sz="2400" dirty="0"/>
              <a:t>:  A less important theorem that is helpful in the proof of other results</a:t>
            </a:r>
          </a:p>
          <a:p>
            <a:pPr lvl="1"/>
            <a:r>
              <a:rPr lang="en-US" sz="2400" dirty="0"/>
              <a:t>Series of lemmas are used to prove the complicated proofs</a:t>
            </a:r>
          </a:p>
          <a:p>
            <a:pPr lvl="1"/>
            <a:r>
              <a:rPr lang="en-US" sz="2400" dirty="0"/>
              <a:t>Each lemma is proved individually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Corollary:  </a:t>
            </a:r>
            <a:r>
              <a:rPr lang="en-US" sz="2400" dirty="0"/>
              <a:t>A corollary is a theorem that can be established directly from a theorem that has been proved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Conjecture: </a:t>
            </a:r>
            <a:r>
              <a:rPr lang="en-US" sz="2400" dirty="0"/>
              <a:t>A conjecture is a statement that is being proposed to be a true statement, usually on the basis of some partial evidence, a heuristic argument, or the intuition of an expert. </a:t>
            </a:r>
          </a:p>
          <a:p>
            <a:pPr lvl="1"/>
            <a:r>
              <a:rPr lang="en-US" sz="2400" dirty="0"/>
              <a:t>When a proof of a conjecture is found, the conjecture becomes a theorem</a:t>
            </a:r>
          </a:p>
          <a:p>
            <a:pPr lvl="1"/>
            <a:r>
              <a:rPr lang="en-US" sz="2400" dirty="0"/>
              <a:t>Many times conjectures are shown to be false, so they are not theorems</a:t>
            </a:r>
            <a:endParaRPr lang="en-US" sz="1800" b="0" i="0" dirty="0">
              <a:solidFill>
                <a:srgbClr val="242021"/>
              </a:solidFill>
              <a:effectLst/>
              <a:latin typeface="Times-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8FB37-5570-487E-B5BA-5129A96C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C44AF-B5DE-4F35-8886-67761EAE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7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4FFE-45CF-4DD5-8C07-7CDB1BC9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4672-F945-46C2-9CC2-1D635935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</a:rPr>
              <a:t>Proof Ingredients</a:t>
            </a:r>
          </a:p>
          <a:p>
            <a:pPr lvl="1"/>
            <a:r>
              <a:rPr lang="en-US" sz="2000" dirty="0"/>
              <a:t>Axiom</a:t>
            </a:r>
          </a:p>
          <a:p>
            <a:pPr lvl="1"/>
            <a:r>
              <a:rPr lang="en-US" sz="2000" dirty="0"/>
              <a:t>Proposition </a:t>
            </a:r>
          </a:p>
          <a:p>
            <a:pPr lvl="1"/>
            <a:r>
              <a:rPr lang="en-US" sz="2000" dirty="0"/>
              <a:t>Hypothesis</a:t>
            </a:r>
          </a:p>
          <a:p>
            <a:pPr lvl="1"/>
            <a:r>
              <a:rPr lang="en-US" sz="2000" dirty="0"/>
              <a:t>Theorem</a:t>
            </a:r>
          </a:p>
          <a:p>
            <a:pPr lvl="1"/>
            <a:r>
              <a:rPr lang="en-US" sz="2000" dirty="0"/>
              <a:t>Rules of Inferences</a:t>
            </a:r>
          </a:p>
          <a:p>
            <a:r>
              <a:rPr lang="en-US" sz="2200" dirty="0"/>
              <a:t>Using above listed ingredients, establish the truth of the statement to be proved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22157-6086-44F3-A658-09976832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E93C1-1D32-44F0-A739-8E93718B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279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FB97-5531-40EC-AC6E-155D970F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1D10-E6FB-4554-BA70-87CCA8B3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5304"/>
            <a:ext cx="9013382" cy="463757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Formal Proofs </a:t>
            </a:r>
          </a:p>
          <a:p>
            <a:pPr lvl="1"/>
            <a:r>
              <a:rPr lang="en-US" sz="2000" dirty="0"/>
              <a:t>Good for computers in automatic reasoning</a:t>
            </a:r>
          </a:p>
          <a:p>
            <a:pPr lvl="1"/>
            <a:r>
              <a:rPr lang="en-US" sz="2000" dirty="0"/>
              <a:t>Statements involving propositions and quantified statements are true where</a:t>
            </a:r>
          </a:p>
          <a:p>
            <a:pPr lvl="2"/>
            <a:r>
              <a:rPr lang="en-US" sz="1800" dirty="0"/>
              <a:t>All steps are supplied, and</a:t>
            </a:r>
          </a:p>
          <a:p>
            <a:pPr lvl="2"/>
            <a:r>
              <a:rPr lang="en-US" sz="1800" dirty="0"/>
              <a:t>The rules for each step in the argument are given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Informal Proofs</a:t>
            </a:r>
          </a:p>
          <a:p>
            <a:pPr lvl="1"/>
            <a:r>
              <a:rPr lang="en-US" sz="2400" dirty="0"/>
              <a:t>Informal proofs can often explain to humans why theorems are true</a:t>
            </a:r>
            <a:endParaRPr lang="en-US" sz="2100" dirty="0"/>
          </a:p>
          <a:p>
            <a:pPr lvl="1"/>
            <a:r>
              <a:rPr lang="en-US" sz="2100" dirty="0"/>
              <a:t>The proofs of theorems designed for human consumption are almost always </a:t>
            </a:r>
            <a:r>
              <a:rPr lang="en-US" sz="2100" b="1" dirty="0"/>
              <a:t>informal proofs </a:t>
            </a:r>
            <a:r>
              <a:rPr lang="en-US" sz="2100" dirty="0"/>
              <a:t>where </a:t>
            </a:r>
          </a:p>
          <a:p>
            <a:pPr lvl="2"/>
            <a:r>
              <a:rPr lang="en-US" sz="1800" dirty="0"/>
              <a:t>more than one rule of inference may be used in each step</a:t>
            </a:r>
          </a:p>
          <a:p>
            <a:pPr lvl="2"/>
            <a:r>
              <a:rPr lang="en-US" sz="1800" dirty="0"/>
              <a:t>steps may be skipped</a:t>
            </a:r>
          </a:p>
          <a:p>
            <a:pPr lvl="2"/>
            <a:r>
              <a:rPr lang="en-US" sz="1800" dirty="0"/>
              <a:t>the axioms being assumed and </a:t>
            </a:r>
          </a:p>
          <a:p>
            <a:pPr lvl="2"/>
            <a:r>
              <a:rPr lang="en-US" sz="1800" dirty="0"/>
              <a:t>The rules of inference used are not explicitly stated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9E747-E49F-4531-8120-CEE95CB2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7318-C191-4472-8380-D5FCE421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411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08ED-F5B9-4EC5-B5CF-D8FBD62F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methods of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096F-C48C-485E-86EA-6E4EFFC5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These methods are used to prove mathematical theorems</a:t>
            </a:r>
          </a:p>
          <a:p>
            <a:r>
              <a:rPr lang="en-US" sz="1900" dirty="0"/>
              <a:t>Methods of proofs have applications in computer science</a:t>
            </a:r>
          </a:p>
          <a:p>
            <a:pPr lvl="1"/>
            <a:r>
              <a:rPr lang="en-US" sz="1900" dirty="0"/>
              <a:t>Software process verification</a:t>
            </a:r>
          </a:p>
          <a:p>
            <a:pPr lvl="1"/>
            <a:r>
              <a:rPr lang="en-US" sz="1900" dirty="0"/>
              <a:t>Software security verification i.e. operating systems</a:t>
            </a:r>
          </a:p>
          <a:p>
            <a:pPr lvl="1"/>
            <a:r>
              <a:rPr lang="en-US" sz="1900" dirty="0"/>
              <a:t>making inferences in artificial intelligence</a:t>
            </a:r>
          </a:p>
          <a:p>
            <a:pPr lvl="1"/>
            <a:r>
              <a:rPr lang="en-US" sz="1900" dirty="0"/>
              <a:t>showing that system specifications are consistent</a:t>
            </a:r>
          </a:p>
          <a:p>
            <a:pPr lvl="1"/>
            <a:r>
              <a:rPr lang="en-US" sz="1900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AD600-06BF-4F7C-9E27-23A397E3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88075-F8BE-42C3-A11E-BEAB4485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4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42EA-6934-4934-A0AF-DF704F94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state a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4146F-69EF-4AEB-8976-F9AD31BF8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theorem must be written as quantified statement(s) of logic</a:t>
                </a:r>
              </a:p>
              <a:p>
                <a:r>
                  <a:rPr lang="en-US" dirty="0"/>
                  <a:t>However usually such quantification statements are omitted for simplicity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sz="1900" dirty="0"/>
                  <a:t>“If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900" dirty="0"/>
                  <a:t>, where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are positive real numbers,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900" dirty="0"/>
                  <a:t>” </a:t>
                </a:r>
              </a:p>
              <a:p>
                <a:pPr lvl="1"/>
                <a:r>
                  <a:rPr lang="en-US" sz="1900" dirty="0"/>
                  <a:t>“If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&gt;∀</m:t>
                    </m:r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900" dirty="0"/>
                  <a:t>, where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are positive real numbers,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900" dirty="0"/>
                  <a:t>” </a:t>
                </a:r>
              </a:p>
              <a:p>
                <a:pPr lvl="1"/>
                <a:r>
                  <a:rPr lang="en-US" sz="1900" dirty="0"/>
                  <a:t>“For all positive real numbers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900" dirty="0"/>
                  <a:t>, if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9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9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9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900" dirty="0"/>
                  <a:t>” </a:t>
                </a:r>
                <a:br>
                  <a:rPr lang="en-US" sz="2400" dirty="0"/>
                </a:br>
                <a:endParaRPr lang="en-US" sz="1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4146F-69EF-4AEB-8976-F9AD31BF8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B328-FCEC-41FC-8D4B-7A18E475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1A5A1-4669-4B49-9898-586877D7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69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AE022-81B3-4443-AF8F-11BB8D62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93844-D9A5-48FE-808B-F7392A13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9</a:t>
            </a:fld>
            <a:endParaRPr lang="en-US" sz="32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E7AC828-DE05-422C-91FD-A413E629CD81}"/>
              </a:ext>
            </a:extLst>
          </p:cNvPr>
          <p:cNvSpPr txBox="1">
            <a:spLocks/>
          </p:cNvSpPr>
          <p:nvPr/>
        </p:nvSpPr>
        <p:spPr>
          <a:xfrm>
            <a:off x="1092991" y="824095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>
                <a:solidFill>
                  <a:schemeClr val="bg1"/>
                </a:solidFill>
              </a:rPr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chemeClr val="accent1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</a:rPr>
              <a:t> https://github.com/sajjo79/DiscreteMathematics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D62A-6562-4D53-8CDA-A89F08C9965D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5D6268C-6DE7-43C5-96FD-D360FA63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5589" y="4767397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AD66153B-B58A-4908-87CE-170143A45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325" y="50636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5FB9209A-6295-4101-B91C-77F03CE23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BCEBF3-DBB9-4E3D-9B8B-55D9CCF99F8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9626210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1057</TotalTime>
  <Words>606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Gill Sans MT</vt:lpstr>
      <vt:lpstr>Times-Roman</vt:lpstr>
      <vt:lpstr>Wingdings 2</vt:lpstr>
      <vt:lpstr>Wingdings 3</vt:lpstr>
      <vt:lpstr>Dividend</vt:lpstr>
      <vt:lpstr>Discrete structures</vt:lpstr>
      <vt:lpstr>Introduction to proofs</vt:lpstr>
      <vt:lpstr>Background</vt:lpstr>
      <vt:lpstr>Background</vt:lpstr>
      <vt:lpstr>Background</vt:lpstr>
      <vt:lpstr>Types of proofs</vt:lpstr>
      <vt:lpstr>Importance of methods of proofs</vt:lpstr>
      <vt:lpstr>How to state a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sajid iqbal</dc:creator>
  <cp:lastModifiedBy>sajid iqbal</cp:lastModifiedBy>
  <cp:revision>139</cp:revision>
  <dcterms:created xsi:type="dcterms:W3CDTF">2020-10-28T14:25:22Z</dcterms:created>
  <dcterms:modified xsi:type="dcterms:W3CDTF">2021-01-28T08:32:18Z</dcterms:modified>
</cp:coreProperties>
</file>