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17E6E-A770-4C0E-96EF-3504D8D71200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963BD-885D-4C2A-8786-916CD712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22B796-53D5-4F9B-BEDF-D0A03EC4B50F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428B-0188-454D-91B1-56B462571AF2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7350FA-1B61-402A-A9E4-6F27B65516DE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2874"/>
            <a:ext cx="2844799" cy="365125"/>
          </a:xfrm>
        </p:spPr>
        <p:txBody>
          <a:bodyPr/>
          <a:lstStyle/>
          <a:p>
            <a:fld id="{52AC0544-E590-4D25-A4F9-05FD7339CA74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7116" y="986771"/>
            <a:ext cx="1052508" cy="365125"/>
          </a:xfrm>
        </p:spPr>
        <p:txBody>
          <a:bodyPr/>
          <a:lstStyle>
            <a:lvl1pPr>
              <a:defRPr sz="3200"/>
            </a:lvl1pPr>
          </a:lstStyle>
          <a:p>
            <a:fld id="{02A31C9B-8BEF-4557-B87D-694AE693A189}" type="slidenum">
              <a:rPr lang="en-US" smtClean="0"/>
              <a:pPr/>
              <a:t>‹#›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648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DEA1EA-0041-41A9-885C-4F6118DA00F6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2C-8DAA-4793-A8C8-53DBB976AD72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9E58-9392-4BF7-B265-1E19786788EE}" type="datetime1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81F5-049C-4925-8B15-44F50FBA2E8D}" type="datetime1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9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949A-56D6-4D45-9947-FECF16E09312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19FBF8-C06C-467F-B58C-8D7CE398E11C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1798-DB4D-492C-B74D-72289BC41BEA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0181B3-49DE-48E8-96B3-B708251CA70D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0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1AC6-25A7-4A10-B2AB-3507E2718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301AE-FEFE-466C-99F9-995AF3F8F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Dr. sajid iqbal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8A79F-49D3-45D2-B8FE-F076E6FC6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22" t="24142" r="34565" b="12832"/>
          <a:stretch/>
        </p:blipFill>
        <p:spPr>
          <a:xfrm>
            <a:off x="7195932" y="643030"/>
            <a:ext cx="4863548" cy="5960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3716E5-CC2A-4A7F-8867-1B83284BB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0" y="2872845"/>
            <a:ext cx="2724150" cy="31527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E930354-1036-42C2-93F1-E773F5B139D5}"/>
              </a:ext>
            </a:extLst>
          </p:cNvPr>
          <p:cNvSpPr/>
          <p:nvPr/>
        </p:nvSpPr>
        <p:spPr>
          <a:xfrm>
            <a:off x="4996068" y="4631335"/>
            <a:ext cx="2199863" cy="1646583"/>
          </a:xfrm>
          <a:prstGeom prst="rightArrow">
            <a:avLst>
              <a:gd name="adj1" fmla="val 50000"/>
              <a:gd name="adj2" fmla="val 19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 Reference Book</a:t>
            </a:r>
          </a:p>
        </p:txBody>
      </p:sp>
    </p:spTree>
    <p:extLst>
      <p:ext uri="{BB962C8B-B14F-4D97-AF65-F5344CB8AC3E}">
        <p14:creationId xmlns:p14="http://schemas.microsoft.com/office/powerpoint/2010/main" val="409680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A063-875F-4BEC-8CE4-496C0BD4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2E0372-28BE-4EEC-8FA8-D3F567B8C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88948"/>
                <a:ext cx="11029615" cy="36783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Sets can be represented graphically using Venn diagrams </a:t>
                </a:r>
              </a:p>
              <a:p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Universal set U:</a:t>
                </a:r>
                <a:r>
                  <a:rPr lang="en-US" sz="2800" dirty="0"/>
                  <a:t> A set which contains all the objects under consideration, is represented by a rectangle</a:t>
                </a:r>
              </a:p>
              <a:p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Sub</a:t>
                </a:r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Sets</a:t>
                </a:r>
                <a:r>
                  <a:rPr lang="en-US" sz="2800" dirty="0"/>
                  <a:t>: are represented by circles </a:t>
                </a:r>
              </a:p>
              <a:p>
                <a:r>
                  <a:rPr lang="en-US" sz="2800" dirty="0"/>
                  <a:t>Subset:  A is subset of B, if every element of A is in B denoted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600" dirty="0"/>
                  <a:t>Proper Subset: If Every element of A is in B and B has some extra element too</a:t>
                </a:r>
              </a:p>
              <a:p>
                <a:pPr lvl="1"/>
                <a:r>
                  <a:rPr lang="en-US" sz="2600" dirty="0"/>
                  <a:t>Improper Subset: If every element of A is in B and every element of B is in A.</a:t>
                </a:r>
                <a:br>
                  <a:rPr lang="en-US" sz="2600" dirty="0"/>
                </a:br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2E0372-28BE-4EEC-8FA8-D3F567B8C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88948"/>
                <a:ext cx="11029615" cy="3678303"/>
              </a:xfrm>
              <a:blipFill>
                <a:blip r:embed="rId2"/>
                <a:stretch>
                  <a:fillRect l="-663" t="-1824"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3F269-E196-4502-9C8A-4515FE5B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230ED-799F-4A9A-AD14-5DD8719D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10</a:t>
            </a:fld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90AEC-4DBB-4D43-9621-8803C499B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261" y="5171639"/>
            <a:ext cx="2847353" cy="1677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8A348C-210F-4B5A-B700-DB95F1F40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143" y="5188495"/>
            <a:ext cx="2823326" cy="16831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07355A-A4E4-4A60-91DE-75ED209A0BBE}"/>
                  </a:ext>
                </a:extLst>
              </p:cNvPr>
              <p:cNvSpPr txBox="1"/>
              <p:nvPr/>
            </p:nvSpPr>
            <p:spPr>
              <a:xfrm>
                <a:off x="581192" y="5359581"/>
                <a:ext cx="57289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rgbClr val="242021"/>
                    </a:solidFill>
                    <a:effectLst/>
                  </a:rPr>
                  <a:t>Proper subset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)∧∃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07355A-A4E4-4A60-91DE-75ED209A0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5359581"/>
                <a:ext cx="5728951" cy="369332"/>
              </a:xfrm>
              <a:prstGeom prst="rect">
                <a:avLst/>
              </a:prstGeom>
              <a:blipFill>
                <a:blip r:embed="rId5"/>
                <a:stretch>
                  <a:fillRect l="-85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0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7E3D-A2C9-47EA-95D6-FDCA14CD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639AD-0ED5-4D0F-A5D3-D4C9006C9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787846"/>
                <a:ext cx="11029615" cy="470502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Size of Set</a:t>
                </a:r>
                <a:r>
                  <a:rPr lang="en-US" sz="2400" dirty="0"/>
                  <a:t>: Let S be a set. If there are exactly n distinct elements in S where n is a nonnegative integer,</a:t>
                </a:r>
                <a:br>
                  <a:rPr lang="en-US" sz="2400" dirty="0"/>
                </a:br>
                <a:r>
                  <a:rPr lang="en-US" sz="2400" dirty="0"/>
                  <a:t>we say that S is a finite set and that n is the cardinality of S. The cardinality of S is denoted by |S|. </a:t>
                </a:r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Infinite Set</a:t>
                </a:r>
                <a:r>
                  <a:rPr lang="en-US" sz="2400" dirty="0"/>
                  <a:t>:  A set is said to be infinite if it is not finite </a:t>
                </a:r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Power Set</a:t>
                </a:r>
                <a:r>
                  <a:rPr lang="en-US" sz="2400" dirty="0"/>
                  <a:t>: Given a set S, the power set of S is the set of all subsets of the set S. The power set is denoted by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/>
                  <a:t>What is the power set of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={0,1,2}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({0, 1, 2}) = {∅, {0}, {1}, {2}, {0, 1}, {0, 2}, {1, 2}, {0, 1, 2}}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Sets are unordered, often we need ordered objects</a:t>
                </a:r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Ordered Tuples</a:t>
                </a:r>
                <a:r>
                  <a:rPr lang="en-US" sz="2400" dirty="0"/>
                  <a:t>:  The ordered tuple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/>
                  <a:t>is the ordered collection that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/>
                  <a:t>as first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 as second element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dirty="0"/>
                  <a:t> as nth element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639AD-0ED5-4D0F-A5D3-D4C9006C9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787846"/>
                <a:ext cx="11029615" cy="4705029"/>
              </a:xfrm>
              <a:blipFill>
                <a:blip r:embed="rId2"/>
                <a:stretch>
                  <a:fillRect l="-387" r="-829" b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284FA-BC92-439C-92C6-11DF78EE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65094-5B84-481E-A137-5A3B0D85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11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138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A95A-AAC7-41C7-AD36-BF4BDEF3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B587C-6E66-4FF1-85C8-242895307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Let A and B are two sets, Cartesian Product is denoted as </a:t>
                </a:r>
                <a:r>
                  <a:rPr lang="en-US" sz="2400" dirty="0" err="1"/>
                  <a:t>AxB</a:t>
                </a:r>
                <a:r>
                  <a:rPr lang="en-US" sz="2400" dirty="0"/>
                  <a:t>, is the set of all ordered pairs (</a:t>
                </a:r>
                <a:r>
                  <a:rPr lang="en-US" sz="2400" dirty="0" err="1"/>
                  <a:t>a,b</a:t>
                </a:r>
                <a:r>
                  <a:rPr lang="en-US" sz="2400" dirty="0"/>
                  <a:t>)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pt-BR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𝑩</m:t>
                    </m:r>
                    <m:r>
                      <a:rPr lang="pt-BR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={(</m:t>
                    </m:r>
                    <m:r>
                      <a:rPr lang="pt-BR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𝒃</m:t>
                    </m:r>
                    <m:r>
                      <a:rPr lang="pt-BR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)|</m:t>
                    </m:r>
                    <m:r>
                      <a:rPr lang="pt-BR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∧</m:t>
                    </m:r>
                    <m:r>
                      <a:rPr lang="pt-BR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𝒃</m:t>
                    </m:r>
                    <m:r>
                      <a:rPr lang="pt-BR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𝑩</m:t>
                    </m:r>
                    <m:r>
                      <a:rPr lang="pt-BR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}</m:t>
                    </m:r>
                    <m:r>
                      <a:rPr lang="pt-BR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400" dirty="0"/>
                  <a:t>Cartesian product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pt-BR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pt-BR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pt-B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pt-B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pt-B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pt-B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pt-B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pt-BR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sz="2000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  <m:r>
                      <a:rPr lang="pt-BR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Cartesian Project of 3 Sets: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𝐀𝐱𝐁𝐱𝐂</m:t>
                    </m:r>
                    <m:r>
                      <a:rPr lang="en-US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400" dirty="0"/>
                  <a:t>Similarly Cartesian Product for multiple sets can be defined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B587C-6E66-4FF1-85C8-242895307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8C817-C128-4A8B-9A0E-443575D5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5AF75-DB0F-44B5-83A2-17C90035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958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FEF1-E8C2-4225-A1A5-FCC5CD97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notations with 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5CE95-5B3B-4ED3-B322-872595694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35224"/>
                <a:ext cx="11029615" cy="477692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Sometimes we restrict the domain of a quantified statement explicitly by making use of a particular notation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2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 dirty="0"/>
                  <a:t>denotes the universal quantification of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over all elements in the set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000" dirty="0"/>
                  <a:t>is shorthand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2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 dirty="0"/>
                  <a:t>denotes the existential quantification of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over all elements in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000" dirty="0"/>
                  <a:t>is shorthand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400" dirty="0"/>
                  <a:t>What do the statements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mean?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1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1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1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1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1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1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1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en-US" sz="21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1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100" dirty="0"/>
                  <a:t>states that for every real number </a:t>
                </a:r>
                <a14:m>
                  <m:oMath xmlns:m="http://schemas.openxmlformats.org/officeDocument/2006/math">
                    <m:r>
                      <a:rPr lang="en-US" sz="21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1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1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1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1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1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100" dirty="0"/>
                  <a:t>. </a:t>
                </a:r>
              </a:p>
              <a:p>
                <a:pPr lvl="2"/>
                <a:r>
                  <a:rPr lang="en-US" sz="1900" dirty="0"/>
                  <a:t>This statement can be expressed as “The square of every real number is nonnegative.” </a:t>
                </a:r>
              </a:p>
              <a:p>
                <a:pPr lvl="2"/>
                <a:r>
                  <a:rPr lang="en-US" sz="1900" dirty="0"/>
                  <a:t>This is a true statement.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states that there exists an integer x such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lvl="2"/>
                <a:r>
                  <a:rPr lang="en-US" sz="1800" dirty="0"/>
                  <a:t>This statement can be expressed as “There is an integer whose square is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dirty="0"/>
                  <a:t>.”</a:t>
                </a:r>
              </a:p>
              <a:p>
                <a:pPr lvl="2"/>
                <a:r>
                  <a:rPr lang="en-US" sz="1800" dirty="0"/>
                  <a:t>This is also a true statement because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such an integer (as is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dirty="0"/>
                  <a:t>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5CE95-5B3B-4ED3-B322-872595694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35224"/>
                <a:ext cx="11029615" cy="4776920"/>
              </a:xfrm>
              <a:blipFill>
                <a:blip r:embed="rId2"/>
                <a:stretch>
                  <a:fillRect l="-387" t="-1020" b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85320-E365-44A1-9498-B5234CC2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67B33-CDB4-48D2-BD77-EA2CE10E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457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F39-95D0-4E2E-957D-81E5240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sets and 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CA5B23-9DD5-475A-9921-B72A1E1800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68558"/>
                <a:ext cx="11029615" cy="4876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b="1" dirty="0"/>
                  <a:t>Def</a:t>
                </a:r>
                <a:r>
                  <a:rPr lang="en-US" sz="2400" dirty="0"/>
                  <a:t>: Given a predicate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/>
                  <a:t>, and a domain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we define the truth set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/>
                  <a:t> to be the set of elements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dirty="0"/>
                  <a:t> for which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) is true</a:t>
                </a:r>
              </a:p>
              <a:p>
                <a:pPr lvl="1"/>
                <a:r>
                  <a:rPr lang="en-US" sz="2200" dirty="0"/>
                  <a:t>The truth set of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denoted by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sz="2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400" b="1" dirty="0"/>
                  <a:t>Example </a:t>
                </a:r>
                <a:r>
                  <a:rPr lang="en-US" sz="2400" dirty="0"/>
                  <a:t>What are the truth sets of the predicates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the domain is the set of integers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=“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”, 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=“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”,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)=“|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”. </a:t>
                </a:r>
                <a:endParaRPr lang="en-US" sz="2400" b="1" dirty="0"/>
              </a:p>
              <a:p>
                <a:r>
                  <a:rPr lang="en-US" sz="2400" b="1" dirty="0"/>
                  <a:t>Solution: </a:t>
                </a:r>
              </a:p>
              <a:p>
                <a:pPr lvl="1"/>
                <a:r>
                  <a:rPr lang="en-US" sz="2200" dirty="0"/>
                  <a:t>The truth set of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, {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| |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200" dirty="0"/>
                  <a:t>is the set of integers for which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pPr lvl="2"/>
                <a:r>
                  <a:rPr lang="en-US" sz="2000" dirty="0"/>
                  <a:t>Because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, and for no other integers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  the truth set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000" dirty="0"/>
                  <a:t> is the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{−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200" dirty="0"/>
                  <a:t>The truth set of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2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2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sz="22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sz="22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sz="22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2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200" dirty="0"/>
                  <a:t>is the set of integers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2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pPr lvl="2"/>
                <a:r>
                  <a:rPr lang="en-US" sz="2000" dirty="0"/>
                  <a:t>This is the empty set because there are no integers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200" dirty="0"/>
                  <a:t>The truth set of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| |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200" dirty="0"/>
                  <a:t>is the set of integers for which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pPr lvl="2"/>
                <a:r>
                  <a:rPr lang="en-US" sz="2000" dirty="0"/>
                  <a:t>Because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if and only 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, it follows that the truth set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000" dirty="0"/>
                  <a:t>, the set of nonnegative integers.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2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𝒙𝑷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is true over the domain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200" dirty="0"/>
                  <a:t> if and only if the truth set of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200" dirty="0"/>
                  <a:t> is the set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2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𝒙𝑷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true over the domain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200" dirty="0"/>
                  <a:t> if and only if the truth set of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200" dirty="0"/>
                  <a:t> is nonempty.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CA5B23-9DD5-475A-9921-B72A1E180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68558"/>
                <a:ext cx="11029615" cy="4876800"/>
              </a:xfrm>
              <a:blipFill>
                <a:blip r:embed="rId2"/>
                <a:stretch>
                  <a:fillRect l="-276" t="-1250" r="-166" b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18222-520F-4AC4-AA5B-13BDCF80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31308-17F2-450D-ADE0-38A909B6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216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AE022-81B3-4443-AF8F-11BB8D62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93844-D9A5-48FE-808B-F7392A13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15</a:t>
            </a:fld>
            <a:endParaRPr lang="en-US" sz="32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E7AC828-DE05-422C-91FD-A413E629CD81}"/>
              </a:ext>
            </a:extLst>
          </p:cNvPr>
          <p:cNvSpPr txBox="1">
            <a:spLocks/>
          </p:cNvSpPr>
          <p:nvPr/>
        </p:nvSpPr>
        <p:spPr>
          <a:xfrm>
            <a:off x="1092991" y="824095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>
                <a:solidFill>
                  <a:schemeClr val="bg1"/>
                </a:solidFill>
              </a:rPr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chemeClr val="accent1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chemeClr val="accent1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chemeClr val="accent1"/>
                </a:solidFill>
              </a:rPr>
              <a:t> https://github.com/sajjo79/DiscreteMathematics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5D62A-6562-4D53-8CDA-A89F08C9965D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5D6268C-6DE7-43C5-96FD-D360FA63D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5589" y="4767397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AD66153B-B58A-4908-87CE-170143A45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5325" y="50636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5FB9209A-6295-4101-B91C-77F03CE23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BCEBF3-DBB9-4E3D-9B8B-55D9CCF99F8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96262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4F6531-CFD5-48E3-B834-422D6084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1F7CA3-554F-467F-AAEF-7BB0089C9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- 2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7C3DA-06BC-428B-8155-D7B895D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4C2EC-576E-49FB-9D8F-58B1F503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55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F6C423-D021-4270-A16F-86014EC0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61D7E8-7BA5-4A10-8813-35A2E83C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810539"/>
          </a:xfrm>
        </p:spPr>
        <p:txBody>
          <a:bodyPr>
            <a:normAutofit/>
          </a:bodyPr>
          <a:lstStyle/>
          <a:p>
            <a:r>
              <a:rPr lang="en-US" sz="2800" dirty="0"/>
              <a:t>Discrete Mathematics deals with discrete structures like integers</a:t>
            </a:r>
          </a:p>
          <a:p>
            <a:r>
              <a:rPr lang="en-US" sz="2800" dirty="0"/>
              <a:t>Many discrete structures are built using sets (collections of objects)</a:t>
            </a:r>
          </a:p>
          <a:p>
            <a:r>
              <a:rPr lang="en-US" sz="2800" dirty="0"/>
              <a:t>Discrete structures built from sets are </a:t>
            </a:r>
          </a:p>
          <a:p>
            <a:pPr lvl="1"/>
            <a:r>
              <a:rPr lang="en-US" sz="2400" dirty="0"/>
              <a:t>Combinations</a:t>
            </a:r>
          </a:p>
          <a:p>
            <a:pPr lvl="1"/>
            <a:r>
              <a:rPr lang="en-US" sz="2400" dirty="0"/>
              <a:t>Unordered collections of objects used in counting</a:t>
            </a:r>
          </a:p>
          <a:p>
            <a:pPr lvl="1"/>
            <a:r>
              <a:rPr lang="en-US" sz="2400" dirty="0"/>
              <a:t>Relations</a:t>
            </a:r>
          </a:p>
          <a:p>
            <a:pPr lvl="1"/>
            <a:r>
              <a:rPr lang="en-US" sz="2400" dirty="0"/>
              <a:t>Sets of ordered pairs that represent relationships between objects</a:t>
            </a:r>
          </a:p>
          <a:p>
            <a:pPr lvl="1"/>
            <a:r>
              <a:rPr lang="en-US" sz="2400" dirty="0"/>
              <a:t>Graphs (sets of vertices and edges that connect vertices)</a:t>
            </a:r>
          </a:p>
          <a:p>
            <a:pPr lvl="1"/>
            <a:r>
              <a:rPr lang="en-US" sz="2400" dirty="0"/>
              <a:t>Finite state machines, used to model computing machines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FFCDF-A00F-4091-BC0A-C57B592B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8C1AF-D6A9-48AD-A1F2-9FC5BA4C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1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F0AE-CACA-45E6-9BD3-5A30CAD0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CF1D8-A581-466B-9F8F-1AA1256FD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000572"/>
                <a:ext cx="11029615" cy="44923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Sets are fundamental discrete structures on which all other discrete structures are build</a:t>
                </a:r>
              </a:p>
              <a:p>
                <a:r>
                  <a:rPr lang="en-US" sz="2800" dirty="0"/>
                  <a:t>Sets group the similar (not necessarily) objects together </a:t>
                </a:r>
              </a:p>
              <a:p>
                <a:pPr lvl="1"/>
                <a:r>
                  <a:rPr lang="en-US" sz="2400" dirty="0"/>
                  <a:t>Set of students studying Discrete Structures</a:t>
                </a:r>
              </a:p>
              <a:p>
                <a:r>
                  <a:rPr lang="en-US" sz="2800" dirty="0"/>
                  <a:t>The language of sets is a means to study such collection of objects</a:t>
                </a:r>
              </a:p>
              <a:p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Def</a:t>
                </a:r>
                <a:r>
                  <a:rPr lang="en-US" sz="28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set is an unordered collection of objects, called </a:t>
                </a:r>
                <a:r>
                  <a:rPr lang="en-US" sz="2400" i="1" dirty="0"/>
                  <a:t>elements</a:t>
                </a:r>
                <a:r>
                  <a:rPr lang="en-US" sz="2400" dirty="0"/>
                  <a:t> or </a:t>
                </a:r>
                <a:r>
                  <a:rPr lang="en-US" sz="2500" i="1" dirty="0"/>
                  <a:t>members</a:t>
                </a:r>
                <a:r>
                  <a:rPr lang="en-US" sz="2400" dirty="0"/>
                  <a:t> of the set.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set is said to contain its elements.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means that a is an element of the set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∉ 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/>
                  <a:t>denotes that a is not an element of the set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CF1D8-A581-466B-9F8F-1AA1256FD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000572"/>
                <a:ext cx="11029615" cy="4492304"/>
              </a:xfrm>
              <a:blipFill>
                <a:blip r:embed="rId2"/>
                <a:stretch>
                  <a:fillRect l="-663" r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447B5-D61D-4679-A23F-81BB367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5B075-9818-4163-9B07-6ED8D2E5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682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1615-2201-4149-A331-3E887F17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the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9259C-8283-4927-AE1B-72E86C1C4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28800"/>
                <a:ext cx="11168432" cy="46640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There are multiple ways to represent a set</a:t>
                </a:r>
              </a:p>
              <a:p>
                <a:r>
                  <a:rPr lang="en-US" sz="2000" dirty="0"/>
                  <a:t>Usually an upper case letter is used to represent a set and lower case letter to represent its element</a:t>
                </a:r>
              </a:p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Roster Method</a:t>
                </a:r>
                <a:r>
                  <a:rPr lang="en-US" sz="2000" dirty="0"/>
                  <a:t>: It is the listening of all elements of the set enclosed in braces</a:t>
                </a:r>
              </a:p>
              <a:p>
                <a:pPr lvl="1"/>
                <a:r>
                  <a:rPr lang="en-US" sz="1800" dirty="0"/>
                  <a:t>The set V of all vowels in the English alphabet can be written as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1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Set Builder Method</a:t>
                </a:r>
                <a:r>
                  <a:rPr lang="en-US" sz="2000" dirty="0"/>
                  <a:t>:  It is written by characterize all those elements in the set by stating the property or properties they must have to be members </a:t>
                </a:r>
              </a:p>
              <a:p>
                <a:pPr lvl="1"/>
                <a:r>
                  <a:rPr lang="en-US" sz="1800" dirty="0"/>
                  <a:t>Set O of all odd positive integers less than 10 can be written as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𝒂𝒏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𝒐𝒅𝒅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𝒑𝒐𝒔𝒊𝒕𝒊𝒗𝒆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𝒊𝒏𝒕𝒆𝒈𝒆𝒓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𝒍𝒆𝒔𝒔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𝒕𝒉𝒂𝒏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1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1800" dirty="0"/>
                  <a:t>By specifying the universe as the set of positive integers, 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𝒐𝒅𝒅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lvl="2"/>
                <a:r>
                  <a:rPr lang="en-US" sz="1800" dirty="0"/>
                  <a:t>use this type of notation to describe sets when it is impossible to list all the elements of the set </a:t>
                </a:r>
              </a:p>
              <a:p>
                <a:pPr lvl="2"/>
                <a:r>
                  <a:rPr lang="en-US" sz="1800" dirty="0"/>
                  <a:t>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dirty="0"/>
                        </m:ctrlPr>
                      </m:sSupPr>
                      <m:e>
                        <m:r>
                          <a:rPr lang="en-US" sz="1800" dirty="0"/>
                          <m:t>𝑸</m:t>
                        </m:r>
                      </m:e>
                      <m:sup>
                        <m:r>
                          <a:rPr lang="en-US" sz="1800" dirty="0"/>
                          <m:t>+</m:t>
                        </m:r>
                      </m:sup>
                    </m:sSup>
                  </m:oMath>
                </a14:m>
                <a:r>
                  <a:rPr lang="en-US" sz="1800" dirty="0"/>
                  <a:t> of all positive rational numbers can be written as</a:t>
                </a:r>
              </a:p>
              <a:p>
                <a:pPr lvl="2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sz="1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sz="1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1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1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sz="1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𝒔𝒐𝒎𝒆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𝒑𝒐𝒔𝒊𝒕𝒊𝒗𝒆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𝒊𝒏𝒕𝒆𝒈𝒆𝒓𝒔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6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9259C-8283-4927-AE1B-72E86C1C4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28800"/>
                <a:ext cx="11168432" cy="4664075"/>
              </a:xfrm>
              <a:blipFill>
                <a:blip r:embed="rId2"/>
                <a:stretch>
                  <a:fillRect l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BE16E-9B3C-4008-840E-E09D03AE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2C4FC-5D5B-4822-9505-30ED4DB0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5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985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CCE6-B7A0-4C69-B7E8-8BA09C8E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93573-86BF-441A-9451-A5E3B2A74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= {0, 1, 2, 3, . . .},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𝒏𝒂𝒕𝒖𝒓𝒂𝒍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𝒏𝒖𝒎𝒃𝒆𝒓𝒔</m:t>
                    </m:r>
                  </m:oMath>
                </a14:m>
                <a:endParaRPr lang="en-US" sz="1800" b="1" i="0" dirty="0">
                  <a:solidFill>
                    <a:srgbClr val="242021"/>
                  </a:solidFill>
                  <a:effectLst/>
                  <a:latin typeface="Times-Bold"/>
                </a:endParaRPr>
              </a:p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= {. . . , −2, −1, 0, 1, 2, . . .},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𝒊𝒏𝒕𝒆𝒈𝒆𝒓𝒔</m:t>
                    </m:r>
                  </m:oMath>
                </a14:m>
                <a:endParaRPr lang="en-US" sz="1800" b="1" i="0" dirty="0">
                  <a:solidFill>
                    <a:srgbClr val="242021"/>
                  </a:solidFill>
                  <a:effectLst/>
                  <a:latin typeface="Times-Bold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= {1, 2, 3, . . .},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𝒑𝒐𝒔𝒊𝒕𝒊𝒗𝒆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𝒊𝒏𝒕𝒆𝒈𝒆𝒓𝒔</m:t>
                    </m:r>
                  </m:oMath>
                </a14:m>
                <a:endParaRPr lang="en-US" sz="1800" b="1" i="0" dirty="0">
                  <a:solidFill>
                    <a:srgbClr val="242021"/>
                  </a:solidFill>
                  <a:effectLst/>
                  <a:latin typeface="Times-Bold"/>
                </a:endParaRPr>
              </a:p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= 0},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𝒓𝒂𝒕𝒊𝒐𝒏𝒂𝒍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𝒏𝒖𝒎𝒃𝒆𝒓𝒔</m:t>
                    </m:r>
                  </m:oMath>
                </a14:m>
                <a:endParaRPr lang="en-US" sz="1800" b="1" i="0" dirty="0">
                  <a:solidFill>
                    <a:srgbClr val="242021"/>
                  </a:solidFill>
                  <a:effectLst/>
                  <a:latin typeface="Times-Bold"/>
                </a:endParaRPr>
              </a:p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𝒓𝒆𝒂𝒍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𝒏𝒖𝒎𝒃𝒆𝒓𝒔</m:t>
                    </m:r>
                  </m:oMath>
                </a14:m>
                <a:r>
                  <a:rPr lang="en-US" sz="1800" b="1" i="0" dirty="0">
                    <a:solidFill>
                      <a:srgbClr val="242021"/>
                    </a:solidFill>
                    <a:effectLst/>
                    <a:latin typeface="Times-Bold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𝒑𝒐𝒔𝒊𝒕𝒊𝒗𝒆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𝒓𝒆𝒂𝒍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𝒏𝒖𝒎𝒃𝒆𝒓𝒔</m:t>
                    </m:r>
                  </m:oMath>
                </a14:m>
                <a:endParaRPr lang="en-US" sz="1800" b="1" i="0" dirty="0">
                  <a:solidFill>
                    <a:srgbClr val="242021"/>
                  </a:solidFill>
                  <a:effectLst/>
                  <a:latin typeface="Times-Bold"/>
                </a:endParaRPr>
              </a:p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𝒄𝒐𝒎𝒑𝒍𝒆𝒙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𝒏𝒖𝒎𝒃𝒆𝒓𝒔</m:t>
                    </m:r>
                    <m:r>
                      <a:rPr lang="en-US" sz="1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93573-86BF-441A-9451-A5E3B2A74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06164-6DF0-4077-B8EC-F2644E00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E5134-E6B9-4AF2-9FFF-0BE85EE7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6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516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8E70-5A45-4C7C-820B-43562AA1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Intervals of real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C09861-27E0-4A78-9538-4C77CA99E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6495468" cy="3678303"/>
              </a:xfrm>
            </p:spPr>
            <p:txBody>
              <a:bodyPr/>
              <a:lstStyle/>
              <a:p>
                <a:r>
                  <a:rPr lang="en-US" sz="2000" dirty="0"/>
                  <a:t>Closed Interval (a, b)</a:t>
                </a:r>
              </a:p>
              <a:p>
                <a:r>
                  <a:rPr lang="en-US" sz="2000" dirty="0"/>
                  <a:t>Open Interval (a, b)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] = {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b="0" i="0" dirty="0">
                  <a:solidFill>
                    <a:srgbClr val="000000"/>
                  </a:solidFill>
                  <a:effectLst/>
                  <a:latin typeface="MTSYN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b="0" i="0" dirty="0">
                  <a:solidFill>
                    <a:srgbClr val="000000"/>
                  </a:solidFill>
                  <a:effectLst/>
                  <a:latin typeface="MTSYN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] = {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b="0" i="0" dirty="0">
                  <a:solidFill>
                    <a:srgbClr val="000000"/>
                  </a:solidFill>
                  <a:effectLst/>
                  <a:latin typeface="MTSYN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set can contain other sets as members i.e.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C09861-27E0-4A78-9538-4C77CA99E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6495468" cy="3678303"/>
              </a:xfrm>
              <a:blipFill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89C49-5140-41C1-9881-DA8CBE1B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47992-46C2-4C7D-9017-3331E774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7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52EAEA7-4C4F-4B42-970C-73A56C219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573961"/>
                  </p:ext>
                </p:extLst>
              </p:nvPr>
            </p:nvGraphicFramePr>
            <p:xfrm>
              <a:off x="7036267" y="2296814"/>
              <a:ext cx="4713357" cy="3859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13357">
                      <a:extLst>
                        <a:ext uri="{9D8B030D-6E8A-4147-A177-3AD203B41FA5}">
                          <a16:colId xmlns:a16="http://schemas.microsoft.com/office/drawing/2014/main" val="2028616471"/>
                        </a:ext>
                      </a:extLst>
                    </a:gridCol>
                  </a:tblGrid>
                  <a:tr h="48823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Type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970990"/>
                      </a:ext>
                    </a:extLst>
                  </a:tr>
                  <a:tr h="3370799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concept of a datatype, or type, in  computer science is built upon the concept of a set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</a:t>
                          </a:r>
                          <a:r>
                            <a:rPr lang="en-US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datatype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or </a:t>
                          </a:r>
                          <a:r>
                            <a:rPr lang="en-US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type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is the name of a set, together with a set of operations that can be performed on objects from that set</a:t>
                          </a:r>
                          <a:r>
                            <a:rPr lang="en-US" dirty="0"/>
                            <a:t> 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𝒊𝒏𝒕</m:t>
                              </m:r>
                            </m:oMath>
                          </a14:m>
                          <a:r>
                            <a:rPr lang="en-US" dirty="0"/>
                            <a:t>: a set containing numbers from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{−</m:t>
                              </m:r>
                              <m:r>
                                <a:rPr lang="en-US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𝟑𝟐𝟕𝟖𝟔</m:t>
                              </m:r>
                              <m:r>
                                <a:rPr lang="en-US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𝒕𝒐</m:t>
                              </m:r>
                              <m:r>
                                <a:rPr lang="en-US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𝟑𝟐𝟕𝟔𝟕</m:t>
                              </m:r>
                              <m:r>
                                <a:rPr lang="en-US" b="1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br>
                            <a:rPr lang="en-US" dirty="0"/>
                          </a:b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8952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52EAEA7-4C4F-4B42-970C-73A56C219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573961"/>
                  </p:ext>
                </p:extLst>
              </p:nvPr>
            </p:nvGraphicFramePr>
            <p:xfrm>
              <a:off x="7036267" y="2296814"/>
              <a:ext cx="4713357" cy="3859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13357">
                      <a:extLst>
                        <a:ext uri="{9D8B030D-6E8A-4147-A177-3AD203B41FA5}">
                          <a16:colId xmlns:a16="http://schemas.microsoft.com/office/drawing/2014/main" val="2028616471"/>
                        </a:ext>
                      </a:extLst>
                    </a:gridCol>
                  </a:tblGrid>
                  <a:tr h="48823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Type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970990"/>
                      </a:ext>
                    </a:extLst>
                  </a:tr>
                  <a:tr h="33707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" t="-15343" r="-517" b="-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8952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444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12E9-C2A9-43F2-B7F4-E4DAC33E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8D0352-A749-48A0-83C3-AC19655A9C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Empty Set:  A</a:t>
                </a:r>
                <a:r>
                  <a:rPr lang="en-US" sz="2000" dirty="0"/>
                  <a:t> special set that has no elements and is denoted by ∅ or </a:t>
                </a:r>
                <a:r>
                  <a:rPr lang="en-US" sz="1800" b="0" i="0" dirty="0">
                    <a:solidFill>
                      <a:srgbClr val="242021"/>
                    </a:solidFill>
                    <a:effectLst/>
                    <a:latin typeface="MTSYN"/>
                  </a:rPr>
                  <a:t>{ }</a:t>
                </a:r>
                <a:r>
                  <a:rPr lang="en-US" sz="2000" dirty="0"/>
                  <a:t> </a:t>
                </a:r>
              </a:p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Singleton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Set</a:t>
                </a:r>
                <a:r>
                  <a:rPr lang="en-US" sz="2000" dirty="0"/>
                  <a:t>: A set containing only one element </a:t>
                </a:r>
              </a:p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Equal Sets</a:t>
                </a:r>
                <a:r>
                  <a:rPr lang="en-US" sz="2000" dirty="0"/>
                  <a:t>: Two sets are </a:t>
                </a:r>
                <a:r>
                  <a:rPr lang="en-US" sz="2000" b="1" i="1" dirty="0"/>
                  <a:t>equal</a:t>
                </a:r>
                <a:r>
                  <a:rPr lang="en-US" sz="2000" dirty="0"/>
                  <a:t> if and only if they have the same elements </a:t>
                </a:r>
              </a:p>
              <a:p>
                <a:pPr lvl="1"/>
                <a:r>
                  <a:rPr lang="en-US" sz="1800" dirty="0"/>
                  <a:t>If A and B are sets, then A and B are equal if and only if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sz="1800" dirty="0"/>
                  <a:t>A = B if A and B are equal sets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1, 3, 5</m:t>
                        </m:r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3, 5, 1</m:t>
                        </m:r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1, 3, 3, 3, 5, 5, 5, 5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all are equal</a:t>
                </a:r>
                <a:br>
                  <a:rPr lang="en-US" sz="2000" dirty="0"/>
                </a:br>
                <a:br>
                  <a:rPr lang="en-US" sz="1800" dirty="0"/>
                </a:b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8D0352-A749-48A0-83C3-AC19655A9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1433C-6EE7-4D2B-B4A6-9FFAC6D6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D6F18-BEA8-46FB-984F-D4E55291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8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187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B28E-0F76-42E2-8853-155B744C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set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7BC4-E076-4977-AF82-1A6DE2D9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set consists of similar objects</a:t>
            </a:r>
          </a:p>
          <a:p>
            <a:r>
              <a:rPr lang="en-US" sz="2800" dirty="0"/>
              <a:t>The definition of objects is not clear in this definition</a:t>
            </a:r>
          </a:p>
          <a:p>
            <a:r>
              <a:rPr lang="en-US" sz="2800" dirty="0"/>
              <a:t>This can produce logical inconsistencies called paradoxes</a:t>
            </a:r>
          </a:p>
          <a:p>
            <a:r>
              <a:rPr lang="en-US" sz="2800" dirty="0"/>
              <a:t>These logical inconsistencies can be avoided by building set theory beginning with axioms known as naïve set theory presented by George Cantor.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076C4-028D-4457-9629-B37C6ADF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1DC45-1F3B-4FD1-9108-BCAE980E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9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23325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1734</TotalTime>
  <Words>1934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MTSYN</vt:lpstr>
      <vt:lpstr>Times-Bold</vt:lpstr>
      <vt:lpstr>Wingdings 2</vt:lpstr>
      <vt:lpstr>Wingdings 3</vt:lpstr>
      <vt:lpstr>Dividend</vt:lpstr>
      <vt:lpstr>Discrete structures</vt:lpstr>
      <vt:lpstr>Sets</vt:lpstr>
      <vt:lpstr>Background</vt:lpstr>
      <vt:lpstr>PowerPoint Presentation</vt:lpstr>
      <vt:lpstr>Representing the set</vt:lpstr>
      <vt:lpstr>Some Common Sets</vt:lpstr>
      <vt:lpstr>Intervals of real numbers</vt:lpstr>
      <vt:lpstr>Some definitions</vt:lpstr>
      <vt:lpstr>Naïve set theory</vt:lpstr>
      <vt:lpstr>Venn diagrams</vt:lpstr>
      <vt:lpstr>Definitions</vt:lpstr>
      <vt:lpstr>Cartesian Product</vt:lpstr>
      <vt:lpstr>Set notations with quantifiers</vt:lpstr>
      <vt:lpstr>Truth sets and quantifiers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sajid iqbal</dc:creator>
  <cp:lastModifiedBy>sajid iqbal</cp:lastModifiedBy>
  <cp:revision>214</cp:revision>
  <dcterms:created xsi:type="dcterms:W3CDTF">2020-10-28T14:25:22Z</dcterms:created>
  <dcterms:modified xsi:type="dcterms:W3CDTF">2021-01-30T09:30:38Z</dcterms:modified>
</cp:coreProperties>
</file>