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80" r:id="rId3"/>
    <p:sldId id="278" r:id="rId4"/>
    <p:sldId id="281" r:id="rId5"/>
    <p:sldId id="288" r:id="rId6"/>
    <p:sldId id="290" r:id="rId7"/>
    <p:sldId id="279" r:id="rId8"/>
    <p:sldId id="283" r:id="rId9"/>
    <p:sldId id="282" r:id="rId10"/>
    <p:sldId id="284" r:id="rId11"/>
    <p:sldId id="285" r:id="rId12"/>
    <p:sldId id="289" r:id="rId13"/>
    <p:sldId id="286" r:id="rId14"/>
    <p:sldId id="28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B97B0-45B0-4459-B929-E01D569B8576}" type="doc">
      <dgm:prSet loTypeId="urn:microsoft.com/office/officeart/2008/layout/PictureStrips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EA57E-AF24-4BDA-B81E-17AEEA6E69DB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1DA62E05-C33E-4812-ABF9-F0EEF2F4A144}" type="parTrans" cxnId="{2950388E-299D-436A-8FFA-D16DA506FBE0}">
      <dgm:prSet/>
      <dgm:spPr/>
      <dgm:t>
        <a:bodyPr/>
        <a:lstStyle/>
        <a:p>
          <a:endParaRPr lang="en-US"/>
        </a:p>
      </dgm:t>
    </dgm:pt>
    <dgm:pt modelId="{D754C3BF-9B0F-4A7B-A998-91B0518C187A}" type="sibTrans" cxnId="{2950388E-299D-436A-8FFA-D16DA506FBE0}">
      <dgm:prSet/>
      <dgm:spPr/>
      <dgm:t>
        <a:bodyPr/>
        <a:lstStyle/>
        <a:p>
          <a:endParaRPr lang="en-US"/>
        </a:p>
      </dgm:t>
    </dgm:pt>
    <dgm:pt modelId="{F404EDF3-04A6-4C32-96D9-FEEE33DB247F}">
      <dgm:prSet phldrT="[Text]"/>
      <dgm:spPr/>
      <dgm:t>
        <a:bodyPr/>
        <a:lstStyle/>
        <a:p>
          <a:r>
            <a:rPr lang="en-US" dirty="0"/>
            <a:t>Natural Language Understanding</a:t>
          </a:r>
        </a:p>
      </dgm:t>
    </dgm:pt>
    <dgm:pt modelId="{EE73CCC6-59F0-4F9D-B70C-092E7C165E53}" type="sibTrans" cxnId="{2904C2BC-4192-4229-9F82-9F1D717B564F}">
      <dgm:prSet/>
      <dgm:spPr/>
      <dgm:t>
        <a:bodyPr/>
        <a:lstStyle/>
        <a:p>
          <a:endParaRPr lang="en-US"/>
        </a:p>
      </dgm:t>
    </dgm:pt>
    <dgm:pt modelId="{79F06797-8423-4FE3-B6F4-5ED0C930FC26}" type="parTrans" cxnId="{2904C2BC-4192-4229-9F82-9F1D717B564F}">
      <dgm:prSet/>
      <dgm:spPr/>
      <dgm:t>
        <a:bodyPr/>
        <a:lstStyle/>
        <a:p>
          <a:endParaRPr lang="en-US"/>
        </a:p>
      </dgm:t>
    </dgm:pt>
    <dgm:pt modelId="{54781DC7-F1A6-4960-92AC-E23159C2E7E9}">
      <dgm:prSet/>
      <dgm:spPr/>
      <dgm:t>
        <a:bodyPr/>
        <a:lstStyle/>
        <a:p>
          <a:r>
            <a:rPr lang="en-US" dirty="0"/>
            <a:t>Dialogue Management</a:t>
          </a:r>
        </a:p>
      </dgm:t>
    </dgm:pt>
    <dgm:pt modelId="{D0172D57-914D-4895-9F81-2ACD08D5957D}" type="parTrans" cxnId="{C7DAD603-251A-4174-895D-19ABA56B6FDD}">
      <dgm:prSet/>
      <dgm:spPr/>
      <dgm:t>
        <a:bodyPr/>
        <a:lstStyle/>
        <a:p>
          <a:endParaRPr lang="en-US"/>
        </a:p>
      </dgm:t>
    </dgm:pt>
    <dgm:pt modelId="{0F04FE75-730A-465E-BFB9-EA93D8BBE638}" type="sibTrans" cxnId="{C7DAD603-251A-4174-895D-19ABA56B6FDD}">
      <dgm:prSet/>
      <dgm:spPr/>
      <dgm:t>
        <a:bodyPr/>
        <a:lstStyle/>
        <a:p>
          <a:endParaRPr lang="en-US"/>
        </a:p>
      </dgm:t>
    </dgm:pt>
    <dgm:pt modelId="{B355A0FD-99F4-4469-99E6-93BDBE1AE4E9}">
      <dgm:prSet/>
      <dgm:spPr/>
      <dgm:t>
        <a:bodyPr/>
        <a:lstStyle/>
        <a:p>
          <a:r>
            <a:rPr lang="en-US" dirty="0"/>
            <a:t>Natural Language Generation</a:t>
          </a:r>
        </a:p>
      </dgm:t>
    </dgm:pt>
    <dgm:pt modelId="{BF5E9AE4-C610-4675-B6EA-0A7B8BFE583B}" type="parTrans" cxnId="{02A8B40C-45E1-4254-8243-067559F668D0}">
      <dgm:prSet/>
      <dgm:spPr/>
      <dgm:t>
        <a:bodyPr/>
        <a:lstStyle/>
        <a:p>
          <a:endParaRPr lang="en-US"/>
        </a:p>
      </dgm:t>
    </dgm:pt>
    <dgm:pt modelId="{A8633527-99C8-4668-988C-93D7665A2A26}" type="sibTrans" cxnId="{02A8B40C-45E1-4254-8243-067559F668D0}">
      <dgm:prSet/>
      <dgm:spPr/>
      <dgm:t>
        <a:bodyPr/>
        <a:lstStyle/>
        <a:p>
          <a:endParaRPr lang="en-US"/>
        </a:p>
      </dgm:t>
    </dgm:pt>
    <dgm:pt modelId="{5A1CB4FE-A028-4F83-ADD5-D10B3F82C438}" type="pres">
      <dgm:prSet presAssocID="{FFDB97B0-45B0-4459-B929-E01D569B8576}" presName="Name0" presStyleCnt="0">
        <dgm:presLayoutVars>
          <dgm:dir/>
          <dgm:resizeHandles val="exact"/>
        </dgm:presLayoutVars>
      </dgm:prSet>
      <dgm:spPr/>
    </dgm:pt>
    <dgm:pt modelId="{5AB6FBEB-7EF2-41EB-BCA8-32BBF783C713}" type="pres">
      <dgm:prSet presAssocID="{360EA57E-AF24-4BDA-B81E-17AEEA6E69DB}" presName="composite" presStyleCnt="0"/>
      <dgm:spPr/>
    </dgm:pt>
    <dgm:pt modelId="{DA5C0BC4-630D-4535-AC50-D1DC36BAD96A}" type="pres">
      <dgm:prSet presAssocID="{360EA57E-AF24-4BDA-B81E-17AEEA6E69DB}" presName="rect1" presStyleLbl="trAlignAcc1" presStyleIdx="0" presStyleCnt="4">
        <dgm:presLayoutVars>
          <dgm:bulletEnabled val="1"/>
        </dgm:presLayoutVars>
      </dgm:prSet>
      <dgm:spPr/>
    </dgm:pt>
    <dgm:pt modelId="{A5F364DD-8C9E-4602-BA2C-41D44C68F1AC}" type="pres">
      <dgm:prSet presAssocID="{360EA57E-AF24-4BDA-B81E-17AEEA6E69DB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A9EA7FED-9D24-4C43-8506-3DD9C8EEC2C3}" type="pres">
      <dgm:prSet presAssocID="{D754C3BF-9B0F-4A7B-A998-91B0518C187A}" presName="sibTrans" presStyleCnt="0"/>
      <dgm:spPr/>
    </dgm:pt>
    <dgm:pt modelId="{7AC515E1-EA25-4279-8AE7-D85FABBB9EDD}" type="pres">
      <dgm:prSet presAssocID="{F404EDF3-04A6-4C32-96D9-FEEE33DB247F}" presName="composite" presStyleCnt="0"/>
      <dgm:spPr/>
    </dgm:pt>
    <dgm:pt modelId="{27C192DE-99F7-494F-964D-DA202A8FA2E8}" type="pres">
      <dgm:prSet presAssocID="{F404EDF3-04A6-4C32-96D9-FEEE33DB247F}" presName="rect1" presStyleLbl="trAlignAcc1" presStyleIdx="1" presStyleCnt="4">
        <dgm:presLayoutVars>
          <dgm:bulletEnabled val="1"/>
        </dgm:presLayoutVars>
      </dgm:prSet>
      <dgm:spPr/>
    </dgm:pt>
    <dgm:pt modelId="{0DF7C687-8AAE-4227-AA58-F4BB38796743}" type="pres">
      <dgm:prSet presAssocID="{F404EDF3-04A6-4C32-96D9-FEEE33DB247F}" presName="rect2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3D5BD4EC-753D-4946-8229-D6DB120DE74A}" type="pres">
      <dgm:prSet presAssocID="{EE73CCC6-59F0-4F9D-B70C-092E7C165E53}" presName="sibTrans" presStyleCnt="0"/>
      <dgm:spPr/>
    </dgm:pt>
    <dgm:pt modelId="{1715C30A-DFF6-418B-957B-1712E2646BB9}" type="pres">
      <dgm:prSet presAssocID="{54781DC7-F1A6-4960-92AC-E23159C2E7E9}" presName="composite" presStyleCnt="0"/>
      <dgm:spPr/>
    </dgm:pt>
    <dgm:pt modelId="{914412BA-30A8-49D1-8AAE-AA5793690BDC}" type="pres">
      <dgm:prSet presAssocID="{54781DC7-F1A6-4960-92AC-E23159C2E7E9}" presName="rect1" presStyleLbl="trAlignAcc1" presStyleIdx="2" presStyleCnt="4">
        <dgm:presLayoutVars>
          <dgm:bulletEnabled val="1"/>
        </dgm:presLayoutVars>
      </dgm:prSet>
      <dgm:spPr/>
    </dgm:pt>
    <dgm:pt modelId="{267096A5-97A5-4D69-809D-B6CF068C4CAB}" type="pres">
      <dgm:prSet presAssocID="{54781DC7-F1A6-4960-92AC-E23159C2E7E9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B45D4939-EFBD-4133-A49B-539480FA246E}" type="pres">
      <dgm:prSet presAssocID="{0F04FE75-730A-465E-BFB9-EA93D8BBE638}" presName="sibTrans" presStyleCnt="0"/>
      <dgm:spPr/>
    </dgm:pt>
    <dgm:pt modelId="{26071698-BB04-465C-9423-5FBA1A228A18}" type="pres">
      <dgm:prSet presAssocID="{B355A0FD-99F4-4469-99E6-93BDBE1AE4E9}" presName="composite" presStyleCnt="0"/>
      <dgm:spPr/>
    </dgm:pt>
    <dgm:pt modelId="{B8ED2D1F-7338-42BD-9DF5-8FCB94D1959C}" type="pres">
      <dgm:prSet presAssocID="{B355A0FD-99F4-4469-99E6-93BDBE1AE4E9}" presName="rect1" presStyleLbl="trAlignAcc1" presStyleIdx="3" presStyleCnt="4">
        <dgm:presLayoutVars>
          <dgm:bulletEnabled val="1"/>
        </dgm:presLayoutVars>
      </dgm:prSet>
      <dgm:spPr/>
    </dgm:pt>
    <dgm:pt modelId="{78996328-D1B8-4F2A-983A-F3F784966DAE}" type="pres">
      <dgm:prSet presAssocID="{B355A0FD-99F4-4469-99E6-93BDBE1AE4E9}" presName="rect2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</dgm:ptLst>
  <dgm:cxnLst>
    <dgm:cxn modelId="{C7DAD603-251A-4174-895D-19ABA56B6FDD}" srcId="{FFDB97B0-45B0-4459-B929-E01D569B8576}" destId="{54781DC7-F1A6-4960-92AC-E23159C2E7E9}" srcOrd="2" destOrd="0" parTransId="{D0172D57-914D-4895-9F81-2ACD08D5957D}" sibTransId="{0F04FE75-730A-465E-BFB9-EA93D8BBE638}"/>
    <dgm:cxn modelId="{B96B7804-8D33-45C3-8FF6-C07FB09F887F}" type="presOf" srcId="{F404EDF3-04A6-4C32-96D9-FEEE33DB247F}" destId="{27C192DE-99F7-494F-964D-DA202A8FA2E8}" srcOrd="0" destOrd="0" presId="urn:microsoft.com/office/officeart/2008/layout/PictureStrips"/>
    <dgm:cxn modelId="{087EF10A-7E8B-4B93-B2A6-AEE142B1212E}" type="presOf" srcId="{FFDB97B0-45B0-4459-B929-E01D569B8576}" destId="{5A1CB4FE-A028-4F83-ADD5-D10B3F82C438}" srcOrd="0" destOrd="0" presId="urn:microsoft.com/office/officeart/2008/layout/PictureStrips"/>
    <dgm:cxn modelId="{02A8B40C-45E1-4254-8243-067559F668D0}" srcId="{FFDB97B0-45B0-4459-B929-E01D569B8576}" destId="{B355A0FD-99F4-4469-99E6-93BDBE1AE4E9}" srcOrd="3" destOrd="0" parTransId="{BF5E9AE4-C610-4675-B6EA-0A7B8BFE583B}" sibTransId="{A8633527-99C8-4668-988C-93D7665A2A26}"/>
    <dgm:cxn modelId="{12EFC722-B486-419B-AC89-BBF41D14D634}" type="presOf" srcId="{B355A0FD-99F4-4469-99E6-93BDBE1AE4E9}" destId="{B8ED2D1F-7338-42BD-9DF5-8FCB94D1959C}" srcOrd="0" destOrd="0" presId="urn:microsoft.com/office/officeart/2008/layout/PictureStrips"/>
    <dgm:cxn modelId="{2950388E-299D-436A-8FFA-D16DA506FBE0}" srcId="{FFDB97B0-45B0-4459-B929-E01D569B8576}" destId="{360EA57E-AF24-4BDA-B81E-17AEEA6E69DB}" srcOrd="0" destOrd="0" parTransId="{1DA62E05-C33E-4812-ABF9-F0EEF2F4A144}" sibTransId="{D754C3BF-9B0F-4A7B-A998-91B0518C187A}"/>
    <dgm:cxn modelId="{51421A97-FF97-4CBE-80FC-F3C49DE8B85C}" type="presOf" srcId="{54781DC7-F1A6-4960-92AC-E23159C2E7E9}" destId="{914412BA-30A8-49D1-8AAE-AA5793690BDC}" srcOrd="0" destOrd="0" presId="urn:microsoft.com/office/officeart/2008/layout/PictureStrips"/>
    <dgm:cxn modelId="{2904C2BC-4192-4229-9F82-9F1D717B564F}" srcId="{FFDB97B0-45B0-4459-B929-E01D569B8576}" destId="{F404EDF3-04A6-4C32-96D9-FEEE33DB247F}" srcOrd="1" destOrd="0" parTransId="{79F06797-8423-4FE3-B6F4-5ED0C930FC26}" sibTransId="{EE73CCC6-59F0-4F9D-B70C-092E7C165E53}"/>
    <dgm:cxn modelId="{8FCA6ABF-A012-46AB-83CA-2CD198C49AFC}" type="presOf" srcId="{360EA57E-AF24-4BDA-B81E-17AEEA6E69DB}" destId="{DA5C0BC4-630D-4535-AC50-D1DC36BAD96A}" srcOrd="0" destOrd="0" presId="urn:microsoft.com/office/officeart/2008/layout/PictureStrips"/>
    <dgm:cxn modelId="{335C75B1-E288-4042-90D6-CD0C7450A42A}" type="presParOf" srcId="{5A1CB4FE-A028-4F83-ADD5-D10B3F82C438}" destId="{5AB6FBEB-7EF2-41EB-BCA8-32BBF783C713}" srcOrd="0" destOrd="0" presId="urn:microsoft.com/office/officeart/2008/layout/PictureStrips"/>
    <dgm:cxn modelId="{D0213C82-F4C2-4274-9088-5E672DE00816}" type="presParOf" srcId="{5AB6FBEB-7EF2-41EB-BCA8-32BBF783C713}" destId="{DA5C0BC4-630D-4535-AC50-D1DC36BAD96A}" srcOrd="0" destOrd="0" presId="urn:microsoft.com/office/officeart/2008/layout/PictureStrips"/>
    <dgm:cxn modelId="{6DF96BFE-AECC-4052-A1EF-2AE2D4B23077}" type="presParOf" srcId="{5AB6FBEB-7EF2-41EB-BCA8-32BBF783C713}" destId="{A5F364DD-8C9E-4602-BA2C-41D44C68F1AC}" srcOrd="1" destOrd="0" presId="urn:microsoft.com/office/officeart/2008/layout/PictureStrips"/>
    <dgm:cxn modelId="{CA0CB3D1-28F1-4CAA-A9DF-15482B2C84DA}" type="presParOf" srcId="{5A1CB4FE-A028-4F83-ADD5-D10B3F82C438}" destId="{A9EA7FED-9D24-4C43-8506-3DD9C8EEC2C3}" srcOrd="1" destOrd="0" presId="urn:microsoft.com/office/officeart/2008/layout/PictureStrips"/>
    <dgm:cxn modelId="{FEBAE09E-B156-4F96-A198-7FA59F530905}" type="presParOf" srcId="{5A1CB4FE-A028-4F83-ADD5-D10B3F82C438}" destId="{7AC515E1-EA25-4279-8AE7-D85FABBB9EDD}" srcOrd="2" destOrd="0" presId="urn:microsoft.com/office/officeart/2008/layout/PictureStrips"/>
    <dgm:cxn modelId="{3343A45A-FFA4-4CD5-B424-BEC0B28DADBC}" type="presParOf" srcId="{7AC515E1-EA25-4279-8AE7-D85FABBB9EDD}" destId="{27C192DE-99F7-494F-964D-DA202A8FA2E8}" srcOrd="0" destOrd="0" presId="urn:microsoft.com/office/officeart/2008/layout/PictureStrips"/>
    <dgm:cxn modelId="{FECF6A4D-A0F1-418F-BA21-E54CBC114FBF}" type="presParOf" srcId="{7AC515E1-EA25-4279-8AE7-D85FABBB9EDD}" destId="{0DF7C687-8AAE-4227-AA58-F4BB38796743}" srcOrd="1" destOrd="0" presId="urn:microsoft.com/office/officeart/2008/layout/PictureStrips"/>
    <dgm:cxn modelId="{DA4D0C49-81E6-4E16-8223-F405322DF9FF}" type="presParOf" srcId="{5A1CB4FE-A028-4F83-ADD5-D10B3F82C438}" destId="{3D5BD4EC-753D-4946-8229-D6DB120DE74A}" srcOrd="3" destOrd="0" presId="urn:microsoft.com/office/officeart/2008/layout/PictureStrips"/>
    <dgm:cxn modelId="{4633F36F-5565-4A7C-BD5B-BB9DD6BAD8F6}" type="presParOf" srcId="{5A1CB4FE-A028-4F83-ADD5-D10B3F82C438}" destId="{1715C30A-DFF6-418B-957B-1712E2646BB9}" srcOrd="4" destOrd="0" presId="urn:microsoft.com/office/officeart/2008/layout/PictureStrips"/>
    <dgm:cxn modelId="{30980CA3-B04A-41DA-89EE-44B7E733560F}" type="presParOf" srcId="{1715C30A-DFF6-418B-957B-1712E2646BB9}" destId="{914412BA-30A8-49D1-8AAE-AA5793690BDC}" srcOrd="0" destOrd="0" presId="urn:microsoft.com/office/officeart/2008/layout/PictureStrips"/>
    <dgm:cxn modelId="{A07EE21F-91EA-4B25-80E5-B5BA8D15DC26}" type="presParOf" srcId="{1715C30A-DFF6-418B-957B-1712E2646BB9}" destId="{267096A5-97A5-4D69-809D-B6CF068C4CAB}" srcOrd="1" destOrd="0" presId="urn:microsoft.com/office/officeart/2008/layout/PictureStrips"/>
    <dgm:cxn modelId="{AA5CA5C8-9D28-4BF8-8541-0E8136BCA68D}" type="presParOf" srcId="{5A1CB4FE-A028-4F83-ADD5-D10B3F82C438}" destId="{B45D4939-EFBD-4133-A49B-539480FA246E}" srcOrd="5" destOrd="0" presId="urn:microsoft.com/office/officeart/2008/layout/PictureStrips"/>
    <dgm:cxn modelId="{51AFCFFE-E0F4-43BB-933D-E32CBCF2A8A1}" type="presParOf" srcId="{5A1CB4FE-A028-4F83-ADD5-D10B3F82C438}" destId="{26071698-BB04-465C-9423-5FBA1A228A18}" srcOrd="6" destOrd="0" presId="urn:microsoft.com/office/officeart/2008/layout/PictureStrips"/>
    <dgm:cxn modelId="{D07455A2-3167-4BC2-A2BB-3E8E98DDF86F}" type="presParOf" srcId="{26071698-BB04-465C-9423-5FBA1A228A18}" destId="{B8ED2D1F-7338-42BD-9DF5-8FCB94D1959C}" srcOrd="0" destOrd="0" presId="urn:microsoft.com/office/officeart/2008/layout/PictureStrips"/>
    <dgm:cxn modelId="{C992E836-2DE1-4082-AADD-9130DF8B171D}" type="presParOf" srcId="{26071698-BB04-465C-9423-5FBA1A228A18}" destId="{78996328-D1B8-4F2A-983A-F3F784966DA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C0BC4-630D-4535-AC50-D1DC36BAD96A}">
      <dsp:nvSpPr>
        <dsp:cNvPr id="0" name=""/>
        <dsp:cNvSpPr/>
      </dsp:nvSpPr>
      <dsp:spPr>
        <a:xfrm>
          <a:off x="757628" y="554184"/>
          <a:ext cx="2977610" cy="930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261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Natural Language Processing</a:t>
          </a:r>
        </a:p>
      </dsp:txBody>
      <dsp:txXfrm>
        <a:off x="757628" y="554184"/>
        <a:ext cx="2977610" cy="930503"/>
      </dsp:txXfrm>
    </dsp:sp>
    <dsp:sp modelId="{A5F364DD-8C9E-4602-BA2C-41D44C68F1AC}">
      <dsp:nvSpPr>
        <dsp:cNvPr id="0" name=""/>
        <dsp:cNvSpPr/>
      </dsp:nvSpPr>
      <dsp:spPr>
        <a:xfrm>
          <a:off x="633561" y="419778"/>
          <a:ext cx="651352" cy="977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192DE-99F7-494F-964D-DA202A8FA2E8}">
      <dsp:nvSpPr>
        <dsp:cNvPr id="0" name=""/>
        <dsp:cNvSpPr/>
      </dsp:nvSpPr>
      <dsp:spPr>
        <a:xfrm>
          <a:off x="757628" y="1725584"/>
          <a:ext cx="2977610" cy="930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261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Natural Language Understanding</a:t>
          </a:r>
        </a:p>
      </dsp:txBody>
      <dsp:txXfrm>
        <a:off x="757628" y="1725584"/>
        <a:ext cx="2977610" cy="930503"/>
      </dsp:txXfrm>
    </dsp:sp>
    <dsp:sp modelId="{0DF7C687-8AAE-4227-AA58-F4BB38796743}">
      <dsp:nvSpPr>
        <dsp:cNvPr id="0" name=""/>
        <dsp:cNvSpPr/>
      </dsp:nvSpPr>
      <dsp:spPr>
        <a:xfrm>
          <a:off x="633561" y="1591178"/>
          <a:ext cx="651352" cy="977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412BA-30A8-49D1-8AAE-AA5793690BDC}">
      <dsp:nvSpPr>
        <dsp:cNvPr id="0" name=""/>
        <dsp:cNvSpPr/>
      </dsp:nvSpPr>
      <dsp:spPr>
        <a:xfrm>
          <a:off x="757628" y="2896984"/>
          <a:ext cx="2977610" cy="930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261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Dialogue Management</a:t>
          </a:r>
        </a:p>
      </dsp:txBody>
      <dsp:txXfrm>
        <a:off x="757628" y="2896984"/>
        <a:ext cx="2977610" cy="930503"/>
      </dsp:txXfrm>
    </dsp:sp>
    <dsp:sp modelId="{267096A5-97A5-4D69-809D-B6CF068C4CAB}">
      <dsp:nvSpPr>
        <dsp:cNvPr id="0" name=""/>
        <dsp:cNvSpPr/>
      </dsp:nvSpPr>
      <dsp:spPr>
        <a:xfrm>
          <a:off x="633561" y="2762578"/>
          <a:ext cx="651352" cy="977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D2D1F-7338-42BD-9DF5-8FCB94D1959C}">
      <dsp:nvSpPr>
        <dsp:cNvPr id="0" name=""/>
        <dsp:cNvSpPr/>
      </dsp:nvSpPr>
      <dsp:spPr>
        <a:xfrm>
          <a:off x="757628" y="4068385"/>
          <a:ext cx="2977610" cy="930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261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Natural Language Generation</a:t>
          </a:r>
        </a:p>
      </dsp:txBody>
      <dsp:txXfrm>
        <a:off x="757628" y="4068385"/>
        <a:ext cx="2977610" cy="930503"/>
      </dsp:txXfrm>
    </dsp:sp>
    <dsp:sp modelId="{78996328-D1B8-4F2A-983A-F3F784966DAE}">
      <dsp:nvSpPr>
        <dsp:cNvPr id="0" name=""/>
        <dsp:cNvSpPr/>
      </dsp:nvSpPr>
      <dsp:spPr>
        <a:xfrm>
          <a:off x="633561" y="3933979"/>
          <a:ext cx="651352" cy="977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471782" y="4631335"/>
            <a:ext cx="2724149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F0BE-78B0-4B1E-B359-A93361A8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3A9-35BB-4B8B-AFBC-50FAB8ED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71004"/>
            <a:ext cx="7737238" cy="4740812"/>
          </a:xfrm>
        </p:spPr>
        <p:txBody>
          <a:bodyPr>
            <a:normAutofit/>
          </a:bodyPr>
          <a:lstStyle/>
          <a:p>
            <a:r>
              <a:rPr lang="en-US" sz="2400" dirty="0"/>
              <a:t>Boolean searches use propositional logic techniques</a:t>
            </a:r>
          </a:p>
          <a:p>
            <a:r>
              <a:rPr lang="en-US" sz="2400" dirty="0"/>
              <a:t>Logical connectives are highly used in web searches</a:t>
            </a:r>
          </a:p>
          <a:p>
            <a:r>
              <a:rPr lang="en-US" sz="2400" dirty="0"/>
              <a:t>These are also used in offline searches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Boolean searching to find Web pages about universities in LAHORE, we can look for pages matching LAHORE AND UNIVERSITIES.</a:t>
            </a:r>
          </a:p>
          <a:p>
            <a:pPr lvl="1"/>
            <a:r>
              <a:rPr lang="en-US" sz="2000" dirty="0"/>
              <a:t>The results of this search will include those pages that contain the three words LAHORE and UNIVERSITIES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FBFFC-219B-4D4F-97AE-DFA209AA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A881-3D69-4CD0-9443-E8EF1725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10</a:t>
            </a:fld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7B0E97-A192-417C-9B6D-88F762C0AE8B}"/>
              </a:ext>
            </a:extLst>
          </p:cNvPr>
          <p:cNvGrpSpPr/>
          <p:nvPr/>
        </p:nvGrpSpPr>
        <p:grpSpPr>
          <a:xfrm>
            <a:off x="8494644" y="2136904"/>
            <a:ext cx="1808921" cy="1013800"/>
            <a:chOff x="8481391" y="2415200"/>
            <a:chExt cx="1808921" cy="1013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72672A-6AB0-418E-BFC5-34BC0D7FFE91}"/>
                </a:ext>
              </a:extLst>
            </p:cNvPr>
            <p:cNvGrpSpPr/>
            <p:nvPr/>
          </p:nvGrpSpPr>
          <p:grpSpPr>
            <a:xfrm>
              <a:off x="8481391" y="2415200"/>
              <a:ext cx="1808921" cy="1013800"/>
              <a:chOff x="7023652" y="2849217"/>
              <a:chExt cx="1808921" cy="1013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D4F4FF3-231B-43E8-AF9E-C3187C65D3B1}"/>
                  </a:ext>
                </a:extLst>
              </p:cNvPr>
              <p:cNvSpPr/>
              <p:nvPr/>
            </p:nvSpPr>
            <p:spPr>
              <a:xfrm>
                <a:off x="7023652" y="2849217"/>
                <a:ext cx="1060173" cy="10138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49C543-1337-4D79-8487-CC4865781B49}"/>
                  </a:ext>
                </a:extLst>
              </p:cNvPr>
              <p:cNvSpPr/>
              <p:nvPr/>
            </p:nvSpPr>
            <p:spPr>
              <a:xfrm>
                <a:off x="7772400" y="2849217"/>
                <a:ext cx="1060173" cy="10138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BB1DDE-F552-4DBC-8DB0-2D11B28778FE}"/>
                </a:ext>
              </a:extLst>
            </p:cNvPr>
            <p:cNvSpPr/>
            <p:nvPr/>
          </p:nvSpPr>
          <p:spPr>
            <a:xfrm>
              <a:off x="9230139" y="2574408"/>
              <a:ext cx="311425" cy="695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FE0D83-223C-402A-A2E9-CDD81A0470DE}"/>
              </a:ext>
            </a:extLst>
          </p:cNvPr>
          <p:cNvSpPr/>
          <p:nvPr/>
        </p:nvSpPr>
        <p:spPr>
          <a:xfrm>
            <a:off x="8494644" y="3429000"/>
            <a:ext cx="1060173" cy="1013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D6D390-7CF7-4DA5-B732-89FE2DB7C16F}"/>
              </a:ext>
            </a:extLst>
          </p:cNvPr>
          <p:cNvSpPr/>
          <p:nvPr/>
        </p:nvSpPr>
        <p:spPr>
          <a:xfrm>
            <a:off x="9243392" y="3429000"/>
            <a:ext cx="1060173" cy="1013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BBF949-41DB-4E03-AB83-431A5077F494}"/>
              </a:ext>
            </a:extLst>
          </p:cNvPr>
          <p:cNvSpPr/>
          <p:nvPr/>
        </p:nvSpPr>
        <p:spPr>
          <a:xfrm>
            <a:off x="8512867" y="4969564"/>
            <a:ext cx="1060173" cy="1013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111B59-E52A-4CA1-9A32-6D2E1BF68474}"/>
              </a:ext>
            </a:extLst>
          </p:cNvPr>
          <p:cNvSpPr/>
          <p:nvPr/>
        </p:nvSpPr>
        <p:spPr>
          <a:xfrm>
            <a:off x="9261615" y="4969564"/>
            <a:ext cx="1060173" cy="1013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A38B3C-865D-4065-992C-C3942AAE0163}"/>
              </a:ext>
            </a:extLst>
          </p:cNvPr>
          <p:cNvSpPr/>
          <p:nvPr/>
        </p:nvSpPr>
        <p:spPr>
          <a:xfrm>
            <a:off x="10289925" y="2360381"/>
            <a:ext cx="1524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and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84559-173C-49A7-9F46-9985BA789E12}"/>
              </a:ext>
            </a:extLst>
          </p:cNvPr>
          <p:cNvSpPr/>
          <p:nvPr/>
        </p:nvSpPr>
        <p:spPr>
          <a:xfrm>
            <a:off x="10408546" y="3712101"/>
            <a:ext cx="12875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21A5E-ED84-4D38-A5E5-382BCE9051BE}"/>
              </a:ext>
            </a:extLst>
          </p:cNvPr>
          <p:cNvSpPr/>
          <p:nvPr/>
        </p:nvSpPr>
        <p:spPr>
          <a:xfrm>
            <a:off x="10381994" y="521485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not B</a:t>
            </a:r>
          </a:p>
        </p:txBody>
      </p:sp>
    </p:spTree>
    <p:extLst>
      <p:ext uri="{BB962C8B-B14F-4D97-AF65-F5344CB8AC3E}">
        <p14:creationId xmlns:p14="http://schemas.microsoft.com/office/powerpoint/2010/main" val="122545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3453-9454-4147-876E-74411A2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puzzles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4853-43F2-41C7-8563-861652A4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9139583" cy="4544805"/>
          </a:xfrm>
        </p:spPr>
        <p:txBody>
          <a:bodyPr>
            <a:normAutofit/>
          </a:bodyPr>
          <a:lstStyle/>
          <a:p>
            <a:r>
              <a:rPr lang="en-US" sz="3200" dirty="0"/>
              <a:t>Puzzles that are solved using logic rules</a:t>
            </a:r>
          </a:p>
          <a:p>
            <a:r>
              <a:rPr lang="en-US" sz="3200" dirty="0"/>
              <a:t>Solving logic puzzles is an excellent way to practice working with the rules of logic</a:t>
            </a:r>
          </a:p>
          <a:p>
            <a:r>
              <a:rPr lang="en-US" sz="3200" dirty="0"/>
              <a:t>Computer programs designed to carry out logical reasoning often use well-known logic puzzles to illustrate their capabilities.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9036C-AED2-4F48-A147-6F4262CD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09D9-A64B-4945-A939-8F03C64C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11</a:t>
            </a:fld>
            <a:endParaRPr lang="en-US" sz="3200" dirty="0"/>
          </a:p>
        </p:txBody>
      </p:sp>
      <p:pic>
        <p:nvPicPr>
          <p:cNvPr id="1026" name="Picture 2" descr="How many squares are there | Picture Logic Puzzle - BrainFans">
            <a:extLst>
              <a:ext uri="{FF2B5EF4-FFF2-40B4-BE49-F238E27FC236}">
                <a16:creationId xmlns:a16="http://schemas.microsoft.com/office/drawing/2014/main" id="{FCAACDC5-3FF5-4A8A-9CCC-459FB298D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22584" r="14277"/>
          <a:stretch/>
        </p:blipFill>
        <p:spPr bwMode="auto">
          <a:xfrm>
            <a:off x="9720775" y="2736060"/>
            <a:ext cx="2232074" cy="24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21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3453-9454-4147-876E-74411A2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puzzles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4853-43F2-41C7-8563-861652A4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6" y="1948070"/>
            <a:ext cx="5348825" cy="4544805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Let there is an island where two type of people live “knights” and “knaves”. Knights always tell the truth whereas knaves always tell the lie. </a:t>
            </a:r>
          </a:p>
          <a:p>
            <a:pPr lvl="1"/>
            <a:r>
              <a:rPr lang="en-US" sz="2800" dirty="0"/>
              <a:t>You meet two people A and B.</a:t>
            </a:r>
          </a:p>
          <a:p>
            <a:pPr lvl="1"/>
            <a:r>
              <a:rPr lang="en-US" sz="2800" dirty="0"/>
              <a:t>A says B is “knight”</a:t>
            </a:r>
          </a:p>
          <a:p>
            <a:pPr lvl="1"/>
            <a:r>
              <a:rPr lang="en-US" sz="2800" dirty="0"/>
              <a:t>B says “We both are of opposite type”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9036C-AED2-4F48-A147-6F4262CD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09D9-A64B-4945-A939-8F03C64C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12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688906-3926-41E7-A59B-946AF6951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202" y="2252525"/>
                <a:ext cx="5958422" cy="36783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= A is knight,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= B is knight,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= A is knave,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= B is knave</a:t>
                </a:r>
              </a:p>
              <a:p>
                <a:pPr lvl="1"/>
                <a:r>
                  <a:rPr lang="en-US" sz="2000" dirty="0"/>
                  <a:t>Let A is knight then p=T and he tells truth so q=T</a:t>
                </a:r>
              </a:p>
              <a:p>
                <a:pPr lvl="1"/>
                <a:r>
                  <a:rPr lang="en-US" sz="2000" dirty="0"/>
                  <a:t>Let B is knight then B’s statement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)∨(¬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should be true but it is not true</a:t>
                </a:r>
              </a:p>
              <a:p>
                <a:pPr lvl="1"/>
                <a:r>
                  <a:rPr lang="en-US" sz="2000" dirty="0"/>
                  <a:t>Let A is knave and he says B is knight which is wrong and B is also knave</a:t>
                </a:r>
              </a:p>
              <a:p>
                <a:pPr lvl="1"/>
                <a:r>
                  <a:rPr lang="en-US" sz="2000" dirty="0"/>
                  <a:t>If B is knave then his statement is wrong and both are of same type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688906-3926-41E7-A59B-946AF695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2252525"/>
                <a:ext cx="5958422" cy="3678303"/>
              </a:xfrm>
              <a:prstGeom prst="rect">
                <a:avLst/>
              </a:prstGeom>
              <a:blipFill>
                <a:blip r:embed="rId2"/>
                <a:stretch>
                  <a:fillRect l="-716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49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0A68-8B2B-4427-95FE-B7F91255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E57DD5D-7E36-4E16-84F6-09606CCA6F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0792093"/>
                  </p:ext>
                </p:extLst>
              </p:nvPr>
            </p:nvGraphicFramePr>
            <p:xfrm>
              <a:off x="759656" y="2825284"/>
              <a:ext cx="10851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0028">
                      <a:extLst>
                        <a:ext uri="{9D8B030D-6E8A-4147-A177-3AD203B41FA5}">
                          <a16:colId xmlns:a16="http://schemas.microsoft.com/office/drawing/2014/main" val="1433607075"/>
                        </a:ext>
                      </a:extLst>
                    </a:gridCol>
                    <a:gridCol w="1659435">
                      <a:extLst>
                        <a:ext uri="{9D8B030D-6E8A-4147-A177-3AD203B41FA5}">
                          <a16:colId xmlns:a16="http://schemas.microsoft.com/office/drawing/2014/main" val="250175508"/>
                        </a:ext>
                      </a:extLst>
                    </a:gridCol>
                    <a:gridCol w="1669847">
                      <a:extLst>
                        <a:ext uri="{9D8B030D-6E8A-4147-A177-3AD203B41FA5}">
                          <a16:colId xmlns:a16="http://schemas.microsoft.com/office/drawing/2014/main" val="2413343069"/>
                        </a:ext>
                      </a:extLst>
                    </a:gridCol>
                    <a:gridCol w="2719840">
                      <a:extLst>
                        <a:ext uri="{9D8B030D-6E8A-4147-A177-3AD203B41FA5}">
                          <a16:colId xmlns:a16="http://schemas.microsoft.com/office/drawing/2014/main" val="416608584"/>
                        </a:ext>
                      </a:extLst>
                    </a:gridCol>
                    <a:gridCol w="3562002">
                      <a:extLst>
                        <a:ext uri="{9D8B030D-6E8A-4147-A177-3AD203B41FA5}">
                          <a16:colId xmlns:a16="http://schemas.microsoft.com/office/drawing/2014/main" val="40059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)∨(¬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Result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→[(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)∨(¬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73224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is knight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𝒌𝒏𝒂𝒗𝒆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64224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is knave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𝑘𝑛𝑎𝑣𝑒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𝑘𝑛𝑎𝑣𝑒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80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is knight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𝑘𝑛𝑎𝑣𝑒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𝒐𝒓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𝑘𝑛𝑎𝑣𝑒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66034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is knave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𝑘𝑛𝑎𝑣𝑒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𝑘𝑛𝑎𝑣𝑒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𝒐𝒓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𝑘𝑛𝑎𝑣𝑒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7083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E57DD5D-7E36-4E16-84F6-09606CCA6F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0792093"/>
                  </p:ext>
                </p:extLst>
              </p:nvPr>
            </p:nvGraphicFramePr>
            <p:xfrm>
              <a:off x="759656" y="2825284"/>
              <a:ext cx="10851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0028">
                      <a:extLst>
                        <a:ext uri="{9D8B030D-6E8A-4147-A177-3AD203B41FA5}">
                          <a16:colId xmlns:a16="http://schemas.microsoft.com/office/drawing/2014/main" val="1433607075"/>
                        </a:ext>
                      </a:extLst>
                    </a:gridCol>
                    <a:gridCol w="1659435">
                      <a:extLst>
                        <a:ext uri="{9D8B030D-6E8A-4147-A177-3AD203B41FA5}">
                          <a16:colId xmlns:a16="http://schemas.microsoft.com/office/drawing/2014/main" val="250175508"/>
                        </a:ext>
                      </a:extLst>
                    </a:gridCol>
                    <a:gridCol w="1669847">
                      <a:extLst>
                        <a:ext uri="{9D8B030D-6E8A-4147-A177-3AD203B41FA5}">
                          <a16:colId xmlns:a16="http://schemas.microsoft.com/office/drawing/2014/main" val="2413343069"/>
                        </a:ext>
                      </a:extLst>
                    </a:gridCol>
                    <a:gridCol w="2719840">
                      <a:extLst>
                        <a:ext uri="{9D8B030D-6E8A-4147-A177-3AD203B41FA5}">
                          <a16:colId xmlns:a16="http://schemas.microsoft.com/office/drawing/2014/main" val="416608584"/>
                        </a:ext>
                      </a:extLst>
                    </a:gridCol>
                    <a:gridCol w="3562002">
                      <a:extLst>
                        <a:ext uri="{9D8B030D-6E8A-4147-A177-3AD203B41FA5}">
                          <a16:colId xmlns:a16="http://schemas.microsoft.com/office/drawing/2014/main" val="40059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68" t="-8197" r="-48125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74088" t="-8197" r="-3777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8386" t="-8197" r="-1320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4615" t="-8197" r="-68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224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is knight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68" t="-108197" r="-4812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74088" t="-108197" r="-3777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8386" t="-108197" r="-1320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4615" t="-108197" r="-68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4224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is knave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68" t="-208197" r="-4812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74088" t="-208197" r="-377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8386" t="-208197" r="-1320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4615" t="-208197" r="-6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80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is knight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68" t="-308197" r="-4812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74088" t="-308197" r="-377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8386" t="-308197" r="-1320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4615" t="-308197" r="-68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034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is knave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68" t="-408197" r="-4812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74088" t="-408197" r="-377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8386" t="-408197" r="-1320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4615" t="-408197" r="-68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83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2D27E-086A-41C4-8403-50E6648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BE9CA-B163-4E7F-BB3B-A29D448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13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27E69-C741-45CB-BF33-844B140F84C0}"/>
                  </a:ext>
                </a:extLst>
              </p:cNvPr>
              <p:cNvSpPr txBox="1"/>
              <p:nvPr/>
            </p:nvSpPr>
            <p:spPr>
              <a:xfrm>
                <a:off x="580856" y="1885154"/>
                <a:ext cx="109352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= A is knight, 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/>
                  <a:t>= B is knight,		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= A is knave,	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/>
                  <a:t>= B is knave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=knight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=Knave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27E69-C741-45CB-BF33-844B140F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6" y="1885154"/>
                <a:ext cx="1093528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ADBBFC3-61A1-4BCE-931C-7CEAD74663DF}"/>
              </a:ext>
            </a:extLst>
          </p:cNvPr>
          <p:cNvSpPr txBox="1"/>
          <p:nvPr/>
        </p:nvSpPr>
        <p:spPr>
          <a:xfrm>
            <a:off x="3159522" y="2378896"/>
            <a:ext cx="288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says B is “knight”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DDFCC-1644-473C-8D24-738A66412FE3}"/>
              </a:ext>
            </a:extLst>
          </p:cNvPr>
          <p:cNvSpPr txBox="1"/>
          <p:nvPr/>
        </p:nvSpPr>
        <p:spPr>
          <a:xfrm>
            <a:off x="6773870" y="2331542"/>
            <a:ext cx="3923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 says “We both are of opposite type”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1E073A-1DFE-443D-A779-344B2FD4D8FF}"/>
              </a:ext>
            </a:extLst>
          </p:cNvPr>
          <p:cNvSpPr txBox="1">
            <a:spLocks/>
          </p:cNvSpPr>
          <p:nvPr/>
        </p:nvSpPr>
        <p:spPr>
          <a:xfrm>
            <a:off x="1715772" y="4867422"/>
            <a:ext cx="8938919" cy="1625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A=knight then B is knight, and B’s statement must be </a:t>
            </a:r>
            <a:r>
              <a:rPr lang="en-US" b="1" dirty="0"/>
              <a:t>False</a:t>
            </a:r>
          </a:p>
          <a:p>
            <a:r>
              <a:rPr lang="en-US" dirty="0"/>
              <a:t>If B=knight then A is knave as knight speak truth, B ‘s statement must be true but is False</a:t>
            </a:r>
          </a:p>
          <a:p>
            <a:r>
              <a:rPr lang="en-US" dirty="0"/>
              <a:t>If A=knave then B is knave </a:t>
            </a:r>
          </a:p>
          <a:p>
            <a:r>
              <a:rPr lang="en-US" dirty="0"/>
              <a:t>If B=knave then A is also knave (as B tells lie)</a:t>
            </a:r>
          </a:p>
        </p:txBody>
      </p:sp>
    </p:spTree>
    <p:extLst>
      <p:ext uri="{BB962C8B-B14F-4D97-AF65-F5344CB8AC3E}">
        <p14:creationId xmlns:p14="http://schemas.microsoft.com/office/powerpoint/2010/main" val="343682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DD2F-A2FB-4987-95BD-338A5A58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63098-B357-4C3A-980A-36E24637F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44728"/>
                <a:ext cx="5829060" cy="46481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Propositional logic can be applied to the design of computer hardware </a:t>
                </a:r>
              </a:p>
              <a:p>
                <a:r>
                  <a:rPr lang="en-US" sz="2800" dirty="0"/>
                  <a:t>A logic circuit receives input signals and produces output signals </a:t>
                </a:r>
              </a:p>
              <a:p>
                <a:r>
                  <a:rPr lang="en-US" sz="2800" dirty="0"/>
                  <a:t>Each signal has two states 0,1</a:t>
                </a:r>
              </a:p>
              <a:p>
                <a:r>
                  <a:rPr lang="en-US" sz="2800" dirty="0"/>
                  <a:t>Complex circuits can be constructed using three gates</a:t>
                </a:r>
              </a:p>
              <a:p>
                <a:pPr lvl="1"/>
                <a:r>
                  <a:rPr lang="en-US" sz="2400" dirty="0"/>
                  <a:t>AND gate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400" dirty="0"/>
                  <a:t>OR gate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400" dirty="0"/>
                  <a:t>NOT gate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63098-B357-4C3A-980A-36E24637F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44728"/>
                <a:ext cx="5829060" cy="4648147"/>
              </a:xfrm>
              <a:blipFill>
                <a:blip r:embed="rId2"/>
                <a:stretch>
                  <a:fillRect l="-1254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3AAFE-6716-424B-BA5D-042D6A74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25A39-BBA3-47EF-80F0-95C6470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14</a:t>
            </a:fld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04E6DD-73F1-41EF-BDE7-60CCC78B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53" y="1909993"/>
            <a:ext cx="5781747" cy="1823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3CBDC54A-69A6-41DF-9C91-E54E22419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31"/>
                  </p:ext>
                </p:extLst>
              </p:nvPr>
            </p:nvGraphicFramePr>
            <p:xfrm>
              <a:off x="6977577" y="3882620"/>
              <a:ext cx="5022165" cy="2869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944">
                      <a:extLst>
                        <a:ext uri="{9D8B030D-6E8A-4147-A177-3AD203B41FA5}">
                          <a16:colId xmlns:a16="http://schemas.microsoft.com/office/drawing/2014/main" val="1278728306"/>
                        </a:ext>
                      </a:extLst>
                    </a:gridCol>
                    <a:gridCol w="689961">
                      <a:extLst>
                        <a:ext uri="{9D8B030D-6E8A-4147-A177-3AD203B41FA5}">
                          <a16:colId xmlns:a16="http://schemas.microsoft.com/office/drawing/2014/main" val="3371803823"/>
                        </a:ext>
                      </a:extLst>
                    </a:gridCol>
                    <a:gridCol w="689961">
                      <a:extLst>
                        <a:ext uri="{9D8B030D-6E8A-4147-A177-3AD203B41FA5}">
                          <a16:colId xmlns:a16="http://schemas.microsoft.com/office/drawing/2014/main" val="3100703222"/>
                        </a:ext>
                      </a:extLst>
                    </a:gridCol>
                    <a:gridCol w="1168709">
                      <a:extLst>
                        <a:ext uri="{9D8B030D-6E8A-4147-A177-3AD203B41FA5}">
                          <a16:colId xmlns:a16="http://schemas.microsoft.com/office/drawing/2014/main" val="171030475"/>
                        </a:ext>
                      </a:extLst>
                    </a:gridCol>
                    <a:gridCol w="1844590">
                      <a:extLst>
                        <a:ext uri="{9D8B030D-6E8A-4147-A177-3AD203B41FA5}">
                          <a16:colId xmlns:a16="http://schemas.microsoft.com/office/drawing/2014/main" val="1476094301"/>
                        </a:ext>
                      </a:extLst>
                    </a:gridCol>
                  </a:tblGrid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)∨¬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0942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4556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426949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7750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60321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61842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7701092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639719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97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3CBDC54A-69A6-41DF-9C91-E54E22419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31"/>
                  </p:ext>
                </p:extLst>
              </p:nvPr>
            </p:nvGraphicFramePr>
            <p:xfrm>
              <a:off x="6977577" y="3882620"/>
              <a:ext cx="5022165" cy="2869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944">
                      <a:extLst>
                        <a:ext uri="{9D8B030D-6E8A-4147-A177-3AD203B41FA5}">
                          <a16:colId xmlns:a16="http://schemas.microsoft.com/office/drawing/2014/main" val="1278728306"/>
                        </a:ext>
                      </a:extLst>
                    </a:gridCol>
                    <a:gridCol w="689961">
                      <a:extLst>
                        <a:ext uri="{9D8B030D-6E8A-4147-A177-3AD203B41FA5}">
                          <a16:colId xmlns:a16="http://schemas.microsoft.com/office/drawing/2014/main" val="3371803823"/>
                        </a:ext>
                      </a:extLst>
                    </a:gridCol>
                    <a:gridCol w="689961">
                      <a:extLst>
                        <a:ext uri="{9D8B030D-6E8A-4147-A177-3AD203B41FA5}">
                          <a16:colId xmlns:a16="http://schemas.microsoft.com/office/drawing/2014/main" val="3100703222"/>
                        </a:ext>
                      </a:extLst>
                    </a:gridCol>
                    <a:gridCol w="1168709">
                      <a:extLst>
                        <a:ext uri="{9D8B030D-6E8A-4147-A177-3AD203B41FA5}">
                          <a16:colId xmlns:a16="http://schemas.microsoft.com/office/drawing/2014/main" val="171030475"/>
                        </a:ext>
                      </a:extLst>
                    </a:gridCol>
                    <a:gridCol w="1844590">
                      <a:extLst>
                        <a:ext uri="{9D8B030D-6E8A-4147-A177-3AD203B41FA5}">
                          <a16:colId xmlns:a16="http://schemas.microsoft.com/office/drawing/2014/main" val="14760943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1538" r="-704854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1538" r="-5368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1538" r="-441593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1538" r="-159896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538" r="-1320" b="-6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0942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129412" r="-704854" b="-7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129412" r="-536842" b="-7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129412" r="-441593" b="-7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129412" r="-159896" b="-7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29412" r="-1320" b="-7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14556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229412" r="-704854" b="-6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229412" r="-536842" b="-6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229412" r="-441593" b="-6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229412" r="-159896" b="-6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229412" r="-1320" b="-6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426949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329412" r="-704854" b="-5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329412" r="-536842" b="-5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329412" r="-441593" b="-5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329412" r="-159896" b="-5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329412" r="-1320" b="-5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7750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429412" r="-704854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429412" r="-536842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429412" r="-441593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429412" r="-15989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429412" r="-1320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603211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540000" r="-704854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540000" r="-53684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540000" r="-441593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540000" r="-15989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540000" r="-1320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961842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627451" r="-70485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627451" r="-536842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627451" r="-441593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627451" r="-159896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627451" r="-1320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701092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727451" r="-70485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727451" r="-53684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727451" r="-441593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727451" r="-159896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727451" r="-1320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639719"/>
                      </a:ext>
                    </a:extLst>
                  </a:tr>
                  <a:tr h="309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1" t="-827451" r="-70485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228" t="-827451" r="-53684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20" t="-827451" r="-441593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96" t="-827451" r="-15989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827451" r="-1320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3975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90CADCE-F376-4119-8409-0A6C9D7888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108" r="72175" b="41821"/>
          <a:stretch/>
        </p:blipFill>
        <p:spPr>
          <a:xfrm>
            <a:off x="3835553" y="4797083"/>
            <a:ext cx="2369075" cy="520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00C7CD-124D-4BB9-A886-87D587CE6E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61" t="12361" r="35659" b="32554"/>
          <a:stretch/>
        </p:blipFill>
        <p:spPr>
          <a:xfrm>
            <a:off x="3835553" y="5303481"/>
            <a:ext cx="2803148" cy="754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B21870-2A6D-4FBA-BC8E-BBF4F7D971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965" t="18588" b="30749"/>
          <a:stretch/>
        </p:blipFill>
        <p:spPr>
          <a:xfrm>
            <a:off x="3750715" y="6057792"/>
            <a:ext cx="2803148" cy="7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15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F6531-CFD5-48E3-B834-422D608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Propositional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1F7CA3-554F-467F-AAEF-7BB0089C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C3DA-06BC-428B-8155-D7B895D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C2EC-576E-49FB-9D8F-58B1F50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  <p:pic>
        <p:nvPicPr>
          <p:cNvPr id="1026" name="Picture 2" descr="Application of Discrete Mathematics in the Field of Computer Application –  Marwadi University | Techie's Gazette Blogs">
            <a:extLst>
              <a:ext uri="{FF2B5EF4-FFF2-40B4-BE49-F238E27FC236}">
                <a16:creationId xmlns:a16="http://schemas.microsoft.com/office/drawing/2014/main" id="{7748C60F-4B28-4960-A1B7-DA6F9F460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91" y="1028593"/>
            <a:ext cx="2928730" cy="27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EB6-9528-4AFA-9C2B-DF3B7BA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17A1-F19E-4719-885F-7E03B6C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32" y="1974574"/>
            <a:ext cx="10338597" cy="4518301"/>
          </a:xfrm>
        </p:spPr>
        <p:txBody>
          <a:bodyPr>
            <a:normAutofit/>
          </a:bodyPr>
          <a:lstStyle/>
          <a:p>
            <a:r>
              <a:rPr lang="en-US" sz="2800" dirty="0"/>
              <a:t>Statements written in mathematical form or in natural language are often ambiguous and imprecise</a:t>
            </a:r>
          </a:p>
          <a:p>
            <a:pPr lvl="1"/>
            <a:r>
              <a:rPr lang="en-US" sz="2600" dirty="0"/>
              <a:t>I appreciate the hardworking student</a:t>
            </a:r>
          </a:p>
          <a:p>
            <a:r>
              <a:rPr lang="en-US" sz="2800" dirty="0"/>
              <a:t>Logic provides the way to create correct and precise statements that can be translated into Computer Program</a:t>
            </a:r>
          </a:p>
          <a:p>
            <a:r>
              <a:rPr lang="en-US" sz="2800" dirty="0"/>
              <a:t>There are  numerous applications where logical rules play their role</a:t>
            </a:r>
          </a:p>
          <a:p>
            <a:r>
              <a:rPr lang="en-US" sz="2800" dirty="0"/>
              <a:t>There are applications which can automatically provide the proof of theorems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1E4-463C-45AC-8F46-CFD10B3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EE3D-AA9B-4969-86E7-1A0E964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71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EB6-9528-4AFA-9C2B-DF3B7BA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17A1-F19E-4719-885F-7E03B6C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4574"/>
            <a:ext cx="8125485" cy="4518301"/>
          </a:xfrm>
        </p:spPr>
        <p:txBody>
          <a:bodyPr>
            <a:normAutofit/>
          </a:bodyPr>
          <a:lstStyle/>
          <a:p>
            <a:r>
              <a:rPr lang="en-US" sz="2800" dirty="0"/>
              <a:t>Translating English Sentences</a:t>
            </a:r>
          </a:p>
          <a:p>
            <a:pPr lvl="1"/>
            <a:r>
              <a:rPr lang="en-US" sz="2400" dirty="0"/>
              <a:t>Natural language processing (NLP) one of the major area of Artificial Intelligence</a:t>
            </a:r>
          </a:p>
          <a:p>
            <a:pPr lvl="1"/>
            <a:r>
              <a:rPr lang="en-US" sz="2400" dirty="0"/>
              <a:t>Natural language is inherently ambiguous</a:t>
            </a:r>
          </a:p>
          <a:p>
            <a:pPr lvl="1"/>
            <a:r>
              <a:rPr lang="en-US" sz="2400" dirty="0"/>
              <a:t>To remove ambiguity,  English text and sentences need to be converted to concise propositional statements</a:t>
            </a:r>
          </a:p>
          <a:p>
            <a:pPr lvl="1"/>
            <a:r>
              <a:rPr lang="en-US" sz="2400" dirty="0"/>
              <a:t>Truth values can be easily found for a sentence transformed into logical propositions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1E4-463C-45AC-8F46-CFD10B3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EE3D-AA9B-4969-86E7-1A0E964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861FD6-B70A-46B2-8BE8-FB77B343C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588782"/>
              </p:ext>
            </p:extLst>
          </p:nvPr>
        </p:nvGraphicFramePr>
        <p:xfrm>
          <a:off x="8048487" y="1623050"/>
          <a:ext cx="4368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88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EB6-9528-4AFA-9C2B-DF3B7BA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17A1-F19E-4719-885F-7E03B6C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4574"/>
            <a:ext cx="9821764" cy="2533793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-1</a:t>
            </a:r>
            <a:r>
              <a:rPr lang="en-US" sz="2800" dirty="0"/>
              <a:t>:  “You can access the Internet from campus only if you are a computer science major or you are not a freshman” </a:t>
            </a:r>
          </a:p>
          <a:p>
            <a:pPr lvl="1"/>
            <a:r>
              <a:rPr lang="en-US" sz="2400" dirty="0"/>
              <a:t>Break the sentence into smaller facts that could be called proposition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1E4-463C-45AC-8F46-CFD10B3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EE3D-AA9B-4969-86E7-1A0E964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57174-734B-49AD-9DC2-73AB32A7B357}"/>
                  </a:ext>
                </a:extLst>
              </p:cNvPr>
              <p:cNvSpPr txBox="1"/>
              <p:nvPr/>
            </p:nvSpPr>
            <p:spPr>
              <a:xfrm>
                <a:off x="2305879" y="4929690"/>
                <a:ext cx="59369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=you can access the internet from campus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=you are computer science major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=you are freshman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57174-734B-49AD-9DC2-73AB32A7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79" y="4929690"/>
                <a:ext cx="5936974" cy="1477328"/>
              </a:xfrm>
              <a:prstGeom prst="rect">
                <a:avLst/>
              </a:prstGeom>
              <a:blipFill>
                <a:blip r:embed="rId2"/>
                <a:stretch>
                  <a:fillRect l="-308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C70CFD-0258-4FAF-BB7F-8CCE0612BF13}"/>
                  </a:ext>
                </a:extLst>
              </p:cNvPr>
              <p:cNvSpPr txBox="1"/>
              <p:nvPr/>
            </p:nvSpPr>
            <p:spPr>
              <a:xfrm>
                <a:off x="3617843" y="4316645"/>
                <a:ext cx="2682406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→ (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br>
                  <a:rPr lang="en-US" sz="2400" b="1" dirty="0">
                    <a:solidFill>
                      <a:schemeClr val="accent1"/>
                    </a:solidFill>
                  </a:rPr>
                </a:b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C70CFD-0258-4FAF-BB7F-8CCE0612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3" y="4316645"/>
                <a:ext cx="2682406" cy="461729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EE704A7-BFCF-4C17-A613-0686857380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212316"/>
                  </p:ext>
                </p:extLst>
              </p:nvPr>
            </p:nvGraphicFramePr>
            <p:xfrm>
              <a:off x="8957833" y="4301644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EE704A7-BFCF-4C17-A613-0686857380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212316"/>
                  </p:ext>
                </p:extLst>
              </p:nvPr>
            </p:nvGraphicFramePr>
            <p:xfrm>
              <a:off x="8957833" y="4301644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639" r="-202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639" r="-102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639" r="-261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01639" r="-2026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01639" r="-1026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01639" r="-261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201639" r="-2026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201639" r="-1026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201639" r="-261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301639" r="-2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301639" r="-1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301639" r="-261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401639" r="-2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401639" r="-1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401639" r="-261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05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EB6-9528-4AFA-9C2B-DF3B7BA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17A1-F19E-4719-885F-7E03B6C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2983"/>
            <a:ext cx="7847190" cy="1948069"/>
          </a:xfrm>
        </p:spPr>
        <p:txBody>
          <a:bodyPr>
            <a:normAutofit/>
          </a:bodyPr>
          <a:lstStyle/>
          <a:p>
            <a:r>
              <a:rPr lang="en-US" sz="2800" b="1" dirty="0"/>
              <a:t>Example-2</a:t>
            </a:r>
            <a:r>
              <a:rPr lang="en-US" sz="2800" dirty="0"/>
              <a:t>:  “You cannot ride the roller coaster if you are under 4 feet tall unless you are older than 16 years old “</a:t>
            </a:r>
            <a:br>
              <a:rPr lang="en-US" sz="2800" dirty="0"/>
            </a:br>
            <a:endParaRPr lang="en-US" sz="2800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1E4-463C-45AC-8F46-CFD10B3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EE3D-AA9B-4969-86E7-1A0E964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AFF77-E865-420B-A2AF-70C1734D8D9B}"/>
                  </a:ext>
                </a:extLst>
              </p:cNvPr>
              <p:cNvSpPr txBox="1"/>
              <p:nvPr/>
            </p:nvSpPr>
            <p:spPr>
              <a:xfrm>
                <a:off x="3285958" y="4286188"/>
                <a:ext cx="441223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=you can ride the roller coaster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=you are under four feet tall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=you are older than 16 years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AFF77-E865-420B-A2AF-70C1734D8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58" y="4286188"/>
                <a:ext cx="4412234" cy="1569660"/>
              </a:xfrm>
              <a:prstGeom prst="rect">
                <a:avLst/>
              </a:prstGeom>
              <a:blipFill>
                <a:blip r:embed="rId2"/>
                <a:stretch>
                  <a:fillRect l="-414" t="-3101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9454F-9D2A-4BE0-AE34-6339501B83D3}"/>
                  </a:ext>
                </a:extLst>
              </p:cNvPr>
              <p:cNvSpPr txBox="1"/>
              <p:nvPr/>
            </p:nvSpPr>
            <p:spPr>
              <a:xfrm>
                <a:off x="3471242" y="3581130"/>
                <a:ext cx="3686835" cy="523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∧ ¬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) → ¬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800" b="1" dirty="0">
                    <a:solidFill>
                      <a:schemeClr val="accent1"/>
                    </a:solidFill>
                  </a:rPr>
                </a:b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9454F-9D2A-4BE0-AE34-6339501B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42" y="3581130"/>
                <a:ext cx="3686835" cy="523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6A94B28-3BB1-4175-8D4F-3454DA723F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999159"/>
                  </p:ext>
                </p:extLst>
              </p:nvPr>
            </p:nvGraphicFramePr>
            <p:xfrm>
              <a:off x="8892125" y="3842772"/>
              <a:ext cx="28575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6A94B28-3BB1-4175-8D4F-3454DA723F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999159"/>
                  </p:ext>
                </p:extLst>
              </p:nvPr>
            </p:nvGraphicFramePr>
            <p:xfrm>
              <a:off x="8892125" y="3842772"/>
              <a:ext cx="28575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1639" r="-20191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82" t="-1639" r="-10320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54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101639" r="-2019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82" t="-101639" r="-1032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639" r="-254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201639" r="-2019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82" t="-201639" r="-1032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639" r="-254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301639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82" t="-301639" r="-1032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1639" r="-254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401639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82" t="-401639" r="-1032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1639" r="-254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5 scariest roller coaster drops in the world: The hills that thrill | CNN  Travel">
            <a:extLst>
              <a:ext uri="{FF2B5EF4-FFF2-40B4-BE49-F238E27FC236}">
                <a16:creationId xmlns:a16="http://schemas.microsoft.com/office/drawing/2014/main" id="{DF5F57DF-D858-4FEC-BA62-38BEA698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124" y="214850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A8BE-AA99-45CB-A11E-7D027673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A5A3-0326-4874-9A47-5D9648D8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8165243" cy="451830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Any real life problem is first described in Natural Language and then it is specified into logical prepositions</a:t>
            </a:r>
          </a:p>
          <a:p>
            <a:r>
              <a:rPr lang="en-US" sz="2800" dirty="0"/>
              <a:t>System specifications need to be consistent</a:t>
            </a:r>
          </a:p>
          <a:p>
            <a:r>
              <a:rPr lang="en-US" sz="2800" dirty="0"/>
              <a:t>A consistent specification does not contain conflicting requirements</a:t>
            </a:r>
          </a:p>
          <a:p>
            <a:pPr lvl="1"/>
            <a:r>
              <a:rPr lang="en-US" sz="2400" dirty="0"/>
              <a:t>Algorithms, Hardware Systems, Software Systems</a:t>
            </a:r>
          </a:p>
          <a:p>
            <a:pPr lvl="1"/>
            <a:r>
              <a:rPr lang="en-US" sz="2400" b="1" dirty="0"/>
              <a:t>Example-1</a:t>
            </a:r>
            <a:r>
              <a:rPr lang="en-US" sz="2400" dirty="0"/>
              <a:t>: Express the specification “The automated reply cannot be sent when the file system is full” using logical connectives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6C1F1-83D7-4688-BD3B-B5F33EF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65C7F-E1BF-4695-AF7B-A4C99CEB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DEC56-A4DC-4A14-9005-3C6B4E0A0955}"/>
                  </a:ext>
                </a:extLst>
              </p:cNvPr>
              <p:cNvSpPr txBox="1"/>
              <p:nvPr/>
            </p:nvSpPr>
            <p:spPr>
              <a:xfrm>
                <a:off x="8503410" y="3782687"/>
                <a:ext cx="313707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= automated reply </a:t>
                </a:r>
              </a:p>
              <a:p>
                <a:r>
                  <a:rPr lang="en-US" sz="2400" dirty="0"/>
                  <a:t>	can be sent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= the file system is full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DEC56-A4DC-4A14-9005-3C6B4E0A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10" y="3782687"/>
                <a:ext cx="3137077" cy="1477328"/>
              </a:xfrm>
              <a:prstGeom prst="rect">
                <a:avLst/>
              </a:prstGeom>
              <a:blipFill>
                <a:blip r:embed="rId2"/>
                <a:stretch>
                  <a:fillRect l="-583" t="-3306" r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DF614-808E-4280-BA95-514859BA5D5F}"/>
                  </a:ext>
                </a:extLst>
              </p:cNvPr>
              <p:cNvSpPr txBox="1"/>
              <p:nvPr/>
            </p:nvSpPr>
            <p:spPr>
              <a:xfrm>
                <a:off x="9145835" y="3167357"/>
                <a:ext cx="1669774" cy="523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→ ¬</m:t>
                      </m:r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800" b="1" dirty="0">
                    <a:solidFill>
                      <a:schemeClr val="accent1"/>
                    </a:solidFill>
                  </a:rPr>
                </a:b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DF614-808E-4280-BA95-514859BA5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835" y="3167357"/>
                <a:ext cx="1669774" cy="523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50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A8BE-AA99-45CB-A11E-7D027673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Specifications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0A5A3-0326-4874-9A47-5D9648D82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3869635"/>
                <a:ext cx="7542391" cy="26232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b="1" i="1" dirty="0"/>
                  <a:t>We can analyze the table to see that the results are consistent</a:t>
                </a:r>
              </a:p>
              <a:p>
                <a:pPr lvl="1"/>
                <a:r>
                  <a:rPr lang="en-US" sz="2000" dirty="0"/>
                  <a:t>We have to choose values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such that all rules become true</a:t>
                </a:r>
              </a:p>
              <a:p>
                <a:pPr lvl="1"/>
                <a:r>
                  <a:rPr lang="en-US" sz="2000" dirty="0"/>
                  <a:t>This is only possible when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r>
                  <a:rPr lang="en-US" sz="2400" b="1" dirty="0"/>
                  <a:t>We can find a row that has T value for all statements so statements are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consistent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0A5A3-0326-4874-9A47-5D9648D82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869635"/>
                <a:ext cx="7542391" cy="2623240"/>
              </a:xfrm>
              <a:blipFill>
                <a:blip r:embed="rId2"/>
                <a:stretch>
                  <a:fillRect l="-565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6C1F1-83D7-4688-BD3B-B5F33EF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65C7F-E1BF-4695-AF7B-A4C99CEB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41FE2-D431-434C-8D1F-48BF99E16D9D}"/>
                  </a:ext>
                </a:extLst>
              </p:cNvPr>
              <p:cNvSpPr txBox="1"/>
              <p:nvPr/>
            </p:nvSpPr>
            <p:spPr>
              <a:xfrm>
                <a:off x="8005468" y="3029192"/>
                <a:ext cx="40083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= diagnostic message is </a:t>
                </a:r>
              </a:p>
              <a:p>
                <a:r>
                  <a:rPr lang="en-US" sz="2400" dirty="0"/>
                  <a:t>	stored in buffer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= the diagnostic message</a:t>
                </a:r>
              </a:p>
              <a:p>
                <a:r>
                  <a:rPr lang="en-US" sz="2400" dirty="0"/>
                  <a:t>	is retransmitted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41FE2-D431-434C-8D1F-48BF99E1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68" y="3029192"/>
                <a:ext cx="4008340" cy="1938992"/>
              </a:xfrm>
              <a:prstGeom prst="rect">
                <a:avLst/>
              </a:prstGeom>
              <a:blipFill>
                <a:blip r:embed="rId3"/>
                <a:stretch>
                  <a:fillRect l="-456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EA313-3B76-476A-B624-6D5F1BC8555B}"/>
                  </a:ext>
                </a:extLst>
              </p:cNvPr>
              <p:cNvSpPr txBox="1"/>
              <p:nvPr/>
            </p:nvSpPr>
            <p:spPr>
              <a:xfrm>
                <a:off x="8346035" y="1913207"/>
                <a:ext cx="2782957" cy="1200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1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400" b="1" i="1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EA313-3B76-476A-B624-6D5F1BC8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035" y="1913207"/>
                <a:ext cx="2782957" cy="1200393"/>
              </a:xfrm>
              <a:prstGeom prst="rect">
                <a:avLst/>
              </a:prstGeom>
              <a:blipFill>
                <a:blip r:embed="rId4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A909A5CE-43DB-4B14-9488-1B9A1BDE8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519857"/>
                  </p:ext>
                </p:extLst>
              </p:nvPr>
            </p:nvGraphicFramePr>
            <p:xfrm>
              <a:off x="8005468" y="4532659"/>
              <a:ext cx="400834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433">
                      <a:extLst>
                        <a:ext uri="{9D8B030D-6E8A-4147-A177-3AD203B41FA5}">
                          <a16:colId xmlns:a16="http://schemas.microsoft.com/office/drawing/2014/main" val="3368436096"/>
                        </a:ext>
                      </a:extLst>
                    </a:gridCol>
                    <a:gridCol w="517365">
                      <a:extLst>
                        <a:ext uri="{9D8B030D-6E8A-4147-A177-3AD203B41FA5}">
                          <a16:colId xmlns:a16="http://schemas.microsoft.com/office/drawing/2014/main" val="1310784609"/>
                        </a:ext>
                      </a:extLst>
                    </a:gridCol>
                    <a:gridCol w="634190">
                      <a:extLst>
                        <a:ext uri="{9D8B030D-6E8A-4147-A177-3AD203B41FA5}">
                          <a16:colId xmlns:a16="http://schemas.microsoft.com/office/drawing/2014/main" val="2821658778"/>
                        </a:ext>
                      </a:extLst>
                    </a:gridCol>
                    <a:gridCol w="1101487">
                      <a:extLst>
                        <a:ext uri="{9D8B030D-6E8A-4147-A177-3AD203B41FA5}">
                          <a16:colId xmlns:a16="http://schemas.microsoft.com/office/drawing/2014/main" val="25769149"/>
                        </a:ext>
                      </a:extLst>
                    </a:gridCol>
                    <a:gridCol w="1134865">
                      <a:extLst>
                        <a:ext uri="{9D8B030D-6E8A-4147-A177-3AD203B41FA5}">
                          <a16:colId xmlns:a16="http://schemas.microsoft.com/office/drawing/2014/main" val="3041745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6347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60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996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8960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358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A909A5CE-43DB-4B14-9488-1B9A1BDE8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519857"/>
                  </p:ext>
                </p:extLst>
              </p:nvPr>
            </p:nvGraphicFramePr>
            <p:xfrm>
              <a:off x="8005468" y="4532659"/>
              <a:ext cx="400834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433">
                      <a:extLst>
                        <a:ext uri="{9D8B030D-6E8A-4147-A177-3AD203B41FA5}">
                          <a16:colId xmlns:a16="http://schemas.microsoft.com/office/drawing/2014/main" val="3368436096"/>
                        </a:ext>
                      </a:extLst>
                    </a:gridCol>
                    <a:gridCol w="517365">
                      <a:extLst>
                        <a:ext uri="{9D8B030D-6E8A-4147-A177-3AD203B41FA5}">
                          <a16:colId xmlns:a16="http://schemas.microsoft.com/office/drawing/2014/main" val="1310784609"/>
                        </a:ext>
                      </a:extLst>
                    </a:gridCol>
                    <a:gridCol w="634190">
                      <a:extLst>
                        <a:ext uri="{9D8B030D-6E8A-4147-A177-3AD203B41FA5}">
                          <a16:colId xmlns:a16="http://schemas.microsoft.com/office/drawing/2014/main" val="2821658778"/>
                        </a:ext>
                      </a:extLst>
                    </a:gridCol>
                    <a:gridCol w="1101487">
                      <a:extLst>
                        <a:ext uri="{9D8B030D-6E8A-4147-A177-3AD203B41FA5}">
                          <a16:colId xmlns:a16="http://schemas.microsoft.com/office/drawing/2014/main" val="25769149"/>
                        </a:ext>
                      </a:extLst>
                    </a:gridCol>
                    <a:gridCol w="1134865">
                      <a:extLst>
                        <a:ext uri="{9D8B030D-6E8A-4147-A177-3AD203B41FA5}">
                          <a16:colId xmlns:a16="http://schemas.microsoft.com/office/drawing/2014/main" val="304174568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333" r="-54902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176" t="-1333" r="-558824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769" t="-1333" r="-356731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1326" t="-1333" r="-104972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4301" t="-1333" r="-2151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3479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01333" r="-54902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176" t="-101333" r="-558824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769" t="-101333" r="-35673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1326" t="-101333" r="-104972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4301" t="-101333" r="-2151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606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98684" r="-54902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176" t="-198684" r="-5588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769" t="-198684" r="-35673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1326" t="-198684" r="-1049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4301" t="-198684" r="-215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996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302667" r="-54902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176" t="-302667" r="-55882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769" t="-302667" r="-35673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1326" t="-302667" r="-10497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4301" t="-302667" r="-2151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89608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402667" r="-54902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176" t="-402667" r="-55882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769" t="-402667" r="-35673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1326" t="-402667" r="-10497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4301" t="-402667" r="-2151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3580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587AB1-5E5E-4454-AFBC-AE71197F5545}"/>
              </a:ext>
            </a:extLst>
          </p:cNvPr>
          <p:cNvSpPr txBox="1">
            <a:spLocks/>
          </p:cNvSpPr>
          <p:nvPr/>
        </p:nvSpPr>
        <p:spPr>
          <a:xfrm>
            <a:off x="581192" y="1806528"/>
            <a:ext cx="7764842" cy="2285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Example-2</a:t>
            </a:r>
            <a:r>
              <a:rPr lang="en-US" sz="2400" dirty="0"/>
              <a:t>: Determine whether system specification is consistent or not</a:t>
            </a:r>
          </a:p>
          <a:p>
            <a:pPr lvl="1"/>
            <a:r>
              <a:rPr lang="en-US" sz="2000" dirty="0"/>
              <a:t>“The diagnostic message is stored in the buffer or it is retransmitted.”</a:t>
            </a:r>
          </a:p>
          <a:p>
            <a:pPr lvl="1"/>
            <a:r>
              <a:rPr lang="en-US" sz="2000" dirty="0"/>
              <a:t>“The diagnostic message is not stored in the buffer.”</a:t>
            </a:r>
          </a:p>
          <a:p>
            <a:pPr lvl="1"/>
            <a:r>
              <a:rPr lang="en-US" sz="2000" dirty="0"/>
              <a:t>“If the diagnostic message is stored in the buffer, then it is retransmitted.”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889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D513-89F2-4F8C-8585-856426C4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F4ED-D0F9-4199-BBA7-212368E8C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42868"/>
                <a:ext cx="7107380" cy="46500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Example-4: Is the following system consistent?</a:t>
                </a:r>
              </a:p>
              <a:p>
                <a:pPr lvl="1"/>
                <a:r>
                  <a:rPr lang="en-US" sz="2400" dirty="0"/>
                  <a:t>“The diagnostic message is stored in the buffer or it is retransmitted.”</a:t>
                </a:r>
              </a:p>
              <a:p>
                <a:pPr lvl="1"/>
                <a:r>
                  <a:rPr lang="en-US" sz="2400" dirty="0"/>
                  <a:t>“The diagnostic message is not stored in the buffer.”</a:t>
                </a:r>
              </a:p>
              <a:p>
                <a:pPr lvl="1"/>
                <a:r>
                  <a:rPr lang="en-US" sz="2400" dirty="0"/>
                  <a:t>“If the diagnostic message is stored in the buffer, then it is retransmitted.”</a:t>
                </a:r>
              </a:p>
              <a:p>
                <a:pPr lvl="1"/>
                <a:r>
                  <a:rPr lang="en-US" sz="2400" dirty="0"/>
                  <a:t>“The diagnostic message is not retransmitted “</a:t>
                </a:r>
              </a:p>
              <a:p>
                <a:r>
                  <a:rPr lang="en-US" sz="2800" dirty="0"/>
                  <a:t>Solution</a:t>
                </a:r>
              </a:p>
              <a:p>
                <a:pPr lvl="1"/>
                <a:r>
                  <a:rPr lang="en-US" sz="2400" dirty="0"/>
                  <a:t>We can not find any assignment of truth values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 such that all four statements become true</a:t>
                </a:r>
              </a:p>
              <a:p>
                <a:pPr lvl="1"/>
                <a:r>
                  <a:rPr lang="en-US" sz="2400" dirty="0"/>
                  <a:t>The specification is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inconsistent</a:t>
                </a:r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F4ED-D0F9-4199-BBA7-212368E8C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42868"/>
                <a:ext cx="7107380" cy="4650007"/>
              </a:xfrm>
              <a:blipFill>
                <a:blip r:embed="rId2"/>
                <a:stretch>
                  <a:fillRect l="-1029" t="-786" r="-1801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E3D5-D3D3-48AF-91CA-D4DEF263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790CE-F9E3-4717-9E2D-F435665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64B67-7FBC-4BD9-95E6-A5D32043996D}"/>
                  </a:ext>
                </a:extLst>
              </p:cNvPr>
              <p:cNvSpPr txBox="1"/>
              <p:nvPr/>
            </p:nvSpPr>
            <p:spPr>
              <a:xfrm>
                <a:off x="7793434" y="3374469"/>
                <a:ext cx="422827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= diagnostic message is stored </a:t>
                </a:r>
              </a:p>
              <a:p>
                <a:r>
                  <a:rPr lang="en-US" sz="2400" dirty="0"/>
                  <a:t>	in buffer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= the diagnostic message is </a:t>
                </a:r>
              </a:p>
              <a:p>
                <a:r>
                  <a:rPr lang="en-US" sz="2400" dirty="0"/>
                  <a:t>	retransmitted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64B67-7FBC-4BD9-95E6-A5D32043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434" y="3374469"/>
                <a:ext cx="4228273" cy="1938992"/>
              </a:xfrm>
              <a:prstGeom prst="rect">
                <a:avLst/>
              </a:prstGeom>
              <a:blipFill>
                <a:blip r:embed="rId3"/>
                <a:stretch>
                  <a:fillRect l="-432" t="-2516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C4E18-D309-4A44-824E-742C73E73BEA}"/>
                  </a:ext>
                </a:extLst>
              </p:cNvPr>
              <p:cNvSpPr txBox="1"/>
              <p:nvPr/>
            </p:nvSpPr>
            <p:spPr>
              <a:xfrm>
                <a:off x="9045915" y="1896065"/>
                <a:ext cx="215196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C4E18-D309-4A44-824E-742C73E73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15" y="1896065"/>
                <a:ext cx="2151967" cy="1569660"/>
              </a:xfrm>
              <a:prstGeom prst="rect">
                <a:avLst/>
              </a:prstGeom>
              <a:blipFill>
                <a:blip r:embed="rId4"/>
                <a:stretch>
                  <a:fillRect l="-3966" t="-1163" b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EA179C1F-C14E-403D-90FC-0C83EE9B0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40234"/>
                  </p:ext>
                </p:extLst>
              </p:nvPr>
            </p:nvGraphicFramePr>
            <p:xfrm>
              <a:off x="7554674" y="4831585"/>
              <a:ext cx="455958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622">
                      <a:extLst>
                        <a:ext uri="{9D8B030D-6E8A-4147-A177-3AD203B41FA5}">
                          <a16:colId xmlns:a16="http://schemas.microsoft.com/office/drawing/2014/main" val="3368436096"/>
                        </a:ext>
                      </a:extLst>
                    </a:gridCol>
                    <a:gridCol w="461653">
                      <a:extLst>
                        <a:ext uri="{9D8B030D-6E8A-4147-A177-3AD203B41FA5}">
                          <a16:colId xmlns:a16="http://schemas.microsoft.com/office/drawing/2014/main" val="1310784609"/>
                        </a:ext>
                      </a:extLst>
                    </a:gridCol>
                    <a:gridCol w="565897">
                      <a:extLst>
                        <a:ext uri="{9D8B030D-6E8A-4147-A177-3AD203B41FA5}">
                          <a16:colId xmlns:a16="http://schemas.microsoft.com/office/drawing/2014/main" val="2821658778"/>
                        </a:ext>
                      </a:extLst>
                    </a:gridCol>
                    <a:gridCol w="982875">
                      <a:extLst>
                        <a:ext uri="{9D8B030D-6E8A-4147-A177-3AD203B41FA5}">
                          <a16:colId xmlns:a16="http://schemas.microsoft.com/office/drawing/2014/main" val="600926383"/>
                        </a:ext>
                      </a:extLst>
                    </a:gridCol>
                    <a:gridCol w="982875">
                      <a:extLst>
                        <a:ext uri="{9D8B030D-6E8A-4147-A177-3AD203B41FA5}">
                          <a16:colId xmlns:a16="http://schemas.microsoft.com/office/drawing/2014/main" val="25769149"/>
                        </a:ext>
                      </a:extLst>
                    </a:gridCol>
                    <a:gridCol w="1012659">
                      <a:extLst>
                        <a:ext uri="{9D8B030D-6E8A-4147-A177-3AD203B41FA5}">
                          <a16:colId xmlns:a16="http://schemas.microsoft.com/office/drawing/2014/main" val="3041745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2000" b="1" i="1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6347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60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996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8960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358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EA179C1F-C14E-403D-90FC-0C83EE9B0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40234"/>
                  </p:ext>
                </p:extLst>
              </p:nvPr>
            </p:nvGraphicFramePr>
            <p:xfrm>
              <a:off x="7554674" y="4831585"/>
              <a:ext cx="455958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622">
                      <a:extLst>
                        <a:ext uri="{9D8B030D-6E8A-4147-A177-3AD203B41FA5}">
                          <a16:colId xmlns:a16="http://schemas.microsoft.com/office/drawing/2014/main" val="3368436096"/>
                        </a:ext>
                      </a:extLst>
                    </a:gridCol>
                    <a:gridCol w="461653">
                      <a:extLst>
                        <a:ext uri="{9D8B030D-6E8A-4147-A177-3AD203B41FA5}">
                          <a16:colId xmlns:a16="http://schemas.microsoft.com/office/drawing/2014/main" val="1310784609"/>
                        </a:ext>
                      </a:extLst>
                    </a:gridCol>
                    <a:gridCol w="565897">
                      <a:extLst>
                        <a:ext uri="{9D8B030D-6E8A-4147-A177-3AD203B41FA5}">
                          <a16:colId xmlns:a16="http://schemas.microsoft.com/office/drawing/2014/main" val="2821658778"/>
                        </a:ext>
                      </a:extLst>
                    </a:gridCol>
                    <a:gridCol w="982875">
                      <a:extLst>
                        <a:ext uri="{9D8B030D-6E8A-4147-A177-3AD203B41FA5}">
                          <a16:colId xmlns:a16="http://schemas.microsoft.com/office/drawing/2014/main" val="600926383"/>
                        </a:ext>
                      </a:extLst>
                    </a:gridCol>
                    <a:gridCol w="982875">
                      <a:extLst>
                        <a:ext uri="{9D8B030D-6E8A-4147-A177-3AD203B41FA5}">
                          <a16:colId xmlns:a16="http://schemas.microsoft.com/office/drawing/2014/main" val="25769149"/>
                        </a:ext>
                      </a:extLst>
                    </a:gridCol>
                    <a:gridCol w="1012659">
                      <a:extLst>
                        <a:ext uri="{9D8B030D-6E8A-4147-A177-3AD203B41FA5}">
                          <a16:colId xmlns:a16="http://schemas.microsoft.com/office/drawing/2014/main" val="30417456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9" t="-1538" r="-72747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053" t="-1538" r="-7710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645" t="-1538" r="-53010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112" t="-1538" r="-206211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0494" t="-1538" r="-10493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1807" t="-1538" r="-2410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34791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9" t="-101538" r="-727473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053" t="-101538" r="-771053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645" t="-101538" r="-530108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112" t="-101538" r="-20621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0494" t="-101538" r="-104938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1807" t="-101538" r="-2410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606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9" t="-198485" r="-7274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053" t="-198485" r="-771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645" t="-198485" r="-5301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112" t="-198485" r="-20621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0494" t="-198485" r="-1049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1807" t="-198485" r="-241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9969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9" t="-303077" r="-727473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053" t="-303077" r="-771053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645" t="-303077" r="-53010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112" t="-303077" r="-206211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0494" t="-303077" r="-10493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1807" t="-303077" r="-2410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89608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9" t="-403077" r="-72747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1053" t="-403077" r="-77105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0645" t="-403077" r="-53010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112" t="-403077" r="-20621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0494" t="-403077" r="-10493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1807" t="-403077" r="-2410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3580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93592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581</TotalTime>
  <Words>1456</Words>
  <Application>Microsoft Office PowerPoint</Application>
  <PresentationFormat>Widescreen</PresentationFormat>
  <Paragraphs>318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Wingdings 2</vt:lpstr>
      <vt:lpstr>Wingdings 3</vt:lpstr>
      <vt:lpstr>Dividend</vt:lpstr>
      <vt:lpstr>Discrete structures</vt:lpstr>
      <vt:lpstr>Applications of Propositional Logic</vt:lpstr>
      <vt:lpstr> Background</vt:lpstr>
      <vt:lpstr> natural language processing</vt:lpstr>
      <vt:lpstr> natural language processing</vt:lpstr>
      <vt:lpstr> natural language processing</vt:lpstr>
      <vt:lpstr>System Specifications </vt:lpstr>
      <vt:lpstr>System Specifications </vt:lpstr>
      <vt:lpstr>System Specification </vt:lpstr>
      <vt:lpstr>Boolean searches</vt:lpstr>
      <vt:lpstr>Logic puzzles</vt:lpstr>
      <vt:lpstr>Logic puzzles - Example</vt:lpstr>
      <vt:lpstr>PowerPoint Presentation</vt:lpstr>
      <vt:lpstr>Logic Circuits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82</cp:revision>
  <dcterms:created xsi:type="dcterms:W3CDTF">2020-10-28T14:25:22Z</dcterms:created>
  <dcterms:modified xsi:type="dcterms:W3CDTF">2020-11-08T11:40:36Z</dcterms:modified>
</cp:coreProperties>
</file>