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"/>
  </p:notesMasterIdLst>
  <p:sldIdLst>
    <p:sldId id="256" r:id="rId2"/>
    <p:sldId id="280" r:id="rId3"/>
    <p:sldId id="278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17E6E-A770-4C0E-96EF-3504D8D71200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963BD-885D-4C2A-8786-916CD712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1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122B796-53D5-4F9B-BEDF-D0A03EC4B50F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1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428B-0188-454D-91B1-56B462571AF2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5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7350FA-1B61-402A-A9E4-6F27B65516DE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92874"/>
            <a:ext cx="2844799" cy="365125"/>
          </a:xfrm>
        </p:spPr>
        <p:txBody>
          <a:bodyPr/>
          <a:lstStyle/>
          <a:p>
            <a:fld id="{52AC0544-E590-4D25-A4F9-05FD7339CA74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2875"/>
            <a:ext cx="6917210" cy="365125"/>
          </a:xfrm>
        </p:spPr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7116" y="986771"/>
            <a:ext cx="1052508" cy="365125"/>
          </a:xfrm>
        </p:spPr>
        <p:txBody>
          <a:bodyPr/>
          <a:lstStyle>
            <a:lvl1pPr>
              <a:defRPr sz="3200"/>
            </a:lvl1pPr>
          </a:lstStyle>
          <a:p>
            <a:fld id="{02A31C9B-8BEF-4557-B87D-694AE693A189}" type="slidenum">
              <a:rPr lang="en-US" smtClean="0"/>
              <a:pPr/>
              <a:t>‹#›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648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DEA1EA-0041-41A9-885C-4F6118DA00F6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2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812C-8DAA-4793-A8C8-53DBB976AD72}" type="datetime1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1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9E58-9392-4BF7-B265-1E19786788EE}" type="datetime1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6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81F5-049C-4925-8B15-44F50FBA2E8D}" type="datetime1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9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949A-56D6-4D45-9947-FECF16E09312}" type="datetime1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19FBF8-C06C-467F-B58C-8D7CE398E11C}" type="datetime1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5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1798-DB4D-492C-B74D-72289BC41BEA}" type="datetime1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2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70181B3-49DE-48E8-96B3-B708251CA70D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008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1AC6-25A7-4A10-B2AB-3507E2718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Discrete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301AE-FEFE-466C-99F9-995AF3F8F0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Dr. sajid iqbal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58A79F-49D3-45D2-B8FE-F076E6FC6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22" t="24142" r="34565" b="12832"/>
          <a:stretch/>
        </p:blipFill>
        <p:spPr>
          <a:xfrm>
            <a:off x="7195932" y="643030"/>
            <a:ext cx="4863548" cy="5960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3716E5-CC2A-4A7F-8867-1B83284BB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60" y="2872845"/>
            <a:ext cx="2724150" cy="315277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E930354-1036-42C2-93F1-E773F5B139D5}"/>
              </a:ext>
            </a:extLst>
          </p:cNvPr>
          <p:cNvSpPr/>
          <p:nvPr/>
        </p:nvSpPr>
        <p:spPr>
          <a:xfrm>
            <a:off x="4996068" y="4631335"/>
            <a:ext cx="2199863" cy="1646583"/>
          </a:xfrm>
          <a:prstGeom prst="rightArrow">
            <a:avLst>
              <a:gd name="adj1" fmla="val 50000"/>
              <a:gd name="adj2" fmla="val 194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Course Reference Book</a:t>
            </a:r>
          </a:p>
        </p:txBody>
      </p:sp>
    </p:spTree>
    <p:extLst>
      <p:ext uri="{BB962C8B-B14F-4D97-AF65-F5344CB8AC3E}">
        <p14:creationId xmlns:p14="http://schemas.microsoft.com/office/powerpoint/2010/main" val="4096809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FD8E-8ACE-48FF-93EC-45E623CC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 to English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4964B-B0E1-4E98-8433-2A623CF156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4312379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/>
                  <a:t>Example</a:t>
                </a:r>
                <a:r>
                  <a:rPr lang="en-US" sz="2400" dirty="0"/>
                  <a:t>: Translate the statement </a:t>
                </a:r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) ∨ ∃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) ∧ 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)))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“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has a computer,”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“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are friends,” and the domain for both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consists of all students in your school </a:t>
                </a:r>
              </a:p>
              <a:p>
                <a:r>
                  <a:rPr lang="en-US" sz="2400" b="1" dirty="0"/>
                  <a:t>Solution</a:t>
                </a:r>
                <a:r>
                  <a:rPr lang="en-US" sz="2400" dirty="0"/>
                  <a:t>: The statement says that for every student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in your school,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has a computer or there is a student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has a computer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are friends. In other words, every student in your school has a computer or has a friend who has a compute </a:t>
                </a:r>
              </a:p>
              <a:p>
                <a:r>
                  <a:rPr lang="en-US" sz="2400" b="1" dirty="0"/>
                  <a:t>Practice</a:t>
                </a:r>
                <a:r>
                  <a:rPr lang="en-US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l-PL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∃</m:t>
                    </m:r>
                    <m:r>
                      <a:rPr lang="pl-PL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∀</m:t>
                    </m:r>
                    <m:r>
                      <a:rPr lang="pl-PL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∀</m:t>
                    </m:r>
                    <m:r>
                      <a:rPr lang="pl-PL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((</m:t>
                    </m:r>
                    <m:r>
                      <a:rPr lang="pl-PL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𝐹</m:t>
                    </m:r>
                    <m:r>
                      <a:rPr lang="pl-PL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r>
                      <a:rPr lang="pl-PL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) ∧ </m:t>
                    </m:r>
                    <m:r>
                      <a:rPr lang="pl-PL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𝐹</m:t>
                    </m:r>
                    <m:r>
                      <a:rPr lang="pl-PL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r>
                      <a:rPr lang="pl-PL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) ∧ (</m:t>
                    </m:r>
                    <m:r>
                      <a:rPr lang="pl-PL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a:rPr lang="pl-PL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)) → ¬</m:t>
                    </m:r>
                    <m:r>
                      <a:rPr lang="pl-PL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𝐹</m:t>
                    </m:r>
                    <m:r>
                      <a:rPr lang="pl-PL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r>
                      <a:rPr lang="pl-PL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))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4964B-B0E1-4E98-8433-2A623CF156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4312379"/>
              </a:xfrm>
              <a:blipFill>
                <a:blip r:embed="rId2"/>
                <a:stretch>
                  <a:fillRect l="-552" r="-1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5B160-AB49-44B0-832F-786EDBCF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0F0B3-F08C-47D6-8E08-BAD17132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10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228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26DE-5BB3-4712-9019-838A2459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sentence to logical expression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1C1BE-37A0-4E38-B74B-D898CE3A5E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000572"/>
                <a:ext cx="11029615" cy="449230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b="1" dirty="0"/>
                  <a:t>Example</a:t>
                </a:r>
                <a:r>
                  <a:rPr lang="en-US" sz="2400" dirty="0"/>
                  <a:t>: Express the statement “</a:t>
                </a:r>
                <a:r>
                  <a:rPr lang="en-US" sz="2400" i="1" dirty="0"/>
                  <a:t>If a person is female and is a parent, then this person is someone’s mother</a:t>
                </a:r>
                <a:r>
                  <a:rPr lang="en-US" sz="2400" dirty="0"/>
                  <a:t>” as a logical expression involving predicates, quantifiers with a domain consisting of all people, and logical connectives</a:t>
                </a:r>
              </a:p>
              <a:p>
                <a:r>
                  <a:rPr lang="en-US" sz="2400" b="1" dirty="0"/>
                  <a:t>Solution</a:t>
                </a:r>
                <a:r>
                  <a:rPr lang="en-US" sz="2400" dirty="0"/>
                  <a:t>: </a:t>
                </a:r>
              </a:p>
              <a:p>
                <a:pPr lvl="1"/>
                <a:r>
                  <a:rPr lang="en-US" sz="2000" dirty="0"/>
                  <a:t>For every person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, if person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is female and person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is a parent, then there exists a person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 such that person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is the mother of person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= “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female,”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= “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a parent,”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=  “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the mother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) ∧ 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)) → ∃</m:t>
                    </m:r>
                    <m:r>
                      <a:rPr lang="en-US" sz="24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𝑦𝑀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We can move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to the left so that it appears just after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 because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does not appear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∧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s-E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∀</m:t>
                    </m:r>
                    <m:r>
                      <a:rPr lang="es-ES" sz="24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∃</m:t>
                    </m:r>
                    <m:r>
                      <a:rPr lang="es-ES" sz="24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((</m:t>
                    </m:r>
                    <m:r>
                      <a:rPr lang="es-E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E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r>
                      <a:rPr lang="es-E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) ∧ </m:t>
                    </m:r>
                    <m:r>
                      <a:rPr lang="es-E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E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r>
                      <a:rPr lang="es-E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)) → </m:t>
                    </m:r>
                    <m:r>
                      <a:rPr lang="es-E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E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))</m:t>
                    </m:r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1C1BE-37A0-4E38-B74B-D898CE3A5E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000572"/>
                <a:ext cx="11029615" cy="4492304"/>
              </a:xfrm>
              <a:blipFill>
                <a:blip r:embed="rId2"/>
                <a:stretch>
                  <a:fillRect l="-552" t="-271" r="-442" b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AA1AB-720F-4B7A-9626-B2205C85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A7188-C982-4A39-AADC-777EE57B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11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5207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05C3-93FA-42EB-B4D5-6BE15D65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Negating nested quantifiers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3E486B-2908-4184-A340-074C70252C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Statements involving nested quantifiers can be negated by successively applying the rules for</a:t>
                </a:r>
                <a:br>
                  <a:rPr lang="en-US" sz="2400" dirty="0"/>
                </a:br>
                <a:r>
                  <a:rPr lang="en-US" sz="2400" dirty="0"/>
                  <a:t>negating statements involving a single quantifier </a:t>
                </a:r>
              </a:p>
              <a:p>
                <a:r>
                  <a:rPr lang="en-US" sz="2400" b="1" dirty="0"/>
                  <a:t>Example</a:t>
                </a:r>
                <a:r>
                  <a:rPr lang="en-US" sz="2400" dirty="0"/>
                  <a:t>: Express the negation of the statement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2400" dirty="0"/>
                  <a:t> so that no negation precedes a quantifier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¬∀</m:t>
                    </m:r>
                    <m:r>
                      <a:rPr lang="en-US" sz="24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4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24202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err="1" smtClean="0">
                            <a:solidFill>
                              <a:srgbClr val="24202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sz="2400" b="0" i="1" dirty="0" smtClean="0">
                            <a:solidFill>
                              <a:srgbClr val="24202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= 1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¬∃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= 1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= 1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≠1)</m:t>
                    </m:r>
                  </m:oMath>
                </a14:m>
                <a:br>
                  <a:rPr lang="en-US" sz="2000" dirty="0"/>
                </a:br>
                <a:br>
                  <a:rPr lang="en-US" sz="2000" dirty="0"/>
                </a:br>
                <a:br>
                  <a:rPr lang="en-US" sz="2000" dirty="0"/>
                </a:br>
                <a:br>
                  <a:rPr lang="en-US" sz="2000" dirty="0"/>
                </a:br>
                <a:br>
                  <a:rPr lang="en-US" sz="2000" dirty="0"/>
                </a:br>
                <a:br>
                  <a:rPr lang="en-US" sz="2000" dirty="0"/>
                </a:b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3E486B-2908-4184-A340-074C70252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207D0-C78D-42FC-B111-ACD5434F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D2ECC-C78C-4F40-B424-4AEB88F5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12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1718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AE022-81B3-4443-AF8F-11BB8D62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93844-D9A5-48FE-808B-F7392A13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13</a:t>
            </a:fld>
            <a:endParaRPr lang="en-US" sz="320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E7AC828-DE05-422C-91FD-A413E629CD81}"/>
              </a:ext>
            </a:extLst>
          </p:cNvPr>
          <p:cNvSpPr txBox="1">
            <a:spLocks/>
          </p:cNvSpPr>
          <p:nvPr/>
        </p:nvSpPr>
        <p:spPr>
          <a:xfrm>
            <a:off x="1092991" y="824095"/>
            <a:ext cx="9330358" cy="4972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6400" dirty="0">
                <a:solidFill>
                  <a:schemeClr val="bg1"/>
                </a:solidFill>
              </a:rPr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r>
              <a:rPr lang="en-US" sz="2600" b="1" dirty="0">
                <a:solidFill>
                  <a:schemeClr val="accent1"/>
                </a:solidFill>
              </a:rPr>
              <a:t>Dr. Sajid Iqbal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Bahauddin Zakariya University, Multan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sajidiqbal.pk@gmail.com</a:t>
            </a:r>
            <a:endParaRPr lang="en-US" sz="2600" dirty="0">
              <a:solidFill>
                <a:schemeClr val="accent1"/>
              </a:solidFill>
            </a:endParaRP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chemeClr val="accent1"/>
                </a:solidFill>
              </a:rPr>
              <a:t> https://github.com/sajjo79/DiscreteMathematics</a:t>
            </a:r>
          </a:p>
          <a:p>
            <a:pPr marL="0" indent="0" algn="ctr">
              <a:buFont typeface="Wingdings 3" charset="2"/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5D62A-6562-4D53-8CDA-A89F08C9965D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Allah Hafiz</a:t>
            </a:r>
          </a:p>
        </p:txBody>
      </p:sp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35D6268C-6DE7-43C5-96FD-D360FA63D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5589" y="4767397"/>
            <a:ext cx="406629" cy="406629"/>
          </a:xfrm>
          <a:prstGeom prst="rect">
            <a:avLst/>
          </a:prstGeom>
        </p:spPr>
      </p:pic>
      <p:pic>
        <p:nvPicPr>
          <p:cNvPr id="11" name="Graphic 10" descr="Presentation with checklist">
            <a:extLst>
              <a:ext uri="{FF2B5EF4-FFF2-40B4-BE49-F238E27FC236}">
                <a16:creationId xmlns:a16="http://schemas.microsoft.com/office/drawing/2014/main" id="{AD66153B-B58A-4908-87CE-170143A452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5325" y="5063697"/>
            <a:ext cx="577931" cy="577931"/>
          </a:xfrm>
          <a:prstGeom prst="rect">
            <a:avLst/>
          </a:prstGeom>
        </p:spPr>
      </p:pic>
      <p:pic>
        <p:nvPicPr>
          <p:cNvPr id="12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5FB9209A-6295-4101-B91C-77F03CE23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5838775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BCEBF3-DBB9-4E3D-9B8B-55D9CCF99F8E}"/>
              </a:ext>
            </a:extLst>
          </p:cNvPr>
          <p:cNvSpPr/>
          <p:nvPr/>
        </p:nvSpPr>
        <p:spPr>
          <a:xfrm>
            <a:off x="5951984" y="5834104"/>
            <a:ext cx="1872208" cy="406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96262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4F6531-CFD5-48E3-B834-422D6084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1F7CA3-554F-467F-AAEF-7BB0089C9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- 1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7C3DA-06BC-428B-8155-D7B895D2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4C2EC-576E-49FB-9D8F-58B1F503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2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55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AEB6-9528-4AFA-9C2B-DF3B7BAA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FA17A1-F19E-4719-885F-7E03B6CE5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237" y="1845265"/>
                <a:ext cx="10583764" cy="47772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200" dirty="0"/>
                  <a:t>A nested quantifier is one which is written within the scope of other quantifier</a:t>
                </a:r>
              </a:p>
              <a:p>
                <a:pPr lvl="1"/>
                <a:r>
                  <a:rPr lang="en-US" sz="3000" dirty="0"/>
                  <a:t>Example: </a:t>
                </a:r>
                <a14:m>
                  <m:oMath xmlns:m="http://schemas.openxmlformats.org/officeDocument/2006/math">
                    <m:r>
                      <a:rPr lang="es-ES" sz="300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ES" sz="30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3000" i="1" dirty="0" err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s-ES" sz="3000" i="1" dirty="0" err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s-ES" sz="3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30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3000" i="1" dirty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s-ES" sz="30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3000" i="1" dirty="0">
                            <a:latin typeface="Cambria Math" panose="02040503050406030204" pitchFamily="18" charset="0"/>
                          </a:rPr>
                          <m:t> = 0</m:t>
                        </m:r>
                      </m:e>
                    </m:d>
                  </m:oMath>
                </a14:m>
                <a:endParaRPr lang="en-US" sz="3000" dirty="0"/>
              </a:p>
              <a:p>
                <a:r>
                  <a:rPr lang="en-US" sz="3200" dirty="0"/>
                  <a:t>Everything within the scope of a quantifier can be thought of as a propositional function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1" dirty="0" err="1">
                        <a:latin typeface="Cambria Math" panose="02040503050406030204" pitchFamily="18" charset="0"/>
                      </a:rPr>
                      <m:t>𝑥𝑄</m:t>
                    </m:r>
                    <m:r>
                      <a:rPr lang="en-US" sz="2800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800" b="0" i="1" dirty="0" err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US" sz="2800" b="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endParaRPr lang="en-US" sz="4400" dirty="0"/>
              </a:p>
              <a:p>
                <a:r>
                  <a:rPr lang="en-US" sz="3200" dirty="0"/>
                  <a:t>Nested quantifiers commonly occur in mathematics and computer science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FA17A1-F19E-4719-885F-7E03B6CE5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237" y="1845265"/>
                <a:ext cx="10583764" cy="4777208"/>
              </a:xfrm>
              <a:blipFill>
                <a:blip r:embed="rId2"/>
                <a:stretch>
                  <a:fillRect l="-1037" t="-639" r="-1210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721E4-463C-45AC-8F46-CFD10B32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7EE3D-AA9B-4969-86E7-1A0E964D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3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715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E57C-C474-4824-8FC9-CA8C5AA3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C922F6-1CE0-43CD-ACD0-D949A83C6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828800"/>
                <a:ext cx="11029615" cy="4664075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EXAMPLE : Let the domain of two variables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is the set of real numbers. </a:t>
                </a:r>
              </a:p>
              <a:p>
                <a:pPr lvl="1"/>
                <a:r>
                  <a:rPr lang="en-US" sz="2400" dirty="0"/>
                  <a:t>The statement </a:t>
                </a:r>
                <a14:m>
                  <m:oMath xmlns:m="http://schemas.openxmlformats.org/officeDocument/2006/math">
                    <m:r>
                      <a:rPr lang="es-E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∀</m:t>
                    </m:r>
                    <m:r>
                      <a:rPr lang="es-ES" sz="24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∀</m:t>
                    </m:r>
                    <m:r>
                      <a:rPr lang="es-ES" sz="24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+ </m:t>
                    </m:r>
                    <m:r>
                      <a:rPr lang="es-E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a:rPr lang="es-E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+ </m:t>
                    </m:r>
                    <m:r>
                      <a:rPr lang="es-E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sz="2400" dirty="0" err="1"/>
                  <a:t>says</a:t>
                </a:r>
                <a:r>
                  <a:rPr lang="es-ES" sz="2400" dirty="0"/>
                  <a:t> </a:t>
                </a:r>
              </a:p>
              <a:p>
                <a:pPr lvl="1"/>
                <a:r>
                  <a:rPr lang="es-ES" sz="2400" dirty="0" err="1"/>
                  <a:t>For</a:t>
                </a:r>
                <a:r>
                  <a:rPr lang="es-ES" sz="2400" dirty="0"/>
                  <a:t> </a:t>
                </a:r>
                <a:r>
                  <a:rPr lang="es-ES" sz="2400" dirty="0" err="1"/>
                  <a:t>all</a:t>
                </a:r>
                <a:r>
                  <a:rPr lang="es-ES" sz="2400" dirty="0"/>
                  <a:t> real </a:t>
                </a:r>
                <a:r>
                  <a:rPr lang="es-ES" sz="2400" dirty="0" err="1"/>
                  <a:t>numbers</a:t>
                </a:r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sz="2400" dirty="0"/>
                  <a:t> and </a:t>
                </a:r>
                <a:r>
                  <a:rPr lang="es-ES" sz="2400" dirty="0" err="1"/>
                  <a:t>for</a:t>
                </a:r>
                <a:r>
                  <a:rPr lang="es-ES" sz="2400" dirty="0"/>
                  <a:t> </a:t>
                </a:r>
                <a:r>
                  <a:rPr lang="es-ES" sz="2400" dirty="0" err="1"/>
                  <a:t>all</a:t>
                </a:r>
                <a:r>
                  <a:rPr lang="es-ES" sz="2400" dirty="0"/>
                  <a:t> real </a:t>
                </a:r>
                <a:r>
                  <a:rPr lang="es-ES" sz="2400" dirty="0" err="1"/>
                  <a:t>numbers</a:t>
                </a:r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" sz="2400" dirty="0"/>
                  <a:t>, </a:t>
                </a:r>
                <a14:m>
                  <m:oMath xmlns:m="http://schemas.openxmlformats.org/officeDocument/2006/math">
                    <m:r>
                      <a:rPr lang="es-E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+ </m:t>
                    </m:r>
                    <m:r>
                      <a:rPr lang="es-E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a:rPr lang="es-E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+ </m:t>
                    </m:r>
                    <m:r>
                      <a:rPr lang="es-E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ES" sz="2400" dirty="0"/>
              </a:p>
              <a:p>
                <a:r>
                  <a:rPr lang="es-ES" sz="2800" dirty="0" err="1"/>
                  <a:t>Practice</a:t>
                </a:r>
                <a:endParaRPr lang="es-ES" sz="2800" dirty="0"/>
              </a:p>
              <a:p>
                <a:pPr lvl="1"/>
                <a:r>
                  <a:rPr lang="es-ES" sz="2400" dirty="0" err="1"/>
                  <a:t>Translate</a:t>
                </a:r>
                <a:r>
                  <a:rPr lang="es-ES" sz="2400" dirty="0"/>
                  <a:t> </a:t>
                </a:r>
                <a:r>
                  <a:rPr lang="es-ES" sz="2400" dirty="0" err="1"/>
                  <a:t>the</a:t>
                </a:r>
                <a:r>
                  <a:rPr lang="es-ES" sz="2400" dirty="0"/>
                  <a:t> </a:t>
                </a:r>
                <a:r>
                  <a:rPr lang="es-ES" sz="2400" dirty="0" err="1"/>
                  <a:t>followings</a:t>
                </a:r>
                <a:r>
                  <a:rPr lang="es-ES" sz="2400" dirty="0"/>
                  <a:t> </a:t>
                </a:r>
                <a:r>
                  <a:rPr lang="es-ES" sz="2400" dirty="0" err="1"/>
                  <a:t>into</a:t>
                </a:r>
                <a:r>
                  <a:rPr lang="es-ES" sz="2400" dirty="0"/>
                  <a:t> English </a:t>
                </a:r>
                <a:r>
                  <a:rPr lang="es-ES" sz="2400" dirty="0" err="1"/>
                  <a:t>sentences</a:t>
                </a:r>
                <a:endParaRPr lang="es-E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s-ES" sz="2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∀</m:t>
                    </m:r>
                    <m:r>
                      <a:rPr lang="es-ES" sz="28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8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∃</m:t>
                    </m:r>
                    <m:r>
                      <a:rPr lang="es-ES" sz="28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+ </m:t>
                    </m:r>
                    <m:r>
                      <a:rPr lang="es-ES" sz="2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= 0)</m:t>
                    </m:r>
                  </m:oMath>
                </a14:m>
                <a:r>
                  <a:rPr lang="es-ES" sz="24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+ (</m:t>
                    </m:r>
                    <m:r>
                      <a:rPr lang="en-US" sz="2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en-US" sz="2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sz="2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s-ES" sz="2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∀</m:t>
                    </m:r>
                    <m:r>
                      <a:rPr lang="es-ES" sz="28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8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∀</m:t>
                    </m:r>
                    <m:r>
                      <a:rPr lang="es-ES" sz="28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((</m:t>
                    </m:r>
                    <m:r>
                      <a:rPr lang="es-ES" sz="2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&gt; 0) ∧ (</m:t>
                    </m:r>
                    <m:r>
                      <a:rPr lang="es-ES" sz="2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&lt; 0) → (</m:t>
                    </m:r>
                    <m:r>
                      <a:rPr lang="es-ES" sz="28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s-ES" sz="28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&lt; 0))</m:t>
                    </m:r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C922F6-1CE0-43CD-ACD0-D949A83C6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828800"/>
                <a:ext cx="11029615" cy="4664075"/>
              </a:xfrm>
              <a:blipFill>
                <a:blip r:embed="rId2"/>
                <a:stretch>
                  <a:fillRect l="-773" t="-2876" b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43985-C581-4E6C-9E0C-F7EA4046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6024A-5C6B-40A6-AD7A-AAAE509C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4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844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CFCF-0F31-4B8E-8B3B-861F2D92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 and programming loops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7EADD-B414-4EFC-A82B-78182800DD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698175"/>
                <a:ext cx="8647743" cy="500017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A quantifier can be represented as loops in programming languages or in pseudo codes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i="1" dirty="0">
                    <a:solidFill>
                      <a:srgbClr val="242021"/>
                    </a:solidFill>
                    <a:effectLst/>
                    <a:latin typeface="MTMI"/>
                  </a:rPr>
                  <a:t> </a:t>
                </a:r>
                <a:r>
                  <a:rPr lang="en-US" sz="2000" b="0" i="0" dirty="0">
                    <a:solidFill>
                      <a:srgbClr val="242021"/>
                    </a:solidFill>
                    <a:effectLst/>
                    <a:latin typeface="Times-Roman"/>
                  </a:rPr>
                  <a:t>is True</a:t>
                </a:r>
              </a:p>
              <a:p>
                <a:pPr lvl="1"/>
                <a:r>
                  <a:rPr lang="en-US" sz="1800" dirty="0"/>
                  <a:t>We loop through the values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, and for each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we loop through the values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lvl="1"/>
                <a:r>
                  <a:rPr lang="en-US" sz="1800" dirty="0"/>
                  <a:t>If we find that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 dirty="0"/>
                  <a:t>is true for all values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, we have determined that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8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err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800" i="1" dirty="0" err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is true </a:t>
                </a:r>
              </a:p>
              <a:p>
                <a:pPr lvl="1"/>
                <a:r>
                  <a:rPr lang="en-US" sz="1800" dirty="0"/>
                  <a:t>If we ever hit a value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for which we hit a value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for which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 dirty="0"/>
                  <a:t>is false, we have shown that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8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err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800" i="1" dirty="0" err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 dirty="0"/>
                  <a:t>is false 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</a:t>
                </a:r>
              </a:p>
              <a:p>
                <a:pPr lvl="1"/>
                <a:r>
                  <a:rPr lang="en-US" sz="1800" dirty="0"/>
                  <a:t>Loop through the values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For each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we loop through the values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until we find a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for which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 dirty="0"/>
                  <a:t>is true</a:t>
                </a:r>
              </a:p>
              <a:p>
                <a:pPr lvl="1"/>
                <a:r>
                  <a:rPr lang="en-US" sz="1800" dirty="0"/>
                  <a:t>If for every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we hit such a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, then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8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err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1800" i="1" dirty="0" err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 dirty="0"/>
                  <a:t>is true</a:t>
                </a:r>
              </a:p>
              <a:p>
                <a:pPr lvl="1"/>
                <a:r>
                  <a:rPr lang="en-US" sz="1800" dirty="0"/>
                  <a:t>if for some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we never hit such a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, then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8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err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1800" i="1" dirty="0" err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 dirty="0"/>
                  <a:t>is false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7EADD-B414-4EFC-A82B-78182800DD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698175"/>
                <a:ext cx="8647743" cy="5000171"/>
              </a:xfrm>
              <a:blipFill>
                <a:blip r:embed="rId2"/>
                <a:stretch>
                  <a:fillRect l="-352" r="-493" b="-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487DC-C62A-4CAC-ACBD-23A5AEC9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9704D-457D-4A0C-BCAD-24E045DB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5</a:t>
            </a:fld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9592783-85DD-4A2F-BAF3-2B62374423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28936" y="2177143"/>
                <a:ext cx="2520688" cy="220314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576000" lvl="2"/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US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𝑇𝑟𝑢𝑒</m:t>
                    </m:r>
                  </m:oMath>
                </a14:m>
                <a:endParaRPr lang="en-US" dirty="0">
                  <a:solidFill>
                    <a:schemeClr val="bg1"/>
                  </a:solidFill>
                  <a:latin typeface="Times-Roman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𝐶𝑜𝑛𝑡𝑖𝑛𝑢𝑒</m:t>
                    </m:r>
                  </m:oMath>
                </a14:m>
                <a:endParaRPr lang="en-US" dirty="0">
                  <a:solidFill>
                    <a:schemeClr val="bg1"/>
                  </a:solidFill>
                  <a:latin typeface="Times-Roman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𝐸𝑙𝑠𝑒</m:t>
                    </m:r>
                  </m:oMath>
                </a14:m>
                <a:endParaRPr lang="en-US" dirty="0">
                  <a:solidFill>
                    <a:schemeClr val="bg1"/>
                  </a:solidFill>
                  <a:latin typeface="Times-Roman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𝑏𝑟𝑒𝑎𝑘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9592783-85DD-4A2F-BAF3-2B6237442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936" y="2177143"/>
                <a:ext cx="2520688" cy="2203140"/>
              </a:xfrm>
              <a:prstGeom prst="rect">
                <a:avLst/>
              </a:prstGeom>
              <a:blipFill>
                <a:blip r:embed="rId3"/>
                <a:stretch>
                  <a:fillRect l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500D9EF-E032-428C-8889-AEC10B8FE0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28936" y="4472297"/>
                <a:ext cx="2520688" cy="220314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576000" lvl="2"/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US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𝑇𝑟𝑢𝑒</m:t>
                    </m:r>
                  </m:oMath>
                </a14:m>
                <a:endParaRPr lang="en-US" dirty="0">
                  <a:solidFill>
                    <a:schemeClr val="bg1"/>
                  </a:solidFill>
                  <a:latin typeface="Times-Roman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𝑏𝑟𝑒𝑎𝑘</m:t>
                    </m:r>
                  </m:oMath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𝐸𝑙𝑠𝑒</m:t>
                    </m:r>
                  </m:oMath>
                </a14:m>
                <a:endParaRPr lang="en-US" dirty="0">
                  <a:solidFill>
                    <a:schemeClr val="bg1"/>
                  </a:solidFill>
                  <a:latin typeface="Times-Roman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𝑐𝑜𝑛𝑡𝑖𝑛𝑢𝑒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500D9EF-E032-428C-8889-AEC10B8FE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936" y="4472297"/>
                <a:ext cx="2520688" cy="2203140"/>
              </a:xfrm>
              <a:prstGeom prst="rect">
                <a:avLst/>
              </a:prstGeom>
              <a:blipFill>
                <a:blip r:embed="rId4"/>
                <a:stretch>
                  <a:fillRect l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63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3B02-7CBA-42CD-B1BE-D249F082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948D3-C54C-4C51-895D-2DE2A6E44E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Express the followings in the form of algorithm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32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2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US" sz="32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200" b="0" i="0" dirty="0">
                    <a:solidFill>
                      <a:srgbClr val="242021"/>
                    </a:solidFill>
                    <a:effectLst/>
                    <a:latin typeface="Times-Roman"/>
                  </a:rPr>
                  <a:t>is true</a:t>
                </a:r>
                <a:r>
                  <a:rPr lang="en-US" sz="28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32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32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US" sz="32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200" b="0" i="0" dirty="0">
                    <a:solidFill>
                      <a:srgbClr val="242021"/>
                    </a:solidFill>
                    <a:effectLst/>
                    <a:latin typeface="Times-Roman"/>
                  </a:rPr>
                  <a:t>is true</a:t>
                </a:r>
                <a:r>
                  <a:rPr lang="en-US" sz="3600" dirty="0"/>
                  <a:t> </a:t>
                </a:r>
                <a:br>
                  <a:rPr lang="en-US" sz="3600" dirty="0"/>
                </a:br>
                <a:br>
                  <a:rPr lang="en-US" sz="2800" dirty="0"/>
                </a:b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948D3-C54C-4C51-895D-2DE2A6E44E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39E0C-7601-4093-861C-4481040E8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6CA9C-D070-4960-9092-FCC50740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6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8871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10DC-2690-4027-93E8-BE436096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quantifiers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CC2AE5-2098-43AA-914C-BD93848142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431237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Order of quantifiers in important to design a correct algorithm</a:t>
                </a:r>
              </a:p>
              <a:p>
                <a:r>
                  <a:rPr lang="en-US" sz="2400" dirty="0"/>
                  <a:t>Examples: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𝑦𝑃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24202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24202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dirty="0" smtClean="0">
                            <a:solidFill>
                              <a:srgbClr val="24202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solidFill>
                              <a:srgbClr val="24202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:  Order of quantifiers is not important as the operation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commutative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4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𝑥𝑄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)=∃</m:t>
                    </m:r>
                    <m:r>
                      <a:rPr lang="en-US" sz="24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= 0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sz="2000" dirty="0"/>
                  <a:t>: order is important </a:t>
                </a:r>
              </a:p>
              <a:p>
                <a:pPr lvl="2"/>
                <a:r>
                  <a:rPr lang="en-US" sz="1800" dirty="0"/>
                  <a:t>The statement says “there is a real number y such that for all real numbers x the statement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i="1" dirty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dirty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is true”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4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𝑥𝑄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)=∀</m:t>
                    </m:r>
                    <m:r>
                      <a:rPr lang="en-US" sz="24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400" b="0" i="1" dirty="0" err="1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= 0 )</m:t>
                    </m:r>
                  </m:oMath>
                </a14:m>
                <a:r>
                  <a:rPr lang="en-US" sz="2000" dirty="0"/>
                  <a:t>: order is important </a:t>
                </a:r>
              </a:p>
              <a:p>
                <a:pPr lvl="2"/>
                <a:r>
                  <a:rPr lang="en-US" sz="1800" dirty="0"/>
                  <a:t>The statement says “ for all real numbers y there is a real number x such that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i="1" dirty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dirty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is true”</a:t>
                </a:r>
              </a:p>
              <a:p>
                <a:pPr lvl="1"/>
                <a:r>
                  <a:rPr lang="en-US" sz="2000" dirty="0"/>
                  <a:t>Now both statements are different.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Practice: Write the pseudo code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000" b="0" i="1" dirty="0" err="1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err="1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dirty="0" err="1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</a:rPr>
                      <m:t>𝑥𝑄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dirty="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000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𝑥𝑄</m:t>
                    </m:r>
                    <m:r>
                      <a:rPr lang="en-US" sz="2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discuss their difference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CC2AE5-2098-43AA-914C-BD93848142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4312379"/>
              </a:xfrm>
              <a:blipFill>
                <a:blip r:embed="rId2"/>
                <a:stretch>
                  <a:fillRect l="-552" t="-4243" r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FC82B-59E8-46F7-B00E-C7FA835B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0A764-35FA-45CA-9C4D-5F755E68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7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452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4E84-48D2-4D90-AFD3-0B68E028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Quantification of two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F4A2F8F-B7C7-4044-BB35-343EEA0EB15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09834593"/>
                  </p:ext>
                </p:extLst>
              </p:nvPr>
            </p:nvGraphicFramePr>
            <p:xfrm>
              <a:off x="581025" y="2181225"/>
              <a:ext cx="11029950" cy="41615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8346">
                      <a:extLst>
                        <a:ext uri="{9D8B030D-6E8A-4147-A177-3AD203B41FA5}">
                          <a16:colId xmlns:a16="http://schemas.microsoft.com/office/drawing/2014/main" val="1196445854"/>
                        </a:ext>
                      </a:extLst>
                    </a:gridCol>
                    <a:gridCol w="4238172">
                      <a:extLst>
                        <a:ext uri="{9D8B030D-6E8A-4147-A177-3AD203B41FA5}">
                          <a16:colId xmlns:a16="http://schemas.microsoft.com/office/drawing/2014/main" val="3486532714"/>
                        </a:ext>
                      </a:extLst>
                    </a:gridCol>
                    <a:gridCol w="4963432">
                      <a:extLst>
                        <a:ext uri="{9D8B030D-6E8A-4147-A177-3AD203B41FA5}">
                          <a16:colId xmlns:a16="http://schemas.microsoft.com/office/drawing/2014/main" val="1956704903"/>
                        </a:ext>
                      </a:extLst>
                    </a:gridCol>
                  </a:tblGrid>
                  <a:tr h="48606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When True?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When False?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810509"/>
                      </a:ext>
                    </a:extLst>
                  </a:tr>
                  <a:tr h="91886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2000" b="1" i="1" dirty="0" err="1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ES" sz="2000" b="1" i="1" dirty="0" err="1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2000" b="1" i="1" dirty="0" err="1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𝒚𝑷</m:t>
                                </m:r>
                                <m:r>
                                  <a:rPr lang="es-ES" sz="2000" b="1" i="1" dirty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s-ES" sz="2000" b="1" i="1" dirty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ES" sz="2000" b="1" i="1" dirty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s-ES" sz="2000" b="1" i="1" dirty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s-ES" sz="2000" b="1" i="1" dirty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s-ES" sz="2000" b="1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2000" b="1" i="1" dirty="0" err="1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s-ES" sz="2000" b="1" i="1" dirty="0" err="1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2000" b="1" i="1" dirty="0" err="1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𝒙𝑷</m:t>
                                </m:r>
                                <m:r>
                                  <a:rPr lang="es-ES" sz="2000" b="1" i="1" dirty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s-ES" sz="2000" b="1" i="1" dirty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ES" sz="2000" b="1" i="1" dirty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s-ES" sz="2000" b="1" i="1" dirty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s-ES" sz="2000" b="1" i="1" dirty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s-ES" sz="2000" b="1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𝑒𝑣𝑒𝑟𝑦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𝑝𝑎𝑖𝑟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𝑇h𝑒𝑟𝑒</m:t>
                                </m:r>
                                <m: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𝑝𝑎𝑖𝑟</m:t>
                                </m:r>
                                <m: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𝑤h𝑖𝑐h</m:t>
                                </m:r>
                                <m: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  <m: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  <m:r>
                                  <a:rPr lang="en-US" sz="18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8118049"/>
                      </a:ext>
                    </a:extLst>
                  </a:tr>
                  <a:tr h="91886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𝒚𝑷</m:t>
                                </m:r>
                                <m:r>
                                  <a:rPr lang="en-U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US" sz="2000" b="1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𝐹𝑜𝑟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𝑒𝑣𝑒𝑟𝑦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𝑡h𝑒𝑟𝑒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𝑤h𝑖𝑐h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𝑇h𝑒𝑟𝑒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𝑠𝑢𝑐h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𝑡h𝑎𝑡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rgbClr val="24202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24202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24202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24202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000" b="0" i="1" dirty="0">
                            <a:solidFill>
                              <a:srgbClr val="24202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𝑒𝑣𝑒𝑟𝑦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br>
                            <a:rPr lang="en-US" sz="2000" b="0" i="0" dirty="0">
                              <a:solidFill>
                                <a:srgbClr val="242021"/>
                              </a:solidFill>
                              <a:effectLst/>
                              <a:latin typeface="Times-Roman"/>
                            </a:rPr>
                          </a:br>
                          <a:endParaRPr lang="en-US" sz="2000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4911818"/>
                      </a:ext>
                    </a:extLst>
                  </a:tr>
                  <a:tr h="91886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𝒚𝑷</m:t>
                                </m:r>
                                <m:r>
                                  <a:rPr lang="en-U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US" sz="2000" b="1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𝑇h𝑒𝑟𝑒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𝑤h𝑖𝑐h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𝑒𝑣𝑒𝑟𝑦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𝐹𝑜𝑟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𝑒𝑣𝑒𝑟𝑦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𝑡h𝑒𝑟𝑒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𝑤h𝑖𝑐h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rgbClr val="24202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24202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24202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24202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b="0" i="1" dirty="0">
                            <a:solidFill>
                              <a:srgbClr val="242021"/>
                            </a:solidFill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</m:oMath>
                            </m:oMathPara>
                          </a14:m>
                          <a:br>
                            <a:rPr lang="en-US" sz="2000" b="0" i="0" dirty="0">
                              <a:solidFill>
                                <a:srgbClr val="242021"/>
                              </a:solidFill>
                              <a:effectLst/>
                              <a:latin typeface="Times-Roman"/>
                            </a:rPr>
                          </a:br>
                          <a:endParaRPr lang="en-US" sz="2000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4583725"/>
                      </a:ext>
                    </a:extLst>
                  </a:tr>
                  <a:tr h="91886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s-E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E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s-E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𝒚𝑷</m:t>
                                </m:r>
                                <m:r>
                                  <a:rPr lang="es-E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s-E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E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s-E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s-E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s-E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s-E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s-E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s-E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𝒙𝑷</m:t>
                                </m:r>
                                <m:r>
                                  <a:rPr lang="es-E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s-E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E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s-E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s-ES" sz="2000" b="1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s-ES" sz="2000" b="1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𝑇h𝑒𝑟𝑒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𝑝𝑎𝑖𝑟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𝑤h𝑖𝑐h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2000" b="0" i="1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solidFill>
                                          <a:srgbClr val="24202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rgbClr val="24202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rgbClr val="24202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rgbClr val="24202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𝑒𝑣𝑒𝑟𝑦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𝑝𝑎𝑖𝑟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242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br>
                            <a:rPr lang="en-US" sz="2000" b="0" i="0" dirty="0">
                              <a:solidFill>
                                <a:srgbClr val="242021"/>
                              </a:solidFill>
                              <a:effectLst/>
                              <a:latin typeface="Times-Roman"/>
                            </a:rPr>
                          </a:br>
                          <a:endParaRPr lang="en-US" sz="2000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52252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F4A2F8F-B7C7-4044-BB35-343EEA0EB15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09834593"/>
                  </p:ext>
                </p:extLst>
              </p:nvPr>
            </p:nvGraphicFramePr>
            <p:xfrm>
              <a:off x="581025" y="2181225"/>
              <a:ext cx="11029950" cy="41615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8346">
                      <a:extLst>
                        <a:ext uri="{9D8B030D-6E8A-4147-A177-3AD203B41FA5}">
                          <a16:colId xmlns:a16="http://schemas.microsoft.com/office/drawing/2014/main" val="1196445854"/>
                        </a:ext>
                      </a:extLst>
                    </a:gridCol>
                    <a:gridCol w="4238172">
                      <a:extLst>
                        <a:ext uri="{9D8B030D-6E8A-4147-A177-3AD203B41FA5}">
                          <a16:colId xmlns:a16="http://schemas.microsoft.com/office/drawing/2014/main" val="3486532714"/>
                        </a:ext>
                      </a:extLst>
                    </a:gridCol>
                    <a:gridCol w="4963432">
                      <a:extLst>
                        <a:ext uri="{9D8B030D-6E8A-4147-A177-3AD203B41FA5}">
                          <a16:colId xmlns:a16="http://schemas.microsoft.com/office/drawing/2014/main" val="1956704903"/>
                        </a:ext>
                      </a:extLst>
                    </a:gridCol>
                  </a:tblGrid>
                  <a:tr h="48606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When True?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When False?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810509"/>
                      </a:ext>
                    </a:extLst>
                  </a:tr>
                  <a:tr h="9188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3" t="-56291" r="-504667" b="-3013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3247" t="-56291" r="-117529" b="-3013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2482" t="-56291" r="-491" b="-3013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8118049"/>
                      </a:ext>
                    </a:extLst>
                  </a:tr>
                  <a:tr h="9188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3" t="-156291" r="-504667" b="-2013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3247" t="-156291" r="-117529" b="-2013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2482" t="-156291" r="-491" b="-2013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911818"/>
                      </a:ext>
                    </a:extLst>
                  </a:tr>
                  <a:tr h="9188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3" t="-256291" r="-504667" b="-1013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3247" t="-256291" r="-117529" b="-1013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2482" t="-256291" r="-491" b="-1013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4583725"/>
                      </a:ext>
                    </a:extLst>
                  </a:tr>
                  <a:tr h="9188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3" t="-356291" r="-504667" b="-13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3247" t="-356291" r="-117529" b="-13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2482" t="-356291" r="-491" b="-13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2252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E8145-70A1-4267-AAAE-C779A203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E38BB-8838-464A-A3D4-C6D5DBB9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8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1766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BA18-1D06-4EA9-A04E-12167181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statements to nested quantifiers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2F889-D45F-4C60-9EE5-29F432DA24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828800"/>
                <a:ext cx="11029615" cy="481874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000" b="1" dirty="0"/>
                  <a:t>Example</a:t>
                </a:r>
                <a:r>
                  <a:rPr lang="en-US" sz="2000" dirty="0"/>
                  <a:t>: Translate the statement “The sum of two positive integers is always positive” into a logical</a:t>
                </a:r>
                <a:br>
                  <a:rPr lang="en-US" sz="2000" dirty="0"/>
                </a:br>
                <a:r>
                  <a:rPr lang="en-US" sz="2000" dirty="0"/>
                  <a:t>expression.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sz="180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ES" sz="18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800" i="1" dirty="0" err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ES" sz="18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800" i="1" dirty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s-ES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800" i="1" dirty="0">
                        <a:latin typeface="Cambria Math" panose="02040503050406030204" pitchFamily="18" charset="0"/>
                      </a:rPr>
                      <m:t> &gt; 0) ∧ (</m:t>
                    </m:r>
                    <m:r>
                      <a:rPr lang="es-ES" sz="1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800" i="1" dirty="0">
                        <a:latin typeface="Cambria Math" panose="02040503050406030204" pitchFamily="18" charset="0"/>
                      </a:rPr>
                      <m:t> &gt; 0) → (</m:t>
                    </m:r>
                    <m:r>
                      <a:rPr lang="es-ES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18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s-ES" sz="1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1800" i="1" dirty="0">
                        <a:latin typeface="Cambria Math" panose="02040503050406030204" pitchFamily="18" charset="0"/>
                      </a:rPr>
                      <m:t> &gt; 0)) </m:t>
                    </m:r>
                  </m:oMath>
                </a14:m>
                <a:endParaRPr lang="es-ES" sz="1800" dirty="0"/>
              </a:p>
              <a:p>
                <a:r>
                  <a:rPr lang="en-US" sz="2000" b="1" dirty="0"/>
                  <a:t>Example</a:t>
                </a:r>
                <a:r>
                  <a:rPr lang="en-US" sz="2000" dirty="0"/>
                  <a:t>: Every real number except zero has a multiplicative inverse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0) → 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= 1)) </m:t>
                    </m:r>
                  </m:oMath>
                </a14:m>
                <a:endParaRPr lang="en-US" sz="1800" dirty="0"/>
              </a:p>
              <a:p>
                <a:r>
                  <a:rPr lang="en-US" sz="2000" b="1" dirty="0"/>
                  <a:t>Example</a:t>
                </a:r>
                <a:r>
                  <a:rPr lang="en-US" sz="2000" dirty="0"/>
                  <a:t>: Use quantifiers to express the definition of the limit of a real-valued function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of a real variable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at a point a in its domain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pt-BR" sz="2000"/>
                        </m:ctrlPr>
                      </m:funcPr>
                      <m:fName>
                        <m:limLow>
                          <m:limLowPr>
                            <m:ctrlPr>
                              <a:rPr lang="pt-BR" sz="2000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/>
                              <m:t>lim</m:t>
                            </m:r>
                          </m:e>
                          <m:lim>
                            <m:r>
                              <a:rPr lang="en-US" sz="2000"/>
                              <m:t>𝑥</m:t>
                            </m:r>
                            <m:r>
                              <a:rPr lang="en-US" sz="2000"/>
                              <m:t>→</m:t>
                            </m:r>
                            <m:r>
                              <a:rPr lang="en-US" sz="2000"/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2000"/>
                          <m:t>𝑓</m:t>
                        </m:r>
                        <m:d>
                          <m:dPr>
                            <m:ctrlPr>
                              <a:rPr lang="en-US" sz="2000"/>
                            </m:ctrlPr>
                          </m:dPr>
                          <m:e>
                            <m:r>
                              <a:rPr lang="en-US" sz="2000"/>
                              <m:t>𝑥</m:t>
                            </m:r>
                          </m:e>
                        </m:d>
                        <m:r>
                          <a:rPr lang="en-US" sz="2000"/>
                          <m:t>=</m:t>
                        </m:r>
                        <m:r>
                          <a:rPr lang="en-US" sz="2000"/>
                          <m:t>𝐿</m:t>
                        </m:r>
                        <m:r>
                          <a:rPr lang="en-US" sz="2000"/>
                          <m:t>:</m:t>
                        </m:r>
                      </m:e>
                    </m:func>
                    <m:r>
                      <m:rPr>
                        <m:nor/>
                      </m:rPr>
                      <a:rPr lang="en-US" sz="2000"/>
                      <m:t>For</m:t>
                    </m:r>
                    <m:r>
                      <m:rPr>
                        <m:nor/>
                      </m:rPr>
                      <a:rPr lang="en-US" sz="2000"/>
                      <m:t> </m:t>
                    </m:r>
                    <m:r>
                      <m:rPr>
                        <m:nor/>
                      </m:rPr>
                      <a:rPr lang="en-US" sz="2000"/>
                      <m:t>every</m:t>
                    </m:r>
                    <m:r>
                      <m:rPr>
                        <m:nor/>
                      </m:rPr>
                      <a:rPr lang="en-US" sz="2000"/>
                      <m:t> </m:t>
                    </m:r>
                    <m:r>
                      <m:rPr>
                        <m:nor/>
                      </m:rPr>
                      <a:rPr lang="en-US" sz="2000"/>
                      <m:t>real</m:t>
                    </m:r>
                    <m:r>
                      <m:rPr>
                        <m:nor/>
                      </m:rPr>
                      <a:rPr lang="en-US" sz="2000"/>
                      <m:t> </m:t>
                    </m:r>
                    <m:r>
                      <m:rPr>
                        <m:nor/>
                      </m:rPr>
                      <a:rPr lang="en-US" sz="2000"/>
                      <m:t>number</m:t>
                    </m:r>
                    <m:r>
                      <m:rPr>
                        <m:nor/>
                      </m:rPr>
                      <a:rPr lang="en-US" sz="2000"/>
                      <m:t> </m:t>
                    </m:r>
                  </m:oMath>
                </a14:m>
                <a:r>
                  <a:rPr lang="en-US" sz="2000" i="0" dirty="0">
                    <a:latin typeface="+mj-lt"/>
                  </a:rPr>
                  <a:t>"&gt; 0"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/>
                      <m:t> </m:t>
                    </m:r>
                    <m:r>
                      <m:rPr>
                        <m:nor/>
                      </m:rPr>
                      <a:rPr lang="en-US" sz="2000"/>
                      <m:t>there</m:t>
                    </m:r>
                    <m:r>
                      <m:rPr>
                        <m:nor/>
                      </m:rPr>
                      <a:rPr lang="en-US" sz="2000"/>
                      <m:t> </m:t>
                    </m:r>
                    <m:r>
                      <m:rPr>
                        <m:nor/>
                      </m:rPr>
                      <a:rPr lang="en-US" sz="2000"/>
                      <m:t>exists</m:t>
                    </m:r>
                    <m:r>
                      <m:rPr>
                        <m:nor/>
                      </m:rPr>
                      <a:rPr lang="en-US" sz="2000"/>
                      <m:t> </m:t>
                    </m:r>
                    <m:r>
                      <m:rPr>
                        <m:nor/>
                      </m:rPr>
                      <a:rPr lang="en-US" sz="2000"/>
                      <m:t>a</m:t>
                    </m:r>
                    <m:r>
                      <m:rPr>
                        <m:nor/>
                      </m:rPr>
                      <a:rPr lang="en-US" sz="2000"/>
                      <m:t> </m:t>
                    </m:r>
                    <m:r>
                      <m:rPr>
                        <m:nor/>
                      </m:rPr>
                      <a:rPr lang="en-US" sz="2000"/>
                      <m:t>real</m:t>
                    </m:r>
                    <m:r>
                      <m:rPr>
                        <m:nor/>
                      </m:rPr>
                      <a:rPr lang="en-US" sz="2000"/>
                      <m:t> </m:t>
                    </m:r>
                    <m:r>
                      <m:rPr>
                        <m:nor/>
                      </m:rPr>
                      <a:rPr lang="en-US" sz="2000"/>
                      <m:t>number</m:t>
                    </m:r>
                    <m:r>
                      <m:rPr>
                        <m:nor/>
                      </m:rPr>
                      <a:rPr lang="en-US" sz="2000"/>
                      <m:t> </m:t>
                    </m:r>
                  </m:oMath>
                </a14:m>
                <a:r>
                  <a:rPr lang="en-US" sz="2000" i="0" dirty="0">
                    <a:latin typeface="+mj-lt"/>
                  </a:rPr>
                  <a:t>"δ &gt; 0 "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/>
                      <m:t>such</m:t>
                    </m:r>
                    <m:r>
                      <m:rPr>
                        <m:nor/>
                      </m:rPr>
                      <a:rPr lang="en-US" sz="2000"/>
                      <m:t> </m:t>
                    </m:r>
                    <m:r>
                      <m:rPr>
                        <m:nor/>
                      </m:rPr>
                      <a:rPr lang="en-US" sz="2000"/>
                      <m:t>that</m:t>
                    </m:r>
                    <m:r>
                      <m:rPr>
                        <m:nor/>
                      </m:rPr>
                      <a:rPr lang="en-US" sz="2000"/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"|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- 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| &lt;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"</m:t>
                    </m:r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/>
                      <m:t>whenever</m:t>
                    </m:r>
                    <m:r>
                      <m:rPr>
                        <m:nor/>
                      </m:rPr>
                      <a:rPr lang="en-US" sz="2000"/>
                      <m:t> </m:t>
                    </m:r>
                  </m:oMath>
                </a14:m>
                <a:r>
                  <a:rPr lang="en-US" sz="2000" i="0" dirty="0">
                    <a:latin typeface="+mj-lt"/>
                  </a:rPr>
                  <a:t>"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 &lt; 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| &lt;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i="0" dirty="0">
                    <a:latin typeface="+mj-lt"/>
                  </a:rPr>
                  <a:t>"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/>
                      <m:t>. 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Solution: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l-GR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∀∃</m:t>
                    </m:r>
                    <m:r>
                      <a:rPr lang="el-GR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𝛿</m:t>
                    </m:r>
                    <m:r>
                      <a:rPr lang="el-GR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(0 &lt; |</m:t>
                    </m:r>
                    <m:r>
                      <a:rPr lang="en-US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| &lt; </m:t>
                    </m:r>
                    <m:r>
                      <a:rPr lang="el-GR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𝛿</m:t>
                    </m:r>
                    <m:r>
                      <a:rPr lang="el-GR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→ |</m:t>
                    </m:r>
                    <m:r>
                      <a:rPr lang="en-US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) − </m:t>
                    </m:r>
                    <m:r>
                      <a:rPr lang="en-US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| &lt;</m:t>
                    </m:r>
                    <m:r>
                      <a:rPr lang="en-US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)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and can also be represented as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l-GR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∀ &gt; 0 ∃</m:t>
                    </m:r>
                    <m:r>
                      <a:rPr lang="el-GR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𝛿</m:t>
                    </m:r>
                    <m:r>
                      <a:rPr lang="el-GR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&gt;0 ∀</m:t>
                    </m:r>
                    <m:r>
                      <a:rPr lang="en-US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(0 &lt; |</m:t>
                    </m:r>
                    <m:r>
                      <a:rPr lang="en-US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| &lt; </m:t>
                    </m:r>
                    <m:r>
                      <a:rPr lang="el-GR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𝛿</m:t>
                    </m:r>
                    <m:r>
                      <a:rPr lang="el-GR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→ |</m:t>
                    </m:r>
                    <m:r>
                      <a:rPr lang="en-US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) − </m:t>
                    </m:r>
                    <m:r>
                      <a:rPr lang="en-US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| &lt; </m:t>
                    </m:r>
                    <m:r>
                      <a:rPr lang="en-US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000" b="0" i="1" dirty="0" smtClean="0">
                        <a:solidFill>
                          <a:srgbClr val="24202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2F889-D45F-4C60-9EE5-29F432DA24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828800"/>
                <a:ext cx="11029615" cy="4818743"/>
              </a:xfrm>
              <a:blipFill>
                <a:blip r:embed="rId2"/>
                <a:stretch>
                  <a:fillRect l="-221" t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D5F17-AD8F-4E8D-ACA9-BD1597E4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66752-1339-448E-A13F-640AF078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9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78546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781</TotalTime>
  <Words>1660</Words>
  <Application>Microsoft Office PowerPoint</Application>
  <PresentationFormat>Widescreen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 Math</vt:lpstr>
      <vt:lpstr>Gill Sans MT</vt:lpstr>
      <vt:lpstr>MTMI</vt:lpstr>
      <vt:lpstr>Times-Roman</vt:lpstr>
      <vt:lpstr>Wingdings 2</vt:lpstr>
      <vt:lpstr>Wingdings 3</vt:lpstr>
      <vt:lpstr>Dividend</vt:lpstr>
      <vt:lpstr>Discrete structures</vt:lpstr>
      <vt:lpstr>Nested quantifiers</vt:lpstr>
      <vt:lpstr> Background</vt:lpstr>
      <vt:lpstr>Nested quantifiers</vt:lpstr>
      <vt:lpstr>Quantifiers and programming loops</vt:lpstr>
      <vt:lpstr>Practice problems</vt:lpstr>
      <vt:lpstr>Order of quantifiers</vt:lpstr>
      <vt:lpstr>Quantification of two variables</vt:lpstr>
      <vt:lpstr>Mathematical statements to nested quantifiers</vt:lpstr>
      <vt:lpstr>Nested quantifiers to English</vt:lpstr>
      <vt:lpstr>English sentence to logical expression</vt:lpstr>
      <vt:lpstr>Negating nested quantifiers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</dc:title>
  <dc:creator>sajid iqbal</dc:creator>
  <cp:lastModifiedBy>sajid iqbal</cp:lastModifiedBy>
  <cp:revision>105</cp:revision>
  <dcterms:created xsi:type="dcterms:W3CDTF">2020-10-28T14:25:22Z</dcterms:created>
  <dcterms:modified xsi:type="dcterms:W3CDTF">2020-10-31T05:13:14Z</dcterms:modified>
</cp:coreProperties>
</file>