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7" r:id="rId4"/>
  </p:sldMasterIdLst>
  <p:notesMasterIdLst>
    <p:notesMasterId r:id="rId16"/>
  </p:notesMasterIdLst>
  <p:sldIdLst>
    <p:sldId id="286" r:id="rId5"/>
    <p:sldId id="340" r:id="rId6"/>
    <p:sldId id="313" r:id="rId7"/>
    <p:sldId id="314" r:id="rId8"/>
    <p:sldId id="335" r:id="rId9"/>
    <p:sldId id="336" r:id="rId10"/>
    <p:sldId id="338" r:id="rId11"/>
    <p:sldId id="339" r:id="rId12"/>
    <p:sldId id="337" r:id="rId13"/>
    <p:sldId id="341" r:id="rId14"/>
    <p:sldId id="28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922"/>
    <a:srgbClr val="344529"/>
    <a:srgbClr val="FCF7F1"/>
    <a:srgbClr val="F8D22F"/>
    <a:srgbClr val="2E3722"/>
    <a:srgbClr val="B8D233"/>
    <a:srgbClr val="5CC6D6"/>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91DC1-F1B8-4404-98D8-3B63B1063FA1}" type="doc">
      <dgm:prSet loTypeId="urn:microsoft.com/office/officeart/2005/8/layout/hierarchy3" loCatId="list" qsTypeId="urn:microsoft.com/office/officeart/2005/8/quickstyle/simple5" qsCatId="simple" csTypeId="urn:microsoft.com/office/officeart/2005/8/colors/accent5_5" csCatId="accent5" phldr="1"/>
      <dgm:spPr/>
      <dgm:t>
        <a:bodyPr/>
        <a:lstStyle/>
        <a:p>
          <a:endParaRPr lang="en-US"/>
        </a:p>
      </dgm:t>
    </dgm:pt>
    <dgm:pt modelId="{102E20B2-B700-474B-B057-37AC783A93E6}">
      <dgm:prSet phldrT="[Text]"/>
      <dgm:spPr/>
      <dgm:t>
        <a:bodyPr/>
        <a:lstStyle/>
        <a:p>
          <a:r>
            <a:rPr lang="en-US" dirty="0"/>
            <a:t>Lecture Contents</a:t>
          </a:r>
        </a:p>
      </dgm:t>
    </dgm:pt>
    <dgm:pt modelId="{CB7E3C60-D79C-49EC-90C3-0428308EF2E8}" type="parTrans" cxnId="{F53956DF-9614-4979-9EF5-7F46AEBB1914}">
      <dgm:prSet/>
      <dgm:spPr/>
      <dgm:t>
        <a:bodyPr/>
        <a:lstStyle/>
        <a:p>
          <a:endParaRPr lang="en-US"/>
        </a:p>
      </dgm:t>
    </dgm:pt>
    <dgm:pt modelId="{6002F232-A9F5-46DC-ADD9-E3F971432C89}" type="sibTrans" cxnId="{F53956DF-9614-4979-9EF5-7F46AEBB1914}">
      <dgm:prSet/>
      <dgm:spPr/>
      <dgm:t>
        <a:bodyPr/>
        <a:lstStyle/>
        <a:p>
          <a:endParaRPr lang="en-US"/>
        </a:p>
      </dgm:t>
    </dgm:pt>
    <dgm:pt modelId="{BEFCC81D-9286-4F20-9D70-B6D231B238AD}">
      <dgm:prSet phldrT="[Text]"/>
      <dgm:spPr/>
      <dgm:t>
        <a:bodyPr/>
        <a:lstStyle/>
        <a:p>
          <a:r>
            <a:rPr lang="en-US" dirty="0"/>
            <a:t>What is Number System</a:t>
          </a:r>
        </a:p>
      </dgm:t>
    </dgm:pt>
    <dgm:pt modelId="{DA11FFBD-1103-46D0-9A93-1E55B19D6FA7}" type="parTrans" cxnId="{546F2930-FCE3-485F-9980-5480C9DF8D13}">
      <dgm:prSet/>
      <dgm:spPr/>
      <dgm:t>
        <a:bodyPr/>
        <a:lstStyle/>
        <a:p>
          <a:endParaRPr lang="en-US"/>
        </a:p>
      </dgm:t>
    </dgm:pt>
    <dgm:pt modelId="{A720EB3B-18BA-4E4D-BB95-723856D1BD0A}" type="sibTrans" cxnId="{546F2930-FCE3-485F-9980-5480C9DF8D13}">
      <dgm:prSet/>
      <dgm:spPr/>
      <dgm:t>
        <a:bodyPr/>
        <a:lstStyle/>
        <a:p>
          <a:endParaRPr lang="en-US"/>
        </a:p>
      </dgm:t>
    </dgm:pt>
    <dgm:pt modelId="{AB14F22F-5542-4593-8409-E4F09FC253B6}">
      <dgm:prSet phldrT="[Text]"/>
      <dgm:spPr/>
      <dgm:t>
        <a:bodyPr/>
        <a:lstStyle/>
        <a:p>
          <a:r>
            <a:rPr lang="en-US" dirty="0"/>
            <a:t>Different Number Systems</a:t>
          </a:r>
        </a:p>
      </dgm:t>
    </dgm:pt>
    <dgm:pt modelId="{32305261-7ECE-488A-A613-850F41710943}" type="parTrans" cxnId="{A86F9EED-8FD8-4265-B1C1-10D22323894E}">
      <dgm:prSet/>
      <dgm:spPr/>
      <dgm:t>
        <a:bodyPr/>
        <a:lstStyle/>
        <a:p>
          <a:endParaRPr lang="en-US"/>
        </a:p>
      </dgm:t>
    </dgm:pt>
    <dgm:pt modelId="{723D1E51-D107-408B-89C2-CB1ED20C3A93}" type="sibTrans" cxnId="{A86F9EED-8FD8-4265-B1C1-10D22323894E}">
      <dgm:prSet/>
      <dgm:spPr/>
      <dgm:t>
        <a:bodyPr/>
        <a:lstStyle/>
        <a:p>
          <a:endParaRPr lang="en-US"/>
        </a:p>
      </dgm:t>
    </dgm:pt>
    <dgm:pt modelId="{5822E207-8F1A-4F83-B7FC-242FD64AAF9A}">
      <dgm:prSet phldrT="[Text]"/>
      <dgm:spPr/>
      <dgm:t>
        <a:bodyPr/>
        <a:lstStyle/>
        <a:p>
          <a:r>
            <a:rPr lang="en-US" dirty="0"/>
            <a:t>Direct Conversion of Number Systems </a:t>
          </a:r>
        </a:p>
      </dgm:t>
    </dgm:pt>
    <dgm:pt modelId="{9115B7AA-6261-4DB0-828B-230E445D977F}" type="parTrans" cxnId="{D9640BDA-CE79-4EF4-AB15-D90F9DF9B587}">
      <dgm:prSet/>
      <dgm:spPr/>
      <dgm:t>
        <a:bodyPr/>
        <a:lstStyle/>
        <a:p>
          <a:endParaRPr lang="en-US"/>
        </a:p>
      </dgm:t>
    </dgm:pt>
    <dgm:pt modelId="{E12A5290-0C11-4827-A2F3-5DE83FE84242}" type="sibTrans" cxnId="{D9640BDA-CE79-4EF4-AB15-D90F9DF9B587}">
      <dgm:prSet/>
      <dgm:spPr/>
      <dgm:t>
        <a:bodyPr/>
        <a:lstStyle/>
        <a:p>
          <a:endParaRPr lang="en-US"/>
        </a:p>
      </dgm:t>
    </dgm:pt>
    <dgm:pt modelId="{E513D88E-FF48-49F9-9EBD-90062B4963C3}">
      <dgm:prSet phldrT="[Text]"/>
      <dgm:spPr/>
      <dgm:t>
        <a:bodyPr/>
        <a:lstStyle/>
        <a:p>
          <a:r>
            <a:rPr lang="en-US" dirty="0"/>
            <a:t>Electrical Components and Binary Number System</a:t>
          </a:r>
        </a:p>
      </dgm:t>
    </dgm:pt>
    <dgm:pt modelId="{8A5E590D-8A57-469E-AD5A-A956625A0C6A}" type="parTrans" cxnId="{45ABF1E7-311B-4281-AAA6-F79F1D8F3959}">
      <dgm:prSet/>
      <dgm:spPr/>
      <dgm:t>
        <a:bodyPr/>
        <a:lstStyle/>
        <a:p>
          <a:endParaRPr lang="en-US"/>
        </a:p>
      </dgm:t>
    </dgm:pt>
    <dgm:pt modelId="{4D935B54-8671-477F-97B4-EA93EAD1A01E}" type="sibTrans" cxnId="{45ABF1E7-311B-4281-AAA6-F79F1D8F3959}">
      <dgm:prSet/>
      <dgm:spPr/>
      <dgm:t>
        <a:bodyPr/>
        <a:lstStyle/>
        <a:p>
          <a:endParaRPr lang="en-US"/>
        </a:p>
      </dgm:t>
    </dgm:pt>
    <dgm:pt modelId="{ADAC3C96-4BA9-48E7-8D68-89093AB612CA}">
      <dgm:prSet phldrT="[Text]"/>
      <dgm:spPr/>
      <dgm:t>
        <a:bodyPr/>
        <a:lstStyle/>
        <a:p>
          <a:r>
            <a:rPr lang="en-US" dirty="0"/>
            <a:t>Fractional numbers in Binary</a:t>
          </a:r>
        </a:p>
      </dgm:t>
    </dgm:pt>
    <dgm:pt modelId="{80D1932A-17F9-4C7A-8911-69F00A947A07}" type="parTrans" cxnId="{09308308-CB48-4637-AB8F-098785228427}">
      <dgm:prSet/>
      <dgm:spPr/>
      <dgm:t>
        <a:bodyPr/>
        <a:lstStyle/>
        <a:p>
          <a:endParaRPr lang="en-US"/>
        </a:p>
      </dgm:t>
    </dgm:pt>
    <dgm:pt modelId="{1C241997-B557-444B-B7F7-535971781EEE}" type="sibTrans" cxnId="{09308308-CB48-4637-AB8F-098785228427}">
      <dgm:prSet/>
      <dgm:spPr/>
      <dgm:t>
        <a:bodyPr/>
        <a:lstStyle/>
        <a:p>
          <a:endParaRPr lang="en-US"/>
        </a:p>
      </dgm:t>
    </dgm:pt>
    <dgm:pt modelId="{4DC19319-891B-4920-90DB-F4E1FA011045}">
      <dgm:prSet phldrT="[Text]"/>
      <dgm:spPr/>
      <dgm:t>
        <a:bodyPr/>
        <a:lstStyle/>
        <a:p>
          <a:r>
            <a:rPr lang="en-US" dirty="0"/>
            <a:t>Interconversion of Number Systems</a:t>
          </a:r>
        </a:p>
      </dgm:t>
    </dgm:pt>
    <dgm:pt modelId="{7AA82B08-663B-42F5-970D-7D30AB473610}" type="parTrans" cxnId="{55DD8DAA-4290-4E41-8E00-C25B5A966738}">
      <dgm:prSet/>
      <dgm:spPr/>
      <dgm:t>
        <a:bodyPr/>
        <a:lstStyle/>
        <a:p>
          <a:endParaRPr lang="en-US"/>
        </a:p>
      </dgm:t>
    </dgm:pt>
    <dgm:pt modelId="{78D3AAA8-0DE4-4896-B42F-F853596AA291}" type="sibTrans" cxnId="{55DD8DAA-4290-4E41-8E00-C25B5A966738}">
      <dgm:prSet/>
      <dgm:spPr/>
      <dgm:t>
        <a:bodyPr/>
        <a:lstStyle/>
        <a:p>
          <a:endParaRPr lang="en-US"/>
        </a:p>
      </dgm:t>
    </dgm:pt>
    <dgm:pt modelId="{13CA2C26-4615-41FA-840B-430A9F21C746}" type="pres">
      <dgm:prSet presAssocID="{01B91DC1-F1B8-4404-98D8-3B63B1063FA1}" presName="diagram" presStyleCnt="0">
        <dgm:presLayoutVars>
          <dgm:chPref val="1"/>
          <dgm:dir/>
          <dgm:animOne val="branch"/>
          <dgm:animLvl val="lvl"/>
          <dgm:resizeHandles/>
        </dgm:presLayoutVars>
      </dgm:prSet>
      <dgm:spPr/>
    </dgm:pt>
    <dgm:pt modelId="{45885A64-AEEA-4F6E-BC14-B5C8FAB13699}" type="pres">
      <dgm:prSet presAssocID="{102E20B2-B700-474B-B057-37AC783A93E6}" presName="root" presStyleCnt="0"/>
      <dgm:spPr/>
    </dgm:pt>
    <dgm:pt modelId="{30F3C83E-5307-4902-B33E-AD51FBC5A840}" type="pres">
      <dgm:prSet presAssocID="{102E20B2-B700-474B-B057-37AC783A93E6}" presName="rootComposite" presStyleCnt="0"/>
      <dgm:spPr/>
    </dgm:pt>
    <dgm:pt modelId="{9CD12439-8BD3-4BFC-AEC4-E4D30F1AD147}" type="pres">
      <dgm:prSet presAssocID="{102E20B2-B700-474B-B057-37AC783A93E6}" presName="rootText" presStyleLbl="node1" presStyleIdx="0" presStyleCnt="1" custScaleX="592149"/>
      <dgm:spPr/>
    </dgm:pt>
    <dgm:pt modelId="{287FFED3-1C41-4F56-9FD5-4AAA20E0B39B}" type="pres">
      <dgm:prSet presAssocID="{102E20B2-B700-474B-B057-37AC783A93E6}" presName="rootConnector" presStyleLbl="node1" presStyleIdx="0" presStyleCnt="1"/>
      <dgm:spPr/>
    </dgm:pt>
    <dgm:pt modelId="{F5D34C5F-5BB7-4F0C-A567-B00D8B72D8CE}" type="pres">
      <dgm:prSet presAssocID="{102E20B2-B700-474B-B057-37AC783A93E6}" presName="childShape" presStyleCnt="0"/>
      <dgm:spPr/>
    </dgm:pt>
    <dgm:pt modelId="{37F59FF6-2F40-434B-A052-5A32D1711A43}" type="pres">
      <dgm:prSet presAssocID="{DA11FFBD-1103-46D0-9A93-1E55B19D6FA7}" presName="Name13" presStyleLbl="parChTrans1D2" presStyleIdx="0" presStyleCnt="6"/>
      <dgm:spPr/>
    </dgm:pt>
    <dgm:pt modelId="{9B3EF0D8-F3A7-483D-9556-BD6871E9790C}" type="pres">
      <dgm:prSet presAssocID="{BEFCC81D-9286-4F20-9D70-B6D231B238AD}" presName="childText" presStyleLbl="bgAcc1" presStyleIdx="0" presStyleCnt="6" custScaleX="475802">
        <dgm:presLayoutVars>
          <dgm:bulletEnabled val="1"/>
        </dgm:presLayoutVars>
      </dgm:prSet>
      <dgm:spPr/>
    </dgm:pt>
    <dgm:pt modelId="{EDDF167B-5076-475D-88B6-2FB33175C7C7}" type="pres">
      <dgm:prSet presAssocID="{32305261-7ECE-488A-A613-850F41710943}" presName="Name13" presStyleLbl="parChTrans1D2" presStyleIdx="1" presStyleCnt="6"/>
      <dgm:spPr/>
    </dgm:pt>
    <dgm:pt modelId="{DAA86B12-77B9-4032-A31E-3BDDC7DECEAF}" type="pres">
      <dgm:prSet presAssocID="{AB14F22F-5542-4593-8409-E4F09FC253B6}" presName="childText" presStyleLbl="bgAcc1" presStyleIdx="1" presStyleCnt="6" custScaleX="476367">
        <dgm:presLayoutVars>
          <dgm:bulletEnabled val="1"/>
        </dgm:presLayoutVars>
      </dgm:prSet>
      <dgm:spPr/>
    </dgm:pt>
    <dgm:pt modelId="{62A5B98B-34F9-4CFB-BFFF-A0E7E6963D17}" type="pres">
      <dgm:prSet presAssocID="{7AA82B08-663B-42F5-970D-7D30AB473610}" presName="Name13" presStyleLbl="parChTrans1D2" presStyleIdx="2" presStyleCnt="6"/>
      <dgm:spPr/>
    </dgm:pt>
    <dgm:pt modelId="{BEF47DB0-E109-45B7-A62A-CEDCCB1B4483}" type="pres">
      <dgm:prSet presAssocID="{4DC19319-891B-4920-90DB-F4E1FA011045}" presName="childText" presStyleLbl="bgAcc1" presStyleIdx="2" presStyleCnt="6" custScaleX="472791">
        <dgm:presLayoutVars>
          <dgm:bulletEnabled val="1"/>
        </dgm:presLayoutVars>
      </dgm:prSet>
      <dgm:spPr/>
    </dgm:pt>
    <dgm:pt modelId="{566CD34C-5D95-4A0B-A62F-A6E3563CBB10}" type="pres">
      <dgm:prSet presAssocID="{9115B7AA-6261-4DB0-828B-230E445D977F}" presName="Name13" presStyleLbl="parChTrans1D2" presStyleIdx="3" presStyleCnt="6"/>
      <dgm:spPr/>
    </dgm:pt>
    <dgm:pt modelId="{7704CEB8-47A5-4C2D-83BD-DCBD6D9CC6C1}" type="pres">
      <dgm:prSet presAssocID="{5822E207-8F1A-4F83-B7FC-242FD64AAF9A}" presName="childText" presStyleLbl="bgAcc1" presStyleIdx="3" presStyleCnt="6" custScaleX="475210">
        <dgm:presLayoutVars>
          <dgm:bulletEnabled val="1"/>
        </dgm:presLayoutVars>
      </dgm:prSet>
      <dgm:spPr/>
    </dgm:pt>
    <dgm:pt modelId="{FA444548-78A7-4FC0-8159-FF95B7C09D19}" type="pres">
      <dgm:prSet presAssocID="{8A5E590D-8A57-469E-AD5A-A956625A0C6A}" presName="Name13" presStyleLbl="parChTrans1D2" presStyleIdx="4" presStyleCnt="6"/>
      <dgm:spPr/>
    </dgm:pt>
    <dgm:pt modelId="{5C0A5C45-A2AF-4D19-882E-AFAA77091902}" type="pres">
      <dgm:prSet presAssocID="{E513D88E-FF48-49F9-9EBD-90062B4963C3}" presName="childText" presStyleLbl="bgAcc1" presStyleIdx="4" presStyleCnt="6" custScaleX="476681">
        <dgm:presLayoutVars>
          <dgm:bulletEnabled val="1"/>
        </dgm:presLayoutVars>
      </dgm:prSet>
      <dgm:spPr/>
    </dgm:pt>
    <dgm:pt modelId="{6E373982-6900-4D59-B415-A61567D29B8D}" type="pres">
      <dgm:prSet presAssocID="{80D1932A-17F9-4C7A-8911-69F00A947A07}" presName="Name13" presStyleLbl="parChTrans1D2" presStyleIdx="5" presStyleCnt="6"/>
      <dgm:spPr/>
    </dgm:pt>
    <dgm:pt modelId="{2F8A0994-12B6-43C3-A1CC-BEAD8A08E937}" type="pres">
      <dgm:prSet presAssocID="{ADAC3C96-4BA9-48E7-8D68-89093AB612CA}" presName="childText" presStyleLbl="bgAcc1" presStyleIdx="5" presStyleCnt="6" custScaleX="476681">
        <dgm:presLayoutVars>
          <dgm:bulletEnabled val="1"/>
        </dgm:presLayoutVars>
      </dgm:prSet>
      <dgm:spPr/>
    </dgm:pt>
  </dgm:ptLst>
  <dgm:cxnLst>
    <dgm:cxn modelId="{D680AA01-4435-402B-AB0E-63516BF966D8}" type="presOf" srcId="{DA11FFBD-1103-46D0-9A93-1E55B19D6FA7}" destId="{37F59FF6-2F40-434B-A052-5A32D1711A43}" srcOrd="0" destOrd="0" presId="urn:microsoft.com/office/officeart/2005/8/layout/hierarchy3"/>
    <dgm:cxn modelId="{3365BD03-741C-4CC6-9DA0-7B2E43B3D0AB}" type="presOf" srcId="{E513D88E-FF48-49F9-9EBD-90062B4963C3}" destId="{5C0A5C45-A2AF-4D19-882E-AFAA77091902}" srcOrd="0" destOrd="0" presId="urn:microsoft.com/office/officeart/2005/8/layout/hierarchy3"/>
    <dgm:cxn modelId="{1D61CC07-E50A-4369-8CA7-D8AF76A0013D}" type="presOf" srcId="{4DC19319-891B-4920-90DB-F4E1FA011045}" destId="{BEF47DB0-E109-45B7-A62A-CEDCCB1B4483}" srcOrd="0" destOrd="0" presId="urn:microsoft.com/office/officeart/2005/8/layout/hierarchy3"/>
    <dgm:cxn modelId="{09308308-CB48-4637-AB8F-098785228427}" srcId="{102E20B2-B700-474B-B057-37AC783A93E6}" destId="{ADAC3C96-4BA9-48E7-8D68-89093AB612CA}" srcOrd="5" destOrd="0" parTransId="{80D1932A-17F9-4C7A-8911-69F00A947A07}" sibTransId="{1C241997-B557-444B-B7F7-535971781EEE}"/>
    <dgm:cxn modelId="{59743A19-3F74-45B5-B0FA-F668CED0388C}" type="presOf" srcId="{5822E207-8F1A-4F83-B7FC-242FD64AAF9A}" destId="{7704CEB8-47A5-4C2D-83BD-DCBD6D9CC6C1}" srcOrd="0" destOrd="0" presId="urn:microsoft.com/office/officeart/2005/8/layout/hierarchy3"/>
    <dgm:cxn modelId="{B590DE19-3A81-482A-9832-7813AB4272EA}" type="presOf" srcId="{7AA82B08-663B-42F5-970D-7D30AB473610}" destId="{62A5B98B-34F9-4CFB-BFFF-A0E7E6963D17}" srcOrd="0" destOrd="0" presId="urn:microsoft.com/office/officeart/2005/8/layout/hierarchy3"/>
    <dgm:cxn modelId="{546F2930-FCE3-485F-9980-5480C9DF8D13}" srcId="{102E20B2-B700-474B-B057-37AC783A93E6}" destId="{BEFCC81D-9286-4F20-9D70-B6D231B238AD}" srcOrd="0" destOrd="0" parTransId="{DA11FFBD-1103-46D0-9A93-1E55B19D6FA7}" sibTransId="{A720EB3B-18BA-4E4D-BB95-723856D1BD0A}"/>
    <dgm:cxn modelId="{63A3106A-871F-4767-A7BA-AAE02FF559F1}" type="presOf" srcId="{AB14F22F-5542-4593-8409-E4F09FC253B6}" destId="{DAA86B12-77B9-4032-A31E-3BDDC7DECEAF}" srcOrd="0" destOrd="0" presId="urn:microsoft.com/office/officeart/2005/8/layout/hierarchy3"/>
    <dgm:cxn modelId="{9C29C051-DA4A-42D5-9D08-61FB0975DCD4}" type="presOf" srcId="{80D1932A-17F9-4C7A-8911-69F00A947A07}" destId="{6E373982-6900-4D59-B415-A61567D29B8D}" srcOrd="0" destOrd="0" presId="urn:microsoft.com/office/officeart/2005/8/layout/hierarchy3"/>
    <dgm:cxn modelId="{C5AF1356-3D45-4073-9A82-455C2B452A6A}" type="presOf" srcId="{102E20B2-B700-474B-B057-37AC783A93E6}" destId="{287FFED3-1C41-4F56-9FD5-4AAA20E0B39B}" srcOrd="1" destOrd="0" presId="urn:microsoft.com/office/officeart/2005/8/layout/hierarchy3"/>
    <dgm:cxn modelId="{59F6577F-D9AA-40DB-875D-1503F37C689C}" type="presOf" srcId="{9115B7AA-6261-4DB0-828B-230E445D977F}" destId="{566CD34C-5D95-4A0B-A62F-A6E3563CBB10}" srcOrd="0" destOrd="0" presId="urn:microsoft.com/office/officeart/2005/8/layout/hierarchy3"/>
    <dgm:cxn modelId="{9EDBF598-EF10-431A-92E3-17CA6002A208}" type="presOf" srcId="{01B91DC1-F1B8-4404-98D8-3B63B1063FA1}" destId="{13CA2C26-4615-41FA-840B-430A9F21C746}" srcOrd="0" destOrd="0" presId="urn:microsoft.com/office/officeart/2005/8/layout/hierarchy3"/>
    <dgm:cxn modelId="{93F3919C-6FF8-44DF-B721-1C583BFDD5E3}" type="presOf" srcId="{32305261-7ECE-488A-A613-850F41710943}" destId="{EDDF167B-5076-475D-88B6-2FB33175C7C7}" srcOrd="0" destOrd="0" presId="urn:microsoft.com/office/officeart/2005/8/layout/hierarchy3"/>
    <dgm:cxn modelId="{55DD8DAA-4290-4E41-8E00-C25B5A966738}" srcId="{102E20B2-B700-474B-B057-37AC783A93E6}" destId="{4DC19319-891B-4920-90DB-F4E1FA011045}" srcOrd="2" destOrd="0" parTransId="{7AA82B08-663B-42F5-970D-7D30AB473610}" sibTransId="{78D3AAA8-0DE4-4896-B42F-F853596AA291}"/>
    <dgm:cxn modelId="{C02863C0-1E15-4F86-BF8C-A6AF644F51EE}" type="presOf" srcId="{102E20B2-B700-474B-B057-37AC783A93E6}" destId="{9CD12439-8BD3-4BFC-AEC4-E4D30F1AD147}" srcOrd="0" destOrd="0" presId="urn:microsoft.com/office/officeart/2005/8/layout/hierarchy3"/>
    <dgm:cxn modelId="{D9640BDA-CE79-4EF4-AB15-D90F9DF9B587}" srcId="{102E20B2-B700-474B-B057-37AC783A93E6}" destId="{5822E207-8F1A-4F83-B7FC-242FD64AAF9A}" srcOrd="3" destOrd="0" parTransId="{9115B7AA-6261-4DB0-828B-230E445D977F}" sibTransId="{E12A5290-0C11-4827-A2F3-5DE83FE84242}"/>
    <dgm:cxn modelId="{F53956DF-9614-4979-9EF5-7F46AEBB1914}" srcId="{01B91DC1-F1B8-4404-98D8-3B63B1063FA1}" destId="{102E20B2-B700-474B-B057-37AC783A93E6}" srcOrd="0" destOrd="0" parTransId="{CB7E3C60-D79C-49EC-90C3-0428308EF2E8}" sibTransId="{6002F232-A9F5-46DC-ADD9-E3F971432C89}"/>
    <dgm:cxn modelId="{45ABF1E7-311B-4281-AAA6-F79F1D8F3959}" srcId="{102E20B2-B700-474B-B057-37AC783A93E6}" destId="{E513D88E-FF48-49F9-9EBD-90062B4963C3}" srcOrd="4" destOrd="0" parTransId="{8A5E590D-8A57-469E-AD5A-A956625A0C6A}" sibTransId="{4D935B54-8671-477F-97B4-EA93EAD1A01E}"/>
    <dgm:cxn modelId="{A86F9EED-8FD8-4265-B1C1-10D22323894E}" srcId="{102E20B2-B700-474B-B057-37AC783A93E6}" destId="{AB14F22F-5542-4593-8409-E4F09FC253B6}" srcOrd="1" destOrd="0" parTransId="{32305261-7ECE-488A-A613-850F41710943}" sibTransId="{723D1E51-D107-408B-89C2-CB1ED20C3A93}"/>
    <dgm:cxn modelId="{2B5544EE-9530-4B6D-A86F-B168D62A5CDE}" type="presOf" srcId="{ADAC3C96-4BA9-48E7-8D68-89093AB612CA}" destId="{2F8A0994-12B6-43C3-A1CC-BEAD8A08E937}" srcOrd="0" destOrd="0" presId="urn:microsoft.com/office/officeart/2005/8/layout/hierarchy3"/>
    <dgm:cxn modelId="{CCC9F7F7-517D-40E3-9116-6DD181C596DF}" type="presOf" srcId="{BEFCC81D-9286-4F20-9D70-B6D231B238AD}" destId="{9B3EF0D8-F3A7-483D-9556-BD6871E9790C}" srcOrd="0" destOrd="0" presId="urn:microsoft.com/office/officeart/2005/8/layout/hierarchy3"/>
    <dgm:cxn modelId="{06A1FCFB-D92E-4591-9B8E-2D9F4EA4A133}" type="presOf" srcId="{8A5E590D-8A57-469E-AD5A-A956625A0C6A}" destId="{FA444548-78A7-4FC0-8159-FF95B7C09D19}" srcOrd="0" destOrd="0" presId="urn:microsoft.com/office/officeart/2005/8/layout/hierarchy3"/>
    <dgm:cxn modelId="{CE04CC6A-9F50-4F50-A3DD-D2BD2CD35A33}" type="presParOf" srcId="{13CA2C26-4615-41FA-840B-430A9F21C746}" destId="{45885A64-AEEA-4F6E-BC14-B5C8FAB13699}" srcOrd="0" destOrd="0" presId="urn:microsoft.com/office/officeart/2005/8/layout/hierarchy3"/>
    <dgm:cxn modelId="{041F638B-3BF0-4906-9442-0300887F2C51}" type="presParOf" srcId="{45885A64-AEEA-4F6E-BC14-B5C8FAB13699}" destId="{30F3C83E-5307-4902-B33E-AD51FBC5A840}" srcOrd="0" destOrd="0" presId="urn:microsoft.com/office/officeart/2005/8/layout/hierarchy3"/>
    <dgm:cxn modelId="{408C4C7C-02C8-44C1-A00A-CE443122020E}" type="presParOf" srcId="{30F3C83E-5307-4902-B33E-AD51FBC5A840}" destId="{9CD12439-8BD3-4BFC-AEC4-E4D30F1AD147}" srcOrd="0" destOrd="0" presId="urn:microsoft.com/office/officeart/2005/8/layout/hierarchy3"/>
    <dgm:cxn modelId="{C44EFDA4-B18F-4957-9824-70624B3CAF4A}" type="presParOf" srcId="{30F3C83E-5307-4902-B33E-AD51FBC5A840}" destId="{287FFED3-1C41-4F56-9FD5-4AAA20E0B39B}" srcOrd="1" destOrd="0" presId="urn:microsoft.com/office/officeart/2005/8/layout/hierarchy3"/>
    <dgm:cxn modelId="{2F11F4B6-0713-41AC-B698-A206353CCEC1}" type="presParOf" srcId="{45885A64-AEEA-4F6E-BC14-B5C8FAB13699}" destId="{F5D34C5F-5BB7-4F0C-A567-B00D8B72D8CE}" srcOrd="1" destOrd="0" presId="urn:microsoft.com/office/officeart/2005/8/layout/hierarchy3"/>
    <dgm:cxn modelId="{6B28A65F-7168-438B-927C-867D7B85845F}" type="presParOf" srcId="{F5D34C5F-5BB7-4F0C-A567-B00D8B72D8CE}" destId="{37F59FF6-2F40-434B-A052-5A32D1711A43}" srcOrd="0" destOrd="0" presId="urn:microsoft.com/office/officeart/2005/8/layout/hierarchy3"/>
    <dgm:cxn modelId="{90AD3D0B-2F71-4133-8466-CC8545C5AA9C}" type="presParOf" srcId="{F5D34C5F-5BB7-4F0C-A567-B00D8B72D8CE}" destId="{9B3EF0D8-F3A7-483D-9556-BD6871E9790C}" srcOrd="1" destOrd="0" presId="urn:microsoft.com/office/officeart/2005/8/layout/hierarchy3"/>
    <dgm:cxn modelId="{2BC97FED-ED14-418A-A811-B30B143B3981}" type="presParOf" srcId="{F5D34C5F-5BB7-4F0C-A567-B00D8B72D8CE}" destId="{EDDF167B-5076-475D-88B6-2FB33175C7C7}" srcOrd="2" destOrd="0" presId="urn:microsoft.com/office/officeart/2005/8/layout/hierarchy3"/>
    <dgm:cxn modelId="{7AD3DC71-FA43-40E8-A3F6-FF2E8AD958C0}" type="presParOf" srcId="{F5D34C5F-5BB7-4F0C-A567-B00D8B72D8CE}" destId="{DAA86B12-77B9-4032-A31E-3BDDC7DECEAF}" srcOrd="3" destOrd="0" presId="urn:microsoft.com/office/officeart/2005/8/layout/hierarchy3"/>
    <dgm:cxn modelId="{79BAD809-0D9E-4AEF-8023-751CA0D2C5DD}" type="presParOf" srcId="{F5D34C5F-5BB7-4F0C-A567-B00D8B72D8CE}" destId="{62A5B98B-34F9-4CFB-BFFF-A0E7E6963D17}" srcOrd="4" destOrd="0" presId="urn:microsoft.com/office/officeart/2005/8/layout/hierarchy3"/>
    <dgm:cxn modelId="{1E3EB3B9-89FD-4887-A821-FDDA7F0C5809}" type="presParOf" srcId="{F5D34C5F-5BB7-4F0C-A567-B00D8B72D8CE}" destId="{BEF47DB0-E109-45B7-A62A-CEDCCB1B4483}" srcOrd="5" destOrd="0" presId="urn:microsoft.com/office/officeart/2005/8/layout/hierarchy3"/>
    <dgm:cxn modelId="{FC75F4EB-FE6E-4626-9081-4DCF83E47945}" type="presParOf" srcId="{F5D34C5F-5BB7-4F0C-A567-B00D8B72D8CE}" destId="{566CD34C-5D95-4A0B-A62F-A6E3563CBB10}" srcOrd="6" destOrd="0" presId="urn:microsoft.com/office/officeart/2005/8/layout/hierarchy3"/>
    <dgm:cxn modelId="{2CF05FD0-BFA8-49EF-9436-B24D78879447}" type="presParOf" srcId="{F5D34C5F-5BB7-4F0C-A567-B00D8B72D8CE}" destId="{7704CEB8-47A5-4C2D-83BD-DCBD6D9CC6C1}" srcOrd="7" destOrd="0" presId="urn:microsoft.com/office/officeart/2005/8/layout/hierarchy3"/>
    <dgm:cxn modelId="{03BC5191-0B77-49CA-AAA3-6D8172AA51AE}" type="presParOf" srcId="{F5D34C5F-5BB7-4F0C-A567-B00D8B72D8CE}" destId="{FA444548-78A7-4FC0-8159-FF95B7C09D19}" srcOrd="8" destOrd="0" presId="urn:microsoft.com/office/officeart/2005/8/layout/hierarchy3"/>
    <dgm:cxn modelId="{2F97094C-8FD8-433F-B55E-15AB40AD549D}" type="presParOf" srcId="{F5D34C5F-5BB7-4F0C-A567-B00D8B72D8CE}" destId="{5C0A5C45-A2AF-4D19-882E-AFAA77091902}" srcOrd="9" destOrd="0" presId="urn:microsoft.com/office/officeart/2005/8/layout/hierarchy3"/>
    <dgm:cxn modelId="{D71117F3-3EBF-457C-B04A-A3020915D7E2}" type="presParOf" srcId="{F5D34C5F-5BB7-4F0C-A567-B00D8B72D8CE}" destId="{6E373982-6900-4D59-B415-A61567D29B8D}" srcOrd="10" destOrd="0" presId="urn:microsoft.com/office/officeart/2005/8/layout/hierarchy3"/>
    <dgm:cxn modelId="{17542AC3-A0A8-48ED-B680-2AEFCABC708D}" type="presParOf" srcId="{F5D34C5F-5BB7-4F0C-A567-B00D8B72D8CE}" destId="{2F8A0994-12B6-43C3-A1CC-BEAD8A08E937}" srcOrd="1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D12439-8BD3-4BFC-AEC4-E4D30F1AD147}">
      <dsp:nvSpPr>
        <dsp:cNvPr id="0" name=""/>
        <dsp:cNvSpPr/>
      </dsp:nvSpPr>
      <dsp:spPr>
        <a:xfrm>
          <a:off x="1265552" y="791"/>
          <a:ext cx="8569799" cy="723618"/>
        </a:xfrm>
        <a:prstGeom prst="roundRect">
          <a:avLst>
            <a:gd name="adj" fmla="val 10000"/>
          </a:avLst>
        </a:prstGeom>
        <a:gradFill rotWithShape="0">
          <a:gsLst>
            <a:gs pos="0">
              <a:schemeClr val="accent5">
                <a:alpha val="90000"/>
                <a:hueOff val="0"/>
                <a:satOff val="0"/>
                <a:lumOff val="0"/>
                <a:alphaOff val="0"/>
                <a:tint val="98000"/>
                <a:lumMod val="114000"/>
              </a:schemeClr>
            </a:gs>
            <a:gs pos="100000">
              <a:schemeClr val="accent5">
                <a:alpha val="90000"/>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US" sz="4100" kern="1200" dirty="0"/>
            <a:t>Lecture Contents</a:t>
          </a:r>
        </a:p>
      </dsp:txBody>
      <dsp:txXfrm>
        <a:off x="1286746" y="21985"/>
        <a:ext cx="8527411" cy="681230"/>
      </dsp:txXfrm>
    </dsp:sp>
    <dsp:sp modelId="{37F59FF6-2F40-434B-A052-5A32D1711A43}">
      <dsp:nvSpPr>
        <dsp:cNvPr id="0" name=""/>
        <dsp:cNvSpPr/>
      </dsp:nvSpPr>
      <dsp:spPr>
        <a:xfrm>
          <a:off x="2122532" y="724409"/>
          <a:ext cx="856979" cy="542713"/>
        </a:xfrm>
        <a:custGeom>
          <a:avLst/>
          <a:gdLst/>
          <a:ahLst/>
          <a:cxnLst/>
          <a:rect l="0" t="0" r="0" b="0"/>
          <a:pathLst>
            <a:path>
              <a:moveTo>
                <a:pt x="0" y="0"/>
              </a:moveTo>
              <a:lnTo>
                <a:pt x="0" y="542713"/>
              </a:lnTo>
              <a:lnTo>
                <a:pt x="856979" y="542713"/>
              </a:lnTo>
            </a:path>
          </a:pathLst>
        </a:custGeom>
        <a:noFill/>
        <a:ln w="19050" cap="rnd" cmpd="sng" algn="ctr">
          <a:solidFill>
            <a:schemeClr val="accent5">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3EF0D8-F3A7-483D-9556-BD6871E9790C}">
      <dsp:nvSpPr>
        <dsp:cNvPr id="0" name=""/>
        <dsp:cNvSpPr/>
      </dsp:nvSpPr>
      <dsp:spPr>
        <a:xfrm>
          <a:off x="2979512" y="905314"/>
          <a:ext cx="5508786" cy="723618"/>
        </a:xfrm>
        <a:prstGeom prst="roundRect">
          <a:avLst>
            <a:gd name="adj" fmla="val 10000"/>
          </a:avLst>
        </a:prstGeom>
        <a:solidFill>
          <a:schemeClr val="lt1">
            <a:alpha val="90000"/>
            <a:hueOff val="0"/>
            <a:satOff val="0"/>
            <a:lumOff val="0"/>
            <a:alphaOff val="0"/>
          </a:schemeClr>
        </a:solidFill>
        <a:ln w="9525" cap="rnd" cmpd="sng" algn="ctr">
          <a:solidFill>
            <a:schemeClr val="accent5">
              <a:alpha val="9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What is Number System</a:t>
          </a:r>
        </a:p>
      </dsp:txBody>
      <dsp:txXfrm>
        <a:off x="3000706" y="926508"/>
        <a:ext cx="5466398" cy="681230"/>
      </dsp:txXfrm>
    </dsp:sp>
    <dsp:sp modelId="{EDDF167B-5076-475D-88B6-2FB33175C7C7}">
      <dsp:nvSpPr>
        <dsp:cNvPr id="0" name=""/>
        <dsp:cNvSpPr/>
      </dsp:nvSpPr>
      <dsp:spPr>
        <a:xfrm>
          <a:off x="2122532" y="724409"/>
          <a:ext cx="856979" cy="1447236"/>
        </a:xfrm>
        <a:custGeom>
          <a:avLst/>
          <a:gdLst/>
          <a:ahLst/>
          <a:cxnLst/>
          <a:rect l="0" t="0" r="0" b="0"/>
          <a:pathLst>
            <a:path>
              <a:moveTo>
                <a:pt x="0" y="0"/>
              </a:moveTo>
              <a:lnTo>
                <a:pt x="0" y="1447236"/>
              </a:lnTo>
              <a:lnTo>
                <a:pt x="856979" y="1447236"/>
              </a:lnTo>
            </a:path>
          </a:pathLst>
        </a:custGeom>
        <a:noFill/>
        <a:ln w="19050" cap="rnd" cmpd="sng" algn="ctr">
          <a:solidFill>
            <a:schemeClr val="accent5">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A86B12-77B9-4032-A31E-3BDDC7DECEAF}">
      <dsp:nvSpPr>
        <dsp:cNvPr id="0" name=""/>
        <dsp:cNvSpPr/>
      </dsp:nvSpPr>
      <dsp:spPr>
        <a:xfrm>
          <a:off x="2979512" y="1809837"/>
          <a:ext cx="5515327" cy="723618"/>
        </a:xfrm>
        <a:prstGeom prst="roundRect">
          <a:avLst>
            <a:gd name="adj" fmla="val 10000"/>
          </a:avLst>
        </a:prstGeom>
        <a:solidFill>
          <a:schemeClr val="lt1">
            <a:alpha val="90000"/>
            <a:hueOff val="0"/>
            <a:satOff val="0"/>
            <a:lumOff val="0"/>
            <a:alphaOff val="0"/>
          </a:schemeClr>
        </a:solidFill>
        <a:ln w="9525" cap="rnd" cmpd="sng" algn="ctr">
          <a:solidFill>
            <a:schemeClr val="accent5">
              <a:alpha val="90000"/>
              <a:hueOff val="0"/>
              <a:satOff val="0"/>
              <a:lumOff val="0"/>
              <a:alphaOff val="-800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Different Number Systems</a:t>
          </a:r>
        </a:p>
      </dsp:txBody>
      <dsp:txXfrm>
        <a:off x="3000706" y="1831031"/>
        <a:ext cx="5472939" cy="681230"/>
      </dsp:txXfrm>
    </dsp:sp>
    <dsp:sp modelId="{62A5B98B-34F9-4CFB-BFFF-A0E7E6963D17}">
      <dsp:nvSpPr>
        <dsp:cNvPr id="0" name=""/>
        <dsp:cNvSpPr/>
      </dsp:nvSpPr>
      <dsp:spPr>
        <a:xfrm>
          <a:off x="2122532" y="724409"/>
          <a:ext cx="856979" cy="2351760"/>
        </a:xfrm>
        <a:custGeom>
          <a:avLst/>
          <a:gdLst/>
          <a:ahLst/>
          <a:cxnLst/>
          <a:rect l="0" t="0" r="0" b="0"/>
          <a:pathLst>
            <a:path>
              <a:moveTo>
                <a:pt x="0" y="0"/>
              </a:moveTo>
              <a:lnTo>
                <a:pt x="0" y="2351760"/>
              </a:lnTo>
              <a:lnTo>
                <a:pt x="856979" y="2351760"/>
              </a:lnTo>
            </a:path>
          </a:pathLst>
        </a:custGeom>
        <a:noFill/>
        <a:ln w="19050" cap="rnd" cmpd="sng" algn="ctr">
          <a:solidFill>
            <a:schemeClr val="accent5">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F47DB0-E109-45B7-A62A-CEDCCB1B4483}">
      <dsp:nvSpPr>
        <dsp:cNvPr id="0" name=""/>
        <dsp:cNvSpPr/>
      </dsp:nvSpPr>
      <dsp:spPr>
        <a:xfrm>
          <a:off x="2979512" y="2714360"/>
          <a:ext cx="5473925" cy="723618"/>
        </a:xfrm>
        <a:prstGeom prst="roundRect">
          <a:avLst>
            <a:gd name="adj" fmla="val 10000"/>
          </a:avLst>
        </a:prstGeom>
        <a:solidFill>
          <a:schemeClr val="lt1">
            <a:alpha val="90000"/>
            <a:hueOff val="0"/>
            <a:satOff val="0"/>
            <a:lumOff val="0"/>
            <a:alphaOff val="0"/>
          </a:schemeClr>
        </a:solidFill>
        <a:ln w="9525" cap="rnd" cmpd="sng" algn="ctr">
          <a:solidFill>
            <a:schemeClr val="accent5">
              <a:alpha val="90000"/>
              <a:hueOff val="0"/>
              <a:satOff val="0"/>
              <a:lumOff val="0"/>
              <a:alphaOff val="-1600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Interconversion of Number Systems</a:t>
          </a:r>
        </a:p>
      </dsp:txBody>
      <dsp:txXfrm>
        <a:off x="3000706" y="2735554"/>
        <a:ext cx="5431537" cy="681230"/>
      </dsp:txXfrm>
    </dsp:sp>
    <dsp:sp modelId="{566CD34C-5D95-4A0B-A62F-A6E3563CBB10}">
      <dsp:nvSpPr>
        <dsp:cNvPr id="0" name=""/>
        <dsp:cNvSpPr/>
      </dsp:nvSpPr>
      <dsp:spPr>
        <a:xfrm>
          <a:off x="2122532" y="724409"/>
          <a:ext cx="856979" cy="3256283"/>
        </a:xfrm>
        <a:custGeom>
          <a:avLst/>
          <a:gdLst/>
          <a:ahLst/>
          <a:cxnLst/>
          <a:rect l="0" t="0" r="0" b="0"/>
          <a:pathLst>
            <a:path>
              <a:moveTo>
                <a:pt x="0" y="0"/>
              </a:moveTo>
              <a:lnTo>
                <a:pt x="0" y="3256283"/>
              </a:lnTo>
              <a:lnTo>
                <a:pt x="856979" y="3256283"/>
              </a:lnTo>
            </a:path>
          </a:pathLst>
        </a:custGeom>
        <a:noFill/>
        <a:ln w="19050" cap="rnd" cmpd="sng" algn="ctr">
          <a:solidFill>
            <a:schemeClr val="accent5">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04CEB8-47A5-4C2D-83BD-DCBD6D9CC6C1}">
      <dsp:nvSpPr>
        <dsp:cNvPr id="0" name=""/>
        <dsp:cNvSpPr/>
      </dsp:nvSpPr>
      <dsp:spPr>
        <a:xfrm>
          <a:off x="2979512" y="3618883"/>
          <a:ext cx="5501931" cy="723618"/>
        </a:xfrm>
        <a:prstGeom prst="roundRect">
          <a:avLst>
            <a:gd name="adj" fmla="val 10000"/>
          </a:avLst>
        </a:prstGeom>
        <a:solidFill>
          <a:schemeClr val="lt1">
            <a:alpha val="90000"/>
            <a:hueOff val="0"/>
            <a:satOff val="0"/>
            <a:lumOff val="0"/>
            <a:alphaOff val="0"/>
          </a:schemeClr>
        </a:solidFill>
        <a:ln w="9525" cap="rnd" cmpd="sng" algn="ctr">
          <a:solidFill>
            <a:schemeClr val="accent5">
              <a:alpha val="90000"/>
              <a:hueOff val="0"/>
              <a:satOff val="0"/>
              <a:lumOff val="0"/>
              <a:alphaOff val="-2400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Direct Conversion of Number Systems </a:t>
          </a:r>
        </a:p>
      </dsp:txBody>
      <dsp:txXfrm>
        <a:off x="3000706" y="3640077"/>
        <a:ext cx="5459543" cy="681230"/>
      </dsp:txXfrm>
    </dsp:sp>
    <dsp:sp modelId="{FA444548-78A7-4FC0-8159-FF95B7C09D19}">
      <dsp:nvSpPr>
        <dsp:cNvPr id="0" name=""/>
        <dsp:cNvSpPr/>
      </dsp:nvSpPr>
      <dsp:spPr>
        <a:xfrm>
          <a:off x="2122532" y="724409"/>
          <a:ext cx="856979" cy="4160806"/>
        </a:xfrm>
        <a:custGeom>
          <a:avLst/>
          <a:gdLst/>
          <a:ahLst/>
          <a:cxnLst/>
          <a:rect l="0" t="0" r="0" b="0"/>
          <a:pathLst>
            <a:path>
              <a:moveTo>
                <a:pt x="0" y="0"/>
              </a:moveTo>
              <a:lnTo>
                <a:pt x="0" y="4160806"/>
              </a:lnTo>
              <a:lnTo>
                <a:pt x="856979" y="4160806"/>
              </a:lnTo>
            </a:path>
          </a:pathLst>
        </a:custGeom>
        <a:noFill/>
        <a:ln w="19050" cap="rnd" cmpd="sng" algn="ctr">
          <a:solidFill>
            <a:schemeClr val="accent5">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0A5C45-A2AF-4D19-882E-AFAA77091902}">
      <dsp:nvSpPr>
        <dsp:cNvPr id="0" name=""/>
        <dsp:cNvSpPr/>
      </dsp:nvSpPr>
      <dsp:spPr>
        <a:xfrm>
          <a:off x="2979512" y="4523406"/>
          <a:ext cx="5518963" cy="723618"/>
        </a:xfrm>
        <a:prstGeom prst="roundRect">
          <a:avLst>
            <a:gd name="adj" fmla="val 10000"/>
          </a:avLst>
        </a:prstGeom>
        <a:solidFill>
          <a:schemeClr val="lt1">
            <a:alpha val="90000"/>
            <a:hueOff val="0"/>
            <a:satOff val="0"/>
            <a:lumOff val="0"/>
            <a:alphaOff val="0"/>
          </a:schemeClr>
        </a:solidFill>
        <a:ln w="9525" cap="rnd" cmpd="sng" algn="ctr">
          <a:solidFill>
            <a:schemeClr val="accent5">
              <a:alpha val="90000"/>
              <a:hueOff val="0"/>
              <a:satOff val="0"/>
              <a:lumOff val="0"/>
              <a:alphaOff val="-3200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Electrical Components and Binary Number System</a:t>
          </a:r>
        </a:p>
      </dsp:txBody>
      <dsp:txXfrm>
        <a:off x="3000706" y="4544600"/>
        <a:ext cx="5476575" cy="681230"/>
      </dsp:txXfrm>
    </dsp:sp>
    <dsp:sp modelId="{6E373982-6900-4D59-B415-A61567D29B8D}">
      <dsp:nvSpPr>
        <dsp:cNvPr id="0" name=""/>
        <dsp:cNvSpPr/>
      </dsp:nvSpPr>
      <dsp:spPr>
        <a:xfrm>
          <a:off x="2122532" y="724409"/>
          <a:ext cx="856979" cy="5065329"/>
        </a:xfrm>
        <a:custGeom>
          <a:avLst/>
          <a:gdLst/>
          <a:ahLst/>
          <a:cxnLst/>
          <a:rect l="0" t="0" r="0" b="0"/>
          <a:pathLst>
            <a:path>
              <a:moveTo>
                <a:pt x="0" y="0"/>
              </a:moveTo>
              <a:lnTo>
                <a:pt x="0" y="5065329"/>
              </a:lnTo>
              <a:lnTo>
                <a:pt x="856979" y="5065329"/>
              </a:lnTo>
            </a:path>
          </a:pathLst>
        </a:custGeom>
        <a:noFill/>
        <a:ln w="19050" cap="rnd" cmpd="sng" algn="ctr">
          <a:solidFill>
            <a:schemeClr val="accent5">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8A0994-12B6-43C3-A1CC-BEAD8A08E937}">
      <dsp:nvSpPr>
        <dsp:cNvPr id="0" name=""/>
        <dsp:cNvSpPr/>
      </dsp:nvSpPr>
      <dsp:spPr>
        <a:xfrm>
          <a:off x="2979512" y="5427930"/>
          <a:ext cx="5518963" cy="723618"/>
        </a:xfrm>
        <a:prstGeom prst="roundRect">
          <a:avLst>
            <a:gd name="adj" fmla="val 10000"/>
          </a:avLst>
        </a:prstGeom>
        <a:solidFill>
          <a:schemeClr val="lt1">
            <a:alpha val="90000"/>
            <a:hueOff val="0"/>
            <a:satOff val="0"/>
            <a:lumOff val="0"/>
            <a:alphaOff val="0"/>
          </a:schemeClr>
        </a:solidFill>
        <a:ln w="9525" cap="rnd" cmpd="sng" algn="ctr">
          <a:solidFill>
            <a:schemeClr val="accent5">
              <a:alpha val="90000"/>
              <a:hueOff val="0"/>
              <a:satOff val="0"/>
              <a:lumOff val="0"/>
              <a:alphaOff val="-4000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Fractional numbers in Binary</a:t>
          </a:r>
        </a:p>
      </dsp:txBody>
      <dsp:txXfrm>
        <a:off x="3000706" y="5449124"/>
        <a:ext cx="5476575" cy="68123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E9E504-3B7E-4207-BD81-58F3154F05D6}" type="datetimeFigureOut">
              <a:rPr lang="en-US" smtClean="0"/>
              <a:t>10/8/2020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D8EE0-2AEE-4F8C-8DD4-AB5EAAF5476F}" type="slidenum">
              <a:rPr lang="en-US" smtClean="0"/>
              <a:t>‹#›</a:t>
            </a:fld>
            <a:endParaRPr lang="en-US"/>
          </a:p>
        </p:txBody>
      </p:sp>
    </p:spTree>
    <p:extLst>
      <p:ext uri="{BB962C8B-B14F-4D97-AF65-F5344CB8AC3E}">
        <p14:creationId xmlns:p14="http://schemas.microsoft.com/office/powerpoint/2010/main" val="591447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97FBF6-DA55-471F-A5D9-344FFA497B3A}" type="datetime1">
              <a:rPr lang="en-US" smtClean="0"/>
              <a:t>10/8/2020</a:t>
            </a:fld>
            <a:endParaRPr lang="en-US" dirty="0"/>
          </a:p>
        </p:txBody>
      </p:sp>
      <p:sp>
        <p:nvSpPr>
          <p:cNvPr id="5" name="Footer Placeholder 4"/>
          <p:cNvSpPr>
            <a:spLocks noGrp="1"/>
          </p:cNvSpPr>
          <p:nvPr>
            <p:ph type="ftr" sz="quarter" idx="11"/>
          </p:nvPr>
        </p:nvSpPr>
        <p:spPr/>
        <p:txBody>
          <a:bodyPr/>
          <a:lstStyle/>
          <a:p>
            <a:r>
              <a:rPr lang="en-US"/>
              <a:t>Computer Education Explained - ComeDxd</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116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412801-C6D6-4AC0-BEC1-47EAD8AF4977}" type="datetime1">
              <a:rPr lang="en-US" smtClean="0"/>
              <a:t>10/8/2020</a:t>
            </a:fld>
            <a:endParaRPr lang="en-US" dirty="0"/>
          </a:p>
        </p:txBody>
      </p:sp>
      <p:sp>
        <p:nvSpPr>
          <p:cNvPr id="6" name="Footer Placeholder 5"/>
          <p:cNvSpPr>
            <a:spLocks noGrp="1"/>
          </p:cNvSpPr>
          <p:nvPr>
            <p:ph type="ftr" sz="quarter" idx="11"/>
          </p:nvPr>
        </p:nvSpPr>
        <p:spPr/>
        <p:txBody>
          <a:bodyPr/>
          <a:lstStyle/>
          <a:p>
            <a:r>
              <a:rPr lang="en-US"/>
              <a:t>Computer Education Explained - ComeDxd</a:t>
            </a:r>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32827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4328C7-8180-4E83-86DC-0B6B39C8C01B}" type="datetime1">
              <a:rPr lang="en-US" smtClean="0"/>
              <a:t>10/8/2020</a:t>
            </a:fld>
            <a:endParaRPr lang="en-US" dirty="0"/>
          </a:p>
        </p:txBody>
      </p:sp>
      <p:sp>
        <p:nvSpPr>
          <p:cNvPr id="5" name="Footer Placeholder 4"/>
          <p:cNvSpPr>
            <a:spLocks noGrp="1"/>
          </p:cNvSpPr>
          <p:nvPr>
            <p:ph type="ftr" sz="quarter" idx="11"/>
          </p:nvPr>
        </p:nvSpPr>
        <p:spPr/>
        <p:txBody>
          <a:bodyPr/>
          <a:lstStyle/>
          <a:p>
            <a:r>
              <a:rPr lang="en-US"/>
              <a:t>Computer Education Explained - ComeDxd</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25118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30DDD3E-B29C-4379-8264-D6E89A4C6F44}" type="datetime1">
              <a:rPr lang="en-US" smtClean="0"/>
              <a:t>10/8/2020</a:t>
            </a:fld>
            <a:endParaRPr lang="en-US" dirty="0"/>
          </a:p>
        </p:txBody>
      </p:sp>
      <p:sp>
        <p:nvSpPr>
          <p:cNvPr id="5" name="Footer Placeholder 4"/>
          <p:cNvSpPr>
            <a:spLocks noGrp="1"/>
          </p:cNvSpPr>
          <p:nvPr>
            <p:ph type="ftr" sz="quarter" idx="11"/>
          </p:nvPr>
        </p:nvSpPr>
        <p:spPr/>
        <p:txBody>
          <a:bodyPr/>
          <a:lstStyle/>
          <a:p>
            <a:r>
              <a:rPr lang="en-US"/>
              <a:t>Computer Education Explained - ComeDxd</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250057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2E7A7E-CAFB-4EB0-AB87-0C57F822BD04}" type="datetime1">
              <a:rPr lang="en-US" smtClean="0"/>
              <a:t>10/8/2020</a:t>
            </a:fld>
            <a:endParaRPr lang="en-US" dirty="0"/>
          </a:p>
        </p:txBody>
      </p:sp>
      <p:sp>
        <p:nvSpPr>
          <p:cNvPr id="5" name="Footer Placeholder 4"/>
          <p:cNvSpPr>
            <a:spLocks noGrp="1"/>
          </p:cNvSpPr>
          <p:nvPr>
            <p:ph type="ftr" sz="quarter" idx="11"/>
          </p:nvPr>
        </p:nvSpPr>
        <p:spPr/>
        <p:txBody>
          <a:bodyPr/>
          <a:lstStyle/>
          <a:p>
            <a:r>
              <a:rPr lang="en-US"/>
              <a:t>Computer Education Explained - ComeDxd</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8376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2FD5E8-781E-4789-98FE-871568CA4145}" type="datetime1">
              <a:rPr lang="en-US" smtClean="0"/>
              <a:t>10/8/2020</a:t>
            </a:fld>
            <a:endParaRPr lang="en-US" dirty="0"/>
          </a:p>
        </p:txBody>
      </p:sp>
      <p:sp>
        <p:nvSpPr>
          <p:cNvPr id="4" name="Footer Placeholder 4"/>
          <p:cNvSpPr>
            <a:spLocks noGrp="1"/>
          </p:cNvSpPr>
          <p:nvPr>
            <p:ph type="ftr" sz="quarter" idx="11"/>
          </p:nvPr>
        </p:nvSpPr>
        <p:spPr/>
        <p:txBody>
          <a:bodyPr/>
          <a:lstStyle/>
          <a:p>
            <a:r>
              <a:rPr lang="en-US"/>
              <a:t>Computer Education Explained - ComeDxd</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976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733B57-7533-4D0C-A492-6531231ADEBE}" type="datetime1">
              <a:rPr lang="en-US" smtClean="0"/>
              <a:t>10/8/2020</a:t>
            </a:fld>
            <a:endParaRPr lang="en-US" dirty="0"/>
          </a:p>
        </p:txBody>
      </p:sp>
      <p:sp>
        <p:nvSpPr>
          <p:cNvPr id="4" name="Footer Placeholder 4"/>
          <p:cNvSpPr>
            <a:spLocks noGrp="1"/>
          </p:cNvSpPr>
          <p:nvPr>
            <p:ph type="ftr" sz="quarter" idx="11"/>
          </p:nvPr>
        </p:nvSpPr>
        <p:spPr/>
        <p:txBody>
          <a:bodyPr/>
          <a:lstStyle/>
          <a:p>
            <a:r>
              <a:rPr lang="en-US"/>
              <a:t>Computer Education Explained - ComeDxd</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07740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786C81-05B5-4F46-B8D4-4713B7DACAAC}" type="datetime1">
              <a:rPr lang="en-US" smtClean="0"/>
              <a:t>10/8/2020</a:t>
            </a:fld>
            <a:endParaRPr lang="en-US" dirty="0"/>
          </a:p>
        </p:txBody>
      </p:sp>
      <p:sp>
        <p:nvSpPr>
          <p:cNvPr id="5" name="Footer Placeholder 4"/>
          <p:cNvSpPr>
            <a:spLocks noGrp="1"/>
          </p:cNvSpPr>
          <p:nvPr>
            <p:ph type="ftr" sz="quarter" idx="11"/>
          </p:nvPr>
        </p:nvSpPr>
        <p:spPr/>
        <p:txBody>
          <a:bodyPr/>
          <a:lstStyle/>
          <a:p>
            <a:r>
              <a:rPr lang="en-US"/>
              <a:t>Computer Education Explained - ComeDxd</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05232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82AD03-4039-4C2F-8CAC-3A6E2B2007D3}" type="datetime1">
              <a:rPr lang="en-US" smtClean="0"/>
              <a:t>10/8/2020</a:t>
            </a:fld>
            <a:endParaRPr lang="en-US" dirty="0"/>
          </a:p>
        </p:txBody>
      </p:sp>
      <p:sp>
        <p:nvSpPr>
          <p:cNvPr id="5" name="Footer Placeholder 4"/>
          <p:cNvSpPr>
            <a:spLocks noGrp="1"/>
          </p:cNvSpPr>
          <p:nvPr>
            <p:ph type="ftr" sz="quarter" idx="11"/>
          </p:nvPr>
        </p:nvSpPr>
        <p:spPr/>
        <p:txBody>
          <a:bodyPr/>
          <a:lstStyle/>
          <a:p>
            <a:r>
              <a:rPr lang="en-US"/>
              <a:t>Computer Education Explained - ComeDxd</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75854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357873" y="6448069"/>
            <a:ext cx="990599" cy="304799"/>
          </a:xfrm>
        </p:spPr>
        <p:txBody>
          <a:bodyPr/>
          <a:lstStyle/>
          <a:p>
            <a:fld id="{9AF921DE-2C2E-406E-A2BC-946757417B35}" type="datetime1">
              <a:rPr lang="en-US" smtClean="0"/>
              <a:t>10/8/2020</a:t>
            </a:fld>
            <a:endParaRPr lang="en-US" dirty="0"/>
          </a:p>
        </p:txBody>
      </p:sp>
      <p:sp>
        <p:nvSpPr>
          <p:cNvPr id="5" name="Footer Placeholder 4"/>
          <p:cNvSpPr>
            <a:spLocks noGrp="1"/>
          </p:cNvSpPr>
          <p:nvPr>
            <p:ph type="ftr" sz="quarter" idx="11"/>
          </p:nvPr>
        </p:nvSpPr>
        <p:spPr>
          <a:xfrm>
            <a:off x="186395" y="6448069"/>
            <a:ext cx="3859795" cy="304801"/>
          </a:xfrm>
        </p:spPr>
        <p:txBody>
          <a:bodyPr/>
          <a:lstStyle/>
          <a:p>
            <a:r>
              <a:rPr lang="en-US"/>
              <a:t>Computer Education Explained - ComeDxd</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29993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D1965A-1CE8-4C3D-A027-DA3B05AC02E2}" type="datetime1">
              <a:rPr lang="en-US" smtClean="0"/>
              <a:t>10/8/2020</a:t>
            </a:fld>
            <a:endParaRPr lang="en-US" dirty="0"/>
          </a:p>
        </p:txBody>
      </p:sp>
      <p:sp>
        <p:nvSpPr>
          <p:cNvPr id="5" name="Footer Placeholder 4"/>
          <p:cNvSpPr>
            <a:spLocks noGrp="1"/>
          </p:cNvSpPr>
          <p:nvPr>
            <p:ph type="ftr" sz="quarter" idx="11"/>
          </p:nvPr>
        </p:nvSpPr>
        <p:spPr/>
        <p:txBody>
          <a:bodyPr/>
          <a:lstStyle/>
          <a:p>
            <a:r>
              <a:rPr lang="en-US"/>
              <a:t>Computer Education Explained - ComeDxd</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61176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B8549A-B31B-42D1-8515-A5154C328F18}" type="datetime1">
              <a:rPr lang="en-US" smtClean="0"/>
              <a:t>10/8/2020</a:t>
            </a:fld>
            <a:endParaRPr lang="en-US" dirty="0"/>
          </a:p>
        </p:txBody>
      </p:sp>
      <p:sp>
        <p:nvSpPr>
          <p:cNvPr id="6" name="Footer Placeholder 5"/>
          <p:cNvSpPr>
            <a:spLocks noGrp="1"/>
          </p:cNvSpPr>
          <p:nvPr>
            <p:ph type="ftr" sz="quarter" idx="11"/>
          </p:nvPr>
        </p:nvSpPr>
        <p:spPr/>
        <p:txBody>
          <a:bodyPr/>
          <a:lstStyle/>
          <a:p>
            <a:r>
              <a:rPr lang="en-US"/>
              <a:t>Computer Education Explained - ComeDxd</a:t>
            </a:r>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84397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7C6323-3DE3-4400-B919-45D2A892FA97}" type="datetime1">
              <a:rPr lang="en-US" smtClean="0"/>
              <a:t>10/8/2020</a:t>
            </a:fld>
            <a:endParaRPr lang="en-US" dirty="0"/>
          </a:p>
        </p:txBody>
      </p:sp>
      <p:sp>
        <p:nvSpPr>
          <p:cNvPr id="8" name="Footer Placeholder 7"/>
          <p:cNvSpPr>
            <a:spLocks noGrp="1"/>
          </p:cNvSpPr>
          <p:nvPr>
            <p:ph type="ftr" sz="quarter" idx="11"/>
          </p:nvPr>
        </p:nvSpPr>
        <p:spPr/>
        <p:txBody>
          <a:bodyPr/>
          <a:lstStyle/>
          <a:p>
            <a:r>
              <a:rPr lang="en-US"/>
              <a:t>Computer Education Explained - ComeDxd</a:t>
            </a:r>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38057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000780-69D7-4323-AD2D-DEB294DB2617}" type="datetime1">
              <a:rPr lang="en-US" smtClean="0"/>
              <a:t>10/8/2020</a:t>
            </a:fld>
            <a:endParaRPr lang="en-US" dirty="0"/>
          </a:p>
        </p:txBody>
      </p:sp>
      <p:sp>
        <p:nvSpPr>
          <p:cNvPr id="5" name="Footer Placeholder 3"/>
          <p:cNvSpPr>
            <a:spLocks noGrp="1"/>
          </p:cNvSpPr>
          <p:nvPr>
            <p:ph type="ftr" sz="quarter" idx="11"/>
          </p:nvPr>
        </p:nvSpPr>
        <p:spPr/>
        <p:txBody>
          <a:bodyPr/>
          <a:lstStyle/>
          <a:p>
            <a:r>
              <a:rPr lang="en-US"/>
              <a:t>Computer Education Explained - ComeDxd</a:t>
            </a:r>
            <a:endParaRPr lang="en-US" dirty="0"/>
          </a:p>
        </p:txBody>
      </p:sp>
      <p:sp>
        <p:nvSpPr>
          <p:cNvPr id="6"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86959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E38F1F5-8740-4A39-998E-0C847A603D86}" type="datetime1">
              <a:rPr lang="en-US" smtClean="0"/>
              <a:t>10/8/2020</a:t>
            </a:fld>
            <a:endParaRPr lang="en-US" dirty="0"/>
          </a:p>
        </p:txBody>
      </p:sp>
      <p:sp>
        <p:nvSpPr>
          <p:cNvPr id="5" name="Footer Placeholder 2"/>
          <p:cNvSpPr>
            <a:spLocks noGrp="1"/>
          </p:cNvSpPr>
          <p:nvPr>
            <p:ph type="ftr" sz="quarter" idx="11"/>
          </p:nvPr>
        </p:nvSpPr>
        <p:spPr/>
        <p:txBody>
          <a:bodyPr/>
          <a:lstStyle/>
          <a:p>
            <a:r>
              <a:rPr lang="en-US"/>
              <a:t>Computer Education Explained - ComeDxd</a:t>
            </a:r>
            <a:endParaRPr lang="en-US" dirty="0"/>
          </a:p>
        </p:txBody>
      </p:sp>
      <p:sp>
        <p:nvSpPr>
          <p:cNvPr id="6"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9321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C495F4A-FEC9-4387-AC72-2937936FC8DD}" type="datetime1">
              <a:rPr lang="en-US" smtClean="0"/>
              <a:t>10/8/2020</a:t>
            </a:fld>
            <a:endParaRPr lang="en-US" dirty="0"/>
          </a:p>
        </p:txBody>
      </p:sp>
      <p:sp>
        <p:nvSpPr>
          <p:cNvPr id="5" name="Footer Placeholder 5"/>
          <p:cNvSpPr>
            <a:spLocks noGrp="1"/>
          </p:cNvSpPr>
          <p:nvPr>
            <p:ph type="ftr" sz="quarter" idx="11"/>
          </p:nvPr>
        </p:nvSpPr>
        <p:spPr/>
        <p:txBody>
          <a:bodyPr/>
          <a:lstStyle/>
          <a:p>
            <a:r>
              <a:rPr lang="en-US"/>
              <a:t>Computer Education Explained - ComeDxd</a:t>
            </a:r>
            <a:endParaRPr lang="en-US" dirty="0"/>
          </a:p>
        </p:txBody>
      </p:sp>
      <p:sp>
        <p:nvSpPr>
          <p:cNvPr id="6"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17036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FC1C68-F38D-4F0F-9F0B-2E23273821E3}" type="datetime1">
              <a:rPr lang="en-US" smtClean="0"/>
              <a:t>10/8/2020</a:t>
            </a:fld>
            <a:endParaRPr lang="en-US" dirty="0"/>
          </a:p>
        </p:txBody>
      </p:sp>
      <p:sp>
        <p:nvSpPr>
          <p:cNvPr id="6" name="Footer Placeholder 5"/>
          <p:cNvSpPr>
            <a:spLocks noGrp="1"/>
          </p:cNvSpPr>
          <p:nvPr>
            <p:ph type="ftr" sz="quarter" idx="11"/>
          </p:nvPr>
        </p:nvSpPr>
        <p:spPr/>
        <p:txBody>
          <a:bodyPr/>
          <a:lstStyle/>
          <a:p>
            <a:pPr algn="l"/>
            <a:r>
              <a:rPr lang="en-US"/>
              <a:t>Computer Education Explained - ComeDxd</a:t>
            </a:r>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9095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2459DAF-4109-493E-B4DB-8ABBBF9DBF64}" type="datetime1">
              <a:rPr lang="en-US" smtClean="0"/>
              <a:t>10/8/2020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Computer Education Explained - ComeDxd</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20312470"/>
      </p:ext>
    </p:extLst>
  </p:cSld>
  <p:clrMap bg1="dk1" tx1="lt1" bg2="dk2" tx2="lt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 id="2147483834"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jpeg"/><Relationship Id="rId2" Type="http://schemas.openxmlformats.org/officeDocument/2006/relationships/hyperlink" Target="mailto:sajidiqbal.pk@gmail.com" TargetMode="External"/><Relationship Id="rId1" Type="http://schemas.openxmlformats.org/officeDocument/2006/relationships/slideLayout" Target="../slideLayouts/slideLayout2.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gif"/></Relationships>
</file>

<file path=ppt/slides/_rels/slide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0.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a:extLst>
              <a:ext uri="{FF2B5EF4-FFF2-40B4-BE49-F238E27FC236}">
                <a16:creationId xmlns:a16="http://schemas.microsoft.com/office/drawing/2014/main" id="{FCB8383A-8E15-480A-A2CC-C978DDC47D73}"/>
              </a:ext>
            </a:extLst>
          </p:cNvPr>
          <p:cNvSpPr>
            <a:spLocks noGrp="1"/>
          </p:cNvSpPr>
          <p:nvPr>
            <p:ph type="ftr" sz="quarter" idx="11"/>
          </p:nvPr>
        </p:nvSpPr>
        <p:spPr>
          <a:xfrm>
            <a:off x="4178895" y="5758810"/>
            <a:ext cx="3507366" cy="365125"/>
          </a:xfrm>
        </p:spPr>
        <p:txBody>
          <a:bodyPr/>
          <a:lstStyle/>
          <a:p>
            <a:r>
              <a:rPr lang="en-US" dirty="0"/>
              <a:t>COMEDXD - </a:t>
            </a:r>
            <a:r>
              <a:rPr lang="en-US" dirty="0" err="1"/>
              <a:t>COMputer</a:t>
            </a:r>
            <a:r>
              <a:rPr lang="en-US" dirty="0"/>
              <a:t> </a:t>
            </a:r>
            <a:r>
              <a:rPr lang="en-US" err="1"/>
              <a:t>EDucation</a:t>
            </a:r>
            <a:r>
              <a:rPr lang="en-US"/>
              <a:t> EXplaineD</a:t>
            </a:r>
            <a:endParaRPr lang="tr-TR" dirty="0"/>
          </a:p>
        </p:txBody>
      </p:sp>
      <p:sp>
        <p:nvSpPr>
          <p:cNvPr id="6" name="TextBox 5">
            <a:extLst>
              <a:ext uri="{FF2B5EF4-FFF2-40B4-BE49-F238E27FC236}">
                <a16:creationId xmlns:a16="http://schemas.microsoft.com/office/drawing/2014/main" id="{B6C7D40A-90F1-4373-B4C2-8C77B30A4A97}"/>
              </a:ext>
            </a:extLst>
          </p:cNvPr>
          <p:cNvSpPr txBox="1"/>
          <p:nvPr/>
        </p:nvSpPr>
        <p:spPr>
          <a:xfrm>
            <a:off x="2488473" y="3789040"/>
            <a:ext cx="7215052" cy="1969770"/>
          </a:xfrm>
          <a:prstGeom prst="rect">
            <a:avLst/>
          </a:prstGeom>
          <a:noFill/>
        </p:spPr>
        <p:txBody>
          <a:bodyPr wrap="none" rtlCol="0">
            <a:spAutoFit/>
          </a:bodyPr>
          <a:lstStyle/>
          <a:p>
            <a:pPr algn="ctr"/>
            <a:r>
              <a:rPr lang="en-US" sz="4000" b="1" dirty="0">
                <a:solidFill>
                  <a:srgbClr val="92D050"/>
                </a:solidFill>
                <a:latin typeface="Bahnschrift Condensed" panose="020B0502040204020203" pitchFamily="34" charset="0"/>
              </a:rPr>
              <a:t>Dr. </a:t>
            </a:r>
            <a:r>
              <a:rPr lang="en-US" sz="4000" b="1">
                <a:solidFill>
                  <a:srgbClr val="92D050"/>
                </a:solidFill>
                <a:latin typeface="Bahnschrift Condensed" panose="020B0502040204020203" pitchFamily="34" charset="0"/>
              </a:rPr>
              <a:t>Sajid Iqbal</a:t>
            </a:r>
            <a:endParaRPr lang="en-US" sz="4000" b="1" dirty="0">
              <a:solidFill>
                <a:srgbClr val="92D050"/>
              </a:solidFill>
              <a:latin typeface="Bahnschrift Condensed" panose="020B0502040204020203" pitchFamily="34" charset="0"/>
            </a:endParaRPr>
          </a:p>
          <a:p>
            <a:pPr algn="ctr"/>
            <a:endParaRPr lang="en-US" dirty="0"/>
          </a:p>
          <a:p>
            <a:pPr algn="ctr"/>
            <a:r>
              <a:rPr lang="en-US" sz="3200" dirty="0"/>
              <a:t>Department of Computer Science</a:t>
            </a:r>
          </a:p>
          <a:p>
            <a:pPr algn="ctr"/>
            <a:r>
              <a:rPr lang="en-US" sz="3200" dirty="0"/>
              <a:t>Bahauddin Zakariya University</a:t>
            </a:r>
            <a:r>
              <a:rPr lang="en-US" sz="3200"/>
              <a:t>, Multan</a:t>
            </a:r>
            <a:endParaRPr lang="en-US" sz="3200" dirty="0"/>
          </a:p>
        </p:txBody>
      </p:sp>
      <p:pic>
        <p:nvPicPr>
          <p:cNvPr id="3" name="Picture 2">
            <a:extLst>
              <a:ext uri="{FF2B5EF4-FFF2-40B4-BE49-F238E27FC236}">
                <a16:creationId xmlns:a16="http://schemas.microsoft.com/office/drawing/2014/main" id="{D45D26C2-FB24-44C0-B855-BFB901ACBB7E}"/>
              </a:ext>
            </a:extLst>
          </p:cNvPr>
          <p:cNvPicPr>
            <a:picLocks noChangeAspect="1"/>
          </p:cNvPicPr>
          <p:nvPr/>
        </p:nvPicPr>
        <p:blipFill rotWithShape="1">
          <a:blip r:embed="rId2"/>
          <a:srcRect l="40512" t="50001" r="46103" b="24204"/>
          <a:stretch/>
        </p:blipFill>
        <p:spPr>
          <a:xfrm rot="10800000">
            <a:off x="4923688" y="554174"/>
            <a:ext cx="2349308" cy="3395692"/>
          </a:xfrm>
          <a:prstGeom prst="rect">
            <a:avLst/>
          </a:prstGeom>
        </p:spPr>
      </p:pic>
    </p:spTree>
    <p:extLst>
      <p:ext uri="{BB962C8B-B14F-4D97-AF65-F5344CB8AC3E}">
        <p14:creationId xmlns:p14="http://schemas.microsoft.com/office/powerpoint/2010/main" val="80795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80042-6878-4B10-839D-07762B778221}"/>
              </a:ext>
            </a:extLst>
          </p:cNvPr>
          <p:cNvSpPr>
            <a:spLocks noGrp="1"/>
          </p:cNvSpPr>
          <p:nvPr>
            <p:ph type="title"/>
          </p:nvPr>
        </p:nvSpPr>
        <p:spPr/>
        <p:txBody>
          <a:bodyPr/>
          <a:lstStyle/>
          <a:p>
            <a:r>
              <a:rPr lang="en-US" dirty="0"/>
              <a:t>Fractional number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0BA2ED-4068-4366-9C62-B90B0B105463}"/>
                  </a:ext>
                </a:extLst>
              </p:cNvPr>
              <p:cNvSpPr>
                <a:spLocks noGrp="1"/>
              </p:cNvSpPr>
              <p:nvPr>
                <p:ph idx="1"/>
              </p:nvPr>
            </p:nvSpPr>
            <p:spPr>
              <a:xfrm>
                <a:off x="1103312" y="1749288"/>
                <a:ext cx="7216299" cy="4499112"/>
              </a:xfrm>
            </p:spPr>
            <p:txBody>
              <a:bodyPr/>
              <a:lstStyle/>
              <a:p>
                <a:r>
                  <a:rPr lang="en-US" dirty="0"/>
                  <a:t>We use the concept of local value of each digit and its base to find the value of number</a:t>
                </a:r>
              </a:p>
              <a:p>
                <a:r>
                  <a:rPr lang="en-US" dirty="0"/>
                  <a:t>The value of a numb er is found by multiplying each digit with base raised to digit position number</a:t>
                </a:r>
              </a:p>
              <a:p>
                <a:pPr lvl="1"/>
                <a:r>
                  <a:rPr lang="en-US" dirty="0"/>
                  <a:t>Example:</a:t>
                </a:r>
              </a:p>
              <a:p>
                <a:pPr lvl="2"/>
                <a14:m>
                  <m:oMath xmlns:m="http://schemas.openxmlformats.org/officeDocument/2006/math">
                    <m:sSub>
                      <m:sSubPr>
                        <m:ctrlPr>
                          <a:rPr lang="en-US" b="1" i="1" dirty="0" smtClean="0">
                            <a:solidFill>
                              <a:srgbClr val="FFFF00"/>
                            </a:solidFill>
                            <a:latin typeface="Cambria Math" panose="02040503050406030204" pitchFamily="18" charset="0"/>
                          </a:rPr>
                        </m:ctrlPr>
                      </m:sSubPr>
                      <m:e>
                        <m:d>
                          <m:dPr>
                            <m:ctrlPr>
                              <a:rPr lang="en-US" b="1" i="1" dirty="0" smtClean="0">
                                <a:solidFill>
                                  <a:srgbClr val="FFFF00"/>
                                </a:solidFill>
                                <a:latin typeface="Cambria Math" panose="02040503050406030204" pitchFamily="18" charset="0"/>
                              </a:rPr>
                            </m:ctrlPr>
                          </m:dPr>
                          <m:e>
                            <m:r>
                              <a:rPr lang="en-US" b="1" i="1" dirty="0" smtClean="0">
                                <a:solidFill>
                                  <a:srgbClr val="FFFF00"/>
                                </a:solidFill>
                                <a:latin typeface="Cambria Math" panose="02040503050406030204" pitchFamily="18" charset="0"/>
                              </a:rPr>
                              <m:t>𝟐𝟓𝟎</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𝟐𝟓</m:t>
                            </m:r>
                          </m:e>
                        </m:d>
                      </m:e>
                      <m:sub>
                        <m:r>
                          <a:rPr lang="en-US" b="1" i="1" dirty="0" smtClean="0">
                            <a:solidFill>
                              <a:srgbClr val="FFFF00"/>
                            </a:solidFill>
                            <a:latin typeface="Cambria Math" panose="02040503050406030204" pitchFamily="18" charset="0"/>
                          </a:rPr>
                          <m:t>𝟏𝟎</m:t>
                        </m:r>
                      </m:sub>
                    </m:sSub>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𝟐</m:t>
                    </m:r>
                    <m:r>
                      <a:rPr lang="en-US" b="1" i="1" dirty="0" smtClean="0">
                        <a:solidFill>
                          <a:srgbClr val="FFFF00"/>
                        </a:solidFill>
                        <a:latin typeface="Cambria Math" panose="02040503050406030204" pitchFamily="18" charset="0"/>
                      </a:rPr>
                      <m:t>∗</m:t>
                    </m:r>
                    <m:sSup>
                      <m:sSupPr>
                        <m:ctrlPr>
                          <a:rPr lang="en-US" b="1" i="1" dirty="0" smtClean="0">
                            <a:solidFill>
                              <a:srgbClr val="00B0F0"/>
                            </a:solidFill>
                            <a:latin typeface="Cambria Math" panose="02040503050406030204" pitchFamily="18" charset="0"/>
                          </a:rPr>
                        </m:ctrlPr>
                      </m:sSupPr>
                      <m:e>
                        <m:r>
                          <a:rPr lang="en-US" b="1" i="1" dirty="0" smtClean="0">
                            <a:solidFill>
                              <a:srgbClr val="00B0F0"/>
                            </a:solidFill>
                            <a:latin typeface="Cambria Math" panose="02040503050406030204" pitchFamily="18" charset="0"/>
                          </a:rPr>
                          <m:t>𝟏𝟎</m:t>
                        </m:r>
                      </m:e>
                      <m:sup>
                        <m:r>
                          <a:rPr lang="en-US" b="1" i="1" dirty="0" smtClean="0">
                            <a:solidFill>
                              <a:srgbClr val="00B0F0"/>
                            </a:solidFill>
                            <a:latin typeface="Cambria Math" panose="02040503050406030204" pitchFamily="18" charset="0"/>
                          </a:rPr>
                          <m:t>𝟐</m:t>
                        </m:r>
                      </m:sup>
                    </m:sSup>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𝟓</m:t>
                    </m:r>
                    <m:r>
                      <a:rPr lang="en-US" b="1" i="1" dirty="0" smtClean="0">
                        <a:solidFill>
                          <a:srgbClr val="FFFF00"/>
                        </a:solidFill>
                        <a:latin typeface="Cambria Math" panose="02040503050406030204" pitchFamily="18" charset="0"/>
                      </a:rPr>
                      <m:t>∗</m:t>
                    </m:r>
                    <m:sSup>
                      <m:sSupPr>
                        <m:ctrlPr>
                          <a:rPr lang="en-US" b="1" i="1" dirty="0" smtClean="0">
                            <a:solidFill>
                              <a:srgbClr val="00B0F0"/>
                            </a:solidFill>
                            <a:latin typeface="Cambria Math" panose="02040503050406030204" pitchFamily="18" charset="0"/>
                          </a:rPr>
                        </m:ctrlPr>
                      </m:sSupPr>
                      <m:e>
                        <m:r>
                          <a:rPr lang="en-US" b="1" i="1" dirty="0" smtClean="0">
                            <a:solidFill>
                              <a:srgbClr val="00B0F0"/>
                            </a:solidFill>
                            <a:latin typeface="Cambria Math" panose="02040503050406030204" pitchFamily="18" charset="0"/>
                          </a:rPr>
                          <m:t>𝟏𝟎</m:t>
                        </m:r>
                      </m:e>
                      <m:sup>
                        <m:r>
                          <a:rPr lang="en-US" b="1" i="1" dirty="0" smtClean="0">
                            <a:solidFill>
                              <a:srgbClr val="00B0F0"/>
                            </a:solidFill>
                            <a:latin typeface="Cambria Math" panose="02040503050406030204" pitchFamily="18" charset="0"/>
                          </a:rPr>
                          <m:t>𝟏</m:t>
                        </m:r>
                      </m:sup>
                    </m:sSup>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𝟎</m:t>
                    </m:r>
                    <m:r>
                      <a:rPr lang="en-US" b="1" i="1" dirty="0" smtClean="0">
                        <a:solidFill>
                          <a:srgbClr val="FFFF00"/>
                        </a:solidFill>
                        <a:latin typeface="Cambria Math" panose="02040503050406030204" pitchFamily="18" charset="0"/>
                      </a:rPr>
                      <m:t>∗</m:t>
                    </m:r>
                    <m:sSup>
                      <m:sSupPr>
                        <m:ctrlPr>
                          <a:rPr lang="en-US" b="1" i="1" dirty="0" smtClean="0">
                            <a:solidFill>
                              <a:srgbClr val="00B0F0"/>
                            </a:solidFill>
                            <a:latin typeface="Cambria Math" panose="02040503050406030204" pitchFamily="18" charset="0"/>
                          </a:rPr>
                        </m:ctrlPr>
                      </m:sSupPr>
                      <m:e>
                        <m:r>
                          <a:rPr lang="en-US" b="1" i="1" dirty="0" smtClean="0">
                            <a:solidFill>
                              <a:srgbClr val="00B0F0"/>
                            </a:solidFill>
                            <a:latin typeface="Cambria Math" panose="02040503050406030204" pitchFamily="18" charset="0"/>
                          </a:rPr>
                          <m:t>𝟏𝟎</m:t>
                        </m:r>
                      </m:e>
                      <m:sup>
                        <m:r>
                          <a:rPr lang="en-US" b="1" i="1" dirty="0" smtClean="0">
                            <a:solidFill>
                              <a:srgbClr val="00B0F0"/>
                            </a:solidFill>
                            <a:latin typeface="Cambria Math" panose="02040503050406030204" pitchFamily="18" charset="0"/>
                          </a:rPr>
                          <m:t>𝟎</m:t>
                        </m:r>
                      </m:sup>
                    </m:sSup>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𝟐</m:t>
                    </m:r>
                    <m:r>
                      <a:rPr lang="en-US" b="1" i="1" dirty="0" smtClean="0">
                        <a:solidFill>
                          <a:srgbClr val="FFFF00"/>
                        </a:solidFill>
                        <a:latin typeface="Cambria Math" panose="02040503050406030204" pitchFamily="18" charset="0"/>
                      </a:rPr>
                      <m:t>∗</m:t>
                    </m:r>
                    <m:sSup>
                      <m:sSupPr>
                        <m:ctrlPr>
                          <a:rPr lang="en-US" b="1" i="1" dirty="0" smtClean="0">
                            <a:solidFill>
                              <a:srgbClr val="00B0F0"/>
                            </a:solidFill>
                            <a:latin typeface="Cambria Math" panose="02040503050406030204" pitchFamily="18" charset="0"/>
                          </a:rPr>
                        </m:ctrlPr>
                      </m:sSupPr>
                      <m:e>
                        <m:r>
                          <a:rPr lang="en-US" b="1" i="1" dirty="0" smtClean="0">
                            <a:solidFill>
                              <a:srgbClr val="00B0F0"/>
                            </a:solidFill>
                            <a:latin typeface="Cambria Math" panose="02040503050406030204" pitchFamily="18" charset="0"/>
                          </a:rPr>
                          <m:t>𝟏𝟎</m:t>
                        </m:r>
                      </m:e>
                      <m:sup>
                        <m:r>
                          <a:rPr lang="en-US" b="1" i="1" dirty="0" smtClean="0">
                            <a:solidFill>
                              <a:srgbClr val="00B0F0"/>
                            </a:solidFill>
                            <a:latin typeface="Cambria Math" panose="02040503050406030204" pitchFamily="18" charset="0"/>
                          </a:rPr>
                          <m:t>−</m:t>
                        </m:r>
                        <m:r>
                          <a:rPr lang="en-US" b="1" i="1" dirty="0" smtClean="0">
                            <a:solidFill>
                              <a:srgbClr val="00B0F0"/>
                            </a:solidFill>
                            <a:latin typeface="Cambria Math" panose="02040503050406030204" pitchFamily="18" charset="0"/>
                          </a:rPr>
                          <m:t>𝟏</m:t>
                        </m:r>
                      </m:sup>
                    </m:sSup>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𝟓</m:t>
                    </m:r>
                    <m:r>
                      <a:rPr lang="en-US" b="1" i="1" dirty="0" smtClean="0">
                        <a:solidFill>
                          <a:srgbClr val="FFFF00"/>
                        </a:solidFill>
                        <a:latin typeface="Cambria Math" panose="02040503050406030204" pitchFamily="18" charset="0"/>
                      </a:rPr>
                      <m:t>∗</m:t>
                    </m:r>
                    <m:sSup>
                      <m:sSupPr>
                        <m:ctrlPr>
                          <a:rPr lang="en-US" b="1" i="1" dirty="0" smtClean="0">
                            <a:solidFill>
                              <a:srgbClr val="00B0F0"/>
                            </a:solidFill>
                            <a:latin typeface="Cambria Math" panose="02040503050406030204" pitchFamily="18" charset="0"/>
                          </a:rPr>
                        </m:ctrlPr>
                      </m:sSupPr>
                      <m:e>
                        <m:r>
                          <a:rPr lang="en-US" b="1" i="1" dirty="0" smtClean="0">
                            <a:solidFill>
                              <a:srgbClr val="00B0F0"/>
                            </a:solidFill>
                            <a:latin typeface="Cambria Math" panose="02040503050406030204" pitchFamily="18" charset="0"/>
                          </a:rPr>
                          <m:t>𝟏𝟎</m:t>
                        </m:r>
                      </m:e>
                      <m:sup>
                        <m:r>
                          <a:rPr lang="en-US" b="1" i="1" dirty="0" smtClean="0">
                            <a:solidFill>
                              <a:srgbClr val="00B0F0"/>
                            </a:solidFill>
                            <a:latin typeface="Cambria Math" panose="02040503050406030204" pitchFamily="18" charset="0"/>
                          </a:rPr>
                          <m:t>−</m:t>
                        </m:r>
                        <m:r>
                          <a:rPr lang="en-US" b="1" i="1" dirty="0" smtClean="0">
                            <a:solidFill>
                              <a:srgbClr val="00B0F0"/>
                            </a:solidFill>
                            <a:latin typeface="Cambria Math" panose="02040503050406030204" pitchFamily="18" charset="0"/>
                          </a:rPr>
                          <m:t>𝟐</m:t>
                        </m:r>
                      </m:sup>
                    </m:sSup>
                  </m:oMath>
                </a14:m>
                <a:endParaRPr lang="en-US" b="1" dirty="0"/>
              </a:p>
              <a:p>
                <a:pPr lvl="2"/>
                <a14:m>
                  <m:oMath xmlns:m="http://schemas.openxmlformats.org/officeDocument/2006/math">
                    <m:sSub>
                      <m:sSubPr>
                        <m:ctrlPr>
                          <a:rPr lang="en-US" b="1" i="1" dirty="0" smtClean="0">
                            <a:solidFill>
                              <a:srgbClr val="FFFF00"/>
                            </a:solidFill>
                            <a:latin typeface="Cambria Math" panose="02040503050406030204" pitchFamily="18" charset="0"/>
                          </a:rPr>
                        </m:ctrlPr>
                      </m:sSubPr>
                      <m:e>
                        <m:d>
                          <m:dPr>
                            <m:ctrlPr>
                              <a:rPr lang="en-US" b="1" i="1" dirty="0" smtClean="0">
                                <a:solidFill>
                                  <a:srgbClr val="FFFF00"/>
                                </a:solidFill>
                                <a:latin typeface="Cambria Math" panose="02040503050406030204" pitchFamily="18" charset="0"/>
                              </a:rPr>
                            </m:ctrlPr>
                          </m:dPr>
                          <m:e>
                            <m:r>
                              <a:rPr lang="en-US" b="1" i="1" dirty="0" smtClean="0">
                                <a:solidFill>
                                  <a:srgbClr val="FFFF00"/>
                                </a:solidFill>
                                <a:latin typeface="Cambria Math" panose="02040503050406030204" pitchFamily="18" charset="0"/>
                              </a:rPr>
                              <m:t>𝟐𝟓𝟎</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𝟐𝟓</m:t>
                            </m:r>
                          </m:e>
                        </m:d>
                      </m:e>
                      <m:sub>
                        <m:r>
                          <a:rPr lang="en-US" b="1" i="1" dirty="0" smtClean="0">
                            <a:solidFill>
                              <a:srgbClr val="FFFF00"/>
                            </a:solidFill>
                            <a:latin typeface="Cambria Math" panose="02040503050406030204" pitchFamily="18" charset="0"/>
                          </a:rPr>
                          <m:t>𝟏𝟎</m:t>
                        </m:r>
                      </m:sub>
                    </m:sSub>
                  </m:oMath>
                </a14:m>
                <a:r>
                  <a:rPr lang="en-US" b="1" dirty="0"/>
                  <a:t> to binary is </a:t>
                </a:r>
                <a14:m>
                  <m:oMath xmlns:m="http://schemas.openxmlformats.org/officeDocument/2006/math">
                    <m:r>
                      <a:rPr lang="en-US" b="1" i="1" smtClean="0">
                        <a:solidFill>
                          <a:srgbClr val="FFFF00"/>
                        </a:solidFill>
                        <a:latin typeface="Cambria Math" panose="02040503050406030204" pitchFamily="18" charset="0"/>
                      </a:rPr>
                      <m:t>𝟏𝟏𝟏𝟏𝟏𝟎𝟏𝟎</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𝟎𝟏</m:t>
                    </m:r>
                  </m:oMath>
                </a14:m>
                <a:endParaRPr lang="en-US" b="1" dirty="0">
                  <a:solidFill>
                    <a:srgbClr val="FFFF00"/>
                  </a:solidFill>
                </a:endParaRPr>
              </a:p>
            </p:txBody>
          </p:sp>
        </mc:Choice>
        <mc:Fallback xmlns="">
          <p:sp>
            <p:nvSpPr>
              <p:cNvPr id="3" name="Content Placeholder 2">
                <a:extLst>
                  <a:ext uri="{FF2B5EF4-FFF2-40B4-BE49-F238E27FC236}">
                    <a16:creationId xmlns:a16="http://schemas.microsoft.com/office/drawing/2014/main" id="{B80BA2ED-4068-4366-9C62-B90B0B105463}"/>
                  </a:ext>
                </a:extLst>
              </p:cNvPr>
              <p:cNvSpPr>
                <a:spLocks noGrp="1" noRot="1" noChangeAspect="1" noMove="1" noResize="1" noEditPoints="1" noAdjustHandles="1" noChangeArrowheads="1" noChangeShapeType="1" noTextEdit="1"/>
              </p:cNvSpPr>
              <p:nvPr>
                <p:ph idx="1"/>
              </p:nvPr>
            </p:nvSpPr>
            <p:spPr>
              <a:xfrm>
                <a:off x="1103312" y="1749288"/>
                <a:ext cx="7216299" cy="4499112"/>
              </a:xfrm>
              <a:blipFill>
                <a:blip r:embed="rId2"/>
                <a:stretch>
                  <a:fillRect l="-422" t="-81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CD22F86-06FB-4C46-A2C9-F442D4AB8C27}"/>
              </a:ext>
            </a:extLst>
          </p:cNvPr>
          <p:cNvSpPr>
            <a:spLocks noGrp="1"/>
          </p:cNvSpPr>
          <p:nvPr>
            <p:ph type="ftr" sz="quarter" idx="11"/>
          </p:nvPr>
        </p:nvSpPr>
        <p:spPr/>
        <p:txBody>
          <a:bodyPr/>
          <a:lstStyle/>
          <a:p>
            <a:r>
              <a:rPr lang="en-US"/>
              <a:t>Computer Education Explained - ComeDxd</a:t>
            </a:r>
            <a:endParaRPr lang="en-US" dirty="0"/>
          </a:p>
        </p:txBody>
      </p:sp>
      <p:sp>
        <p:nvSpPr>
          <p:cNvPr id="5" name="Slide Number Placeholder 4">
            <a:extLst>
              <a:ext uri="{FF2B5EF4-FFF2-40B4-BE49-F238E27FC236}">
                <a16:creationId xmlns:a16="http://schemas.microsoft.com/office/drawing/2014/main" id="{8B99C512-5296-4FD1-A062-1F7210104223}"/>
              </a:ext>
            </a:extLst>
          </p:cNvPr>
          <p:cNvSpPr>
            <a:spLocks noGrp="1"/>
          </p:cNvSpPr>
          <p:nvPr>
            <p:ph type="sldNum" sz="quarter" idx="12"/>
          </p:nvPr>
        </p:nvSpPr>
        <p:spPr/>
        <p:txBody>
          <a:bodyPr/>
          <a:lstStyle/>
          <a:p>
            <a:fld id="{34B7E4EF-A1BD-40F4-AB7B-04F084DD991D}" type="slidenum">
              <a:rPr lang="en-US" smtClean="0"/>
              <a:t>10</a:t>
            </a:fld>
            <a:endParaRPr lang="en-US" dirty="0"/>
          </a:p>
        </p:txBody>
      </p:sp>
      <p:pic>
        <p:nvPicPr>
          <p:cNvPr id="1026" name="Picture 2" descr="What is Number System? - Definition, Facts and Examples">
            <a:extLst>
              <a:ext uri="{FF2B5EF4-FFF2-40B4-BE49-F238E27FC236}">
                <a16:creationId xmlns:a16="http://schemas.microsoft.com/office/drawing/2014/main" id="{972C6555-E0FB-4C8D-A1A5-9005ACA0B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716" y="2173550"/>
            <a:ext cx="3551047" cy="72197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DCFBD2B3-8265-40AE-B868-875404564748}"/>
                  </a:ext>
                </a:extLst>
              </p:cNvPr>
              <p:cNvGraphicFramePr>
                <a:graphicFrameLocks noGrp="1"/>
              </p:cNvGraphicFramePr>
              <p:nvPr>
                <p:extLst>
                  <p:ext uri="{D42A27DB-BD31-4B8C-83A1-F6EECF244321}">
                    <p14:modId xmlns:p14="http://schemas.microsoft.com/office/powerpoint/2010/main" val="3917815161"/>
                  </p:ext>
                </p:extLst>
              </p:nvPr>
            </p:nvGraphicFramePr>
            <p:xfrm>
              <a:off x="8532716" y="3038227"/>
              <a:ext cx="1798424" cy="2966720"/>
            </p:xfrm>
            <a:graphic>
              <a:graphicData uri="http://schemas.openxmlformats.org/drawingml/2006/table">
                <a:tbl>
                  <a:tblPr firstRow="1" bandRow="1">
                    <a:tableStyleId>{6E25E649-3F16-4E02-A733-19D2CDBF48F0}</a:tableStyleId>
                  </a:tblPr>
                  <a:tblGrid>
                    <a:gridCol w="344126">
                      <a:extLst>
                        <a:ext uri="{9D8B030D-6E8A-4147-A177-3AD203B41FA5}">
                          <a16:colId xmlns:a16="http://schemas.microsoft.com/office/drawing/2014/main" val="2164087230"/>
                        </a:ext>
                      </a:extLst>
                    </a:gridCol>
                    <a:gridCol w="1229010">
                      <a:extLst>
                        <a:ext uri="{9D8B030D-6E8A-4147-A177-3AD203B41FA5}">
                          <a16:colId xmlns:a16="http://schemas.microsoft.com/office/drawing/2014/main" val="575936510"/>
                        </a:ext>
                      </a:extLst>
                    </a:gridCol>
                    <a:gridCol w="225288">
                      <a:extLst>
                        <a:ext uri="{9D8B030D-6E8A-4147-A177-3AD203B41FA5}">
                          <a16:colId xmlns:a16="http://schemas.microsoft.com/office/drawing/2014/main" val="972552930"/>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i="1" dirty="0" smtClean="0">
                                    <a:solidFill>
                                      <a:srgbClr val="344529"/>
                                    </a:solidFill>
                                    <a:latin typeface="Cambria Math" panose="02040503050406030204" pitchFamily="18" charset="0"/>
                                  </a:rPr>
                                  <m:t>2</m:t>
                                </m:r>
                              </m:oMath>
                            </m:oMathPara>
                          </a14:m>
                          <a:endParaRPr lang="en-US" dirty="0">
                            <a:solidFill>
                              <a:srgbClr val="344529"/>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1" i="1" dirty="0" smtClean="0">
                                    <a:solidFill>
                                      <a:srgbClr val="344529"/>
                                    </a:solidFill>
                                    <a:latin typeface="Cambria Math" panose="02040503050406030204" pitchFamily="18" charset="0"/>
                                  </a:rPr>
                                  <m:t>𝟐𝟓𝟎</m:t>
                                </m:r>
                              </m:oMath>
                            </m:oMathPara>
                          </a14:m>
                          <a:endParaRPr lang="en-US" dirty="0">
                            <a:solidFill>
                              <a:srgbClr val="344529"/>
                            </a:solidFill>
                          </a:endParaRPr>
                        </a:p>
                      </a:txBody>
                      <a:tcPr/>
                    </a:tc>
                    <a:tc>
                      <a:txBody>
                        <a:bodyPr/>
                        <a:lstStyle/>
                        <a:p>
                          <a:endParaRPr lang="en-US" dirty="0">
                            <a:solidFill>
                              <a:srgbClr val="344529"/>
                            </a:solidFill>
                          </a:endParaRPr>
                        </a:p>
                      </a:txBody>
                      <a:tcPr/>
                    </a:tc>
                    <a:extLst>
                      <a:ext uri="{0D108BD9-81ED-4DB2-BD59-A6C34878D82A}">
                        <a16:rowId xmlns:a16="http://schemas.microsoft.com/office/drawing/2014/main" val="1078816761"/>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125−0</m:t>
                                </m:r>
                              </m:oMath>
                            </m:oMathPara>
                          </a14:m>
                          <a:endParaRPr lang="en-US" dirty="0"/>
                        </a:p>
                      </a:txBody>
                      <a:tcPr/>
                    </a:tc>
                    <a:tc>
                      <a:txBody>
                        <a:bodyPr/>
                        <a:lstStyle/>
                        <a:p>
                          <a:endParaRPr lang="en-US" dirty="0"/>
                        </a:p>
                      </a:txBody>
                      <a:tcPr/>
                    </a:tc>
                    <a:extLst>
                      <a:ext uri="{0D108BD9-81ED-4DB2-BD59-A6C34878D82A}">
                        <a16:rowId xmlns:a16="http://schemas.microsoft.com/office/drawing/2014/main" val="2757497339"/>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62−1</m:t>
                                </m:r>
                              </m:oMath>
                            </m:oMathPara>
                          </a14:m>
                          <a:endParaRPr lang="en-US" dirty="0"/>
                        </a:p>
                      </a:txBody>
                      <a:tcPr/>
                    </a:tc>
                    <a:tc>
                      <a:txBody>
                        <a:bodyPr/>
                        <a:lstStyle/>
                        <a:p>
                          <a:endParaRPr lang="en-US" dirty="0"/>
                        </a:p>
                      </a:txBody>
                      <a:tcPr/>
                    </a:tc>
                    <a:extLst>
                      <a:ext uri="{0D108BD9-81ED-4DB2-BD59-A6C34878D82A}">
                        <a16:rowId xmlns:a16="http://schemas.microsoft.com/office/drawing/2014/main" val="2405285263"/>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31−0</m:t>
                                </m:r>
                              </m:oMath>
                            </m:oMathPara>
                          </a14:m>
                          <a:endParaRPr lang="en-US" dirty="0"/>
                        </a:p>
                      </a:txBody>
                      <a:tcPr/>
                    </a:tc>
                    <a:tc>
                      <a:txBody>
                        <a:bodyPr/>
                        <a:lstStyle/>
                        <a:p>
                          <a:endParaRPr lang="en-US" dirty="0"/>
                        </a:p>
                      </a:txBody>
                      <a:tcPr/>
                    </a:tc>
                    <a:extLst>
                      <a:ext uri="{0D108BD9-81ED-4DB2-BD59-A6C34878D82A}">
                        <a16:rowId xmlns:a16="http://schemas.microsoft.com/office/drawing/2014/main" val="253611213"/>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15−1</m:t>
                                </m:r>
                              </m:oMath>
                            </m:oMathPara>
                          </a14:m>
                          <a:endParaRPr lang="en-US" dirty="0"/>
                        </a:p>
                      </a:txBody>
                      <a:tcPr/>
                    </a:tc>
                    <a:tc>
                      <a:txBody>
                        <a:bodyPr/>
                        <a:lstStyle/>
                        <a:p>
                          <a:endParaRPr lang="en-US" dirty="0"/>
                        </a:p>
                      </a:txBody>
                      <a:tcPr/>
                    </a:tc>
                    <a:extLst>
                      <a:ext uri="{0D108BD9-81ED-4DB2-BD59-A6C34878D82A}">
                        <a16:rowId xmlns:a16="http://schemas.microsoft.com/office/drawing/2014/main" val="3221523675"/>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7</m:t>
                                </m:r>
                                <m:r>
                                  <a:rPr lang="en-US" i="1" dirty="0" smtClean="0">
                                    <a:latin typeface="Cambria Math" panose="02040503050406030204" pitchFamily="18" charset="0"/>
                                  </a:rPr>
                                  <m:t>−</m:t>
                                </m:r>
                                <m:r>
                                  <a:rPr lang="en-US" b="0" i="1" dirty="0" smtClean="0">
                                    <a:latin typeface="Cambria Math" panose="02040503050406030204" pitchFamily="18" charset="0"/>
                                  </a:rPr>
                                  <m:t>1</m:t>
                                </m:r>
                              </m:oMath>
                            </m:oMathPara>
                          </a14:m>
                          <a:endParaRPr lang="en-US" dirty="0"/>
                        </a:p>
                      </a:txBody>
                      <a:tcPr/>
                    </a:tc>
                    <a:tc>
                      <a:txBody>
                        <a:bodyPr/>
                        <a:lstStyle/>
                        <a:p>
                          <a:endParaRPr lang="en-US" dirty="0"/>
                        </a:p>
                      </a:txBody>
                      <a:tcPr/>
                    </a:tc>
                    <a:extLst>
                      <a:ext uri="{0D108BD9-81ED-4DB2-BD59-A6C34878D82A}">
                        <a16:rowId xmlns:a16="http://schemas.microsoft.com/office/drawing/2014/main" val="3100461140"/>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3−1</m:t>
                                </m:r>
                              </m:oMath>
                            </m:oMathPara>
                          </a14:m>
                          <a:endParaRPr lang="en-US" dirty="0"/>
                        </a:p>
                      </a:txBody>
                      <a:tcPr/>
                    </a:tc>
                    <a:tc>
                      <a:txBody>
                        <a:bodyPr/>
                        <a:lstStyle/>
                        <a:p>
                          <a:endParaRPr lang="en-US" dirty="0"/>
                        </a:p>
                      </a:txBody>
                      <a:tcPr/>
                    </a:tc>
                    <a:extLst>
                      <a:ext uri="{0D108BD9-81ED-4DB2-BD59-A6C34878D82A}">
                        <a16:rowId xmlns:a16="http://schemas.microsoft.com/office/drawing/2014/main" val="3038656040"/>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1−1</m:t>
                                </m:r>
                              </m:oMath>
                            </m:oMathPara>
                          </a14:m>
                          <a:endParaRPr lang="en-US" dirty="0"/>
                        </a:p>
                      </a:txBody>
                      <a:tcPr/>
                    </a:tc>
                    <a:tc>
                      <a:txBody>
                        <a:bodyPr/>
                        <a:lstStyle/>
                        <a:p>
                          <a:endParaRPr lang="en-US" dirty="0"/>
                        </a:p>
                      </a:txBody>
                      <a:tcPr/>
                    </a:tc>
                    <a:extLst>
                      <a:ext uri="{0D108BD9-81ED-4DB2-BD59-A6C34878D82A}">
                        <a16:rowId xmlns:a16="http://schemas.microsoft.com/office/drawing/2014/main" val="2346717872"/>
                      </a:ext>
                    </a:extLst>
                  </a:tr>
                </a:tbl>
              </a:graphicData>
            </a:graphic>
          </p:graphicFrame>
        </mc:Choice>
        <mc:Fallback xmlns="">
          <p:graphicFrame>
            <p:nvGraphicFramePr>
              <p:cNvPr id="6" name="Table 6">
                <a:extLst>
                  <a:ext uri="{FF2B5EF4-FFF2-40B4-BE49-F238E27FC236}">
                    <a16:creationId xmlns:a16="http://schemas.microsoft.com/office/drawing/2014/main" id="{DCFBD2B3-8265-40AE-B868-875404564748}"/>
                  </a:ext>
                </a:extLst>
              </p:cNvPr>
              <p:cNvGraphicFramePr>
                <a:graphicFrameLocks noGrp="1"/>
              </p:cNvGraphicFramePr>
              <p:nvPr>
                <p:extLst>
                  <p:ext uri="{D42A27DB-BD31-4B8C-83A1-F6EECF244321}">
                    <p14:modId xmlns:p14="http://schemas.microsoft.com/office/powerpoint/2010/main" val="3917815161"/>
                  </p:ext>
                </p:extLst>
              </p:nvPr>
            </p:nvGraphicFramePr>
            <p:xfrm>
              <a:off x="8532716" y="3038227"/>
              <a:ext cx="1798424" cy="2966720"/>
            </p:xfrm>
            <a:graphic>
              <a:graphicData uri="http://schemas.openxmlformats.org/drawingml/2006/table">
                <a:tbl>
                  <a:tblPr firstRow="1" bandRow="1">
                    <a:tableStyleId>{6E25E649-3F16-4E02-A733-19D2CDBF48F0}</a:tableStyleId>
                  </a:tblPr>
                  <a:tblGrid>
                    <a:gridCol w="344126">
                      <a:extLst>
                        <a:ext uri="{9D8B030D-6E8A-4147-A177-3AD203B41FA5}">
                          <a16:colId xmlns:a16="http://schemas.microsoft.com/office/drawing/2014/main" val="2164087230"/>
                        </a:ext>
                      </a:extLst>
                    </a:gridCol>
                    <a:gridCol w="1229010">
                      <a:extLst>
                        <a:ext uri="{9D8B030D-6E8A-4147-A177-3AD203B41FA5}">
                          <a16:colId xmlns:a16="http://schemas.microsoft.com/office/drawing/2014/main" val="575936510"/>
                        </a:ext>
                      </a:extLst>
                    </a:gridCol>
                    <a:gridCol w="225288">
                      <a:extLst>
                        <a:ext uri="{9D8B030D-6E8A-4147-A177-3AD203B41FA5}">
                          <a16:colId xmlns:a16="http://schemas.microsoft.com/office/drawing/2014/main" val="972552930"/>
                        </a:ext>
                      </a:extLst>
                    </a:gridCol>
                  </a:tblGrid>
                  <a:tr h="370840">
                    <a:tc>
                      <a:txBody>
                        <a:bodyPr/>
                        <a:lstStyle/>
                        <a:p>
                          <a:endParaRPr lang="en-US"/>
                        </a:p>
                      </a:txBody>
                      <a:tcPr>
                        <a:blipFill>
                          <a:blip r:embed="rId4"/>
                          <a:stretch>
                            <a:fillRect t="-3279" r="-422807" b="-703279"/>
                          </a:stretch>
                        </a:blipFill>
                      </a:tcPr>
                    </a:tc>
                    <a:tc>
                      <a:txBody>
                        <a:bodyPr/>
                        <a:lstStyle/>
                        <a:p>
                          <a:endParaRPr lang="en-US"/>
                        </a:p>
                      </a:txBody>
                      <a:tcPr>
                        <a:blipFill>
                          <a:blip r:embed="rId4"/>
                          <a:stretch>
                            <a:fillRect l="-28218" t="-3279" r="-19307" b="-703279"/>
                          </a:stretch>
                        </a:blipFill>
                      </a:tcPr>
                    </a:tc>
                    <a:tc>
                      <a:txBody>
                        <a:bodyPr/>
                        <a:lstStyle/>
                        <a:p>
                          <a:pPr/>
                          <a:endParaRPr lang="en-US" dirty="0">
                            <a:solidFill>
                              <a:srgbClr val="344529"/>
                            </a:solidFill>
                          </a:endParaRPr>
                        </a:p>
                      </a:txBody>
                      <a:tcPr/>
                    </a:tc>
                    <a:extLst>
                      <a:ext uri="{0D108BD9-81ED-4DB2-BD59-A6C34878D82A}">
                        <a16:rowId xmlns:a16="http://schemas.microsoft.com/office/drawing/2014/main" val="1078816761"/>
                      </a:ext>
                    </a:extLst>
                  </a:tr>
                  <a:tr h="370840">
                    <a:tc>
                      <a:txBody>
                        <a:bodyPr/>
                        <a:lstStyle/>
                        <a:p>
                          <a:endParaRPr lang="en-US"/>
                        </a:p>
                      </a:txBody>
                      <a:tcPr>
                        <a:blipFill>
                          <a:blip r:embed="rId4"/>
                          <a:stretch>
                            <a:fillRect t="-103279" r="-422807" b="-603279"/>
                          </a:stretch>
                        </a:blipFill>
                      </a:tcPr>
                    </a:tc>
                    <a:tc>
                      <a:txBody>
                        <a:bodyPr/>
                        <a:lstStyle/>
                        <a:p>
                          <a:endParaRPr lang="en-US"/>
                        </a:p>
                      </a:txBody>
                      <a:tcPr>
                        <a:blipFill>
                          <a:blip r:embed="rId4"/>
                          <a:stretch>
                            <a:fillRect l="-28218" t="-103279" r="-19307" b="-603279"/>
                          </a:stretch>
                        </a:blipFill>
                      </a:tcPr>
                    </a:tc>
                    <a:tc>
                      <a:txBody>
                        <a:bodyPr/>
                        <a:lstStyle/>
                        <a:p>
                          <a:pPr/>
                          <a:endParaRPr lang="en-US" dirty="0"/>
                        </a:p>
                      </a:txBody>
                      <a:tcPr/>
                    </a:tc>
                    <a:extLst>
                      <a:ext uri="{0D108BD9-81ED-4DB2-BD59-A6C34878D82A}">
                        <a16:rowId xmlns:a16="http://schemas.microsoft.com/office/drawing/2014/main" val="2757497339"/>
                      </a:ext>
                    </a:extLst>
                  </a:tr>
                  <a:tr h="370840">
                    <a:tc>
                      <a:txBody>
                        <a:bodyPr/>
                        <a:lstStyle/>
                        <a:p>
                          <a:endParaRPr lang="en-US"/>
                        </a:p>
                      </a:txBody>
                      <a:tcPr>
                        <a:blipFill>
                          <a:blip r:embed="rId4"/>
                          <a:stretch>
                            <a:fillRect t="-203279" r="-422807" b="-503279"/>
                          </a:stretch>
                        </a:blipFill>
                      </a:tcPr>
                    </a:tc>
                    <a:tc>
                      <a:txBody>
                        <a:bodyPr/>
                        <a:lstStyle/>
                        <a:p>
                          <a:endParaRPr lang="en-US"/>
                        </a:p>
                      </a:txBody>
                      <a:tcPr>
                        <a:blipFill>
                          <a:blip r:embed="rId4"/>
                          <a:stretch>
                            <a:fillRect l="-28218" t="-203279" r="-19307" b="-503279"/>
                          </a:stretch>
                        </a:blipFill>
                      </a:tcPr>
                    </a:tc>
                    <a:tc>
                      <a:txBody>
                        <a:bodyPr/>
                        <a:lstStyle/>
                        <a:p>
                          <a:pPr/>
                          <a:endParaRPr lang="en-US" dirty="0"/>
                        </a:p>
                      </a:txBody>
                      <a:tcPr/>
                    </a:tc>
                    <a:extLst>
                      <a:ext uri="{0D108BD9-81ED-4DB2-BD59-A6C34878D82A}">
                        <a16:rowId xmlns:a16="http://schemas.microsoft.com/office/drawing/2014/main" val="2405285263"/>
                      </a:ext>
                    </a:extLst>
                  </a:tr>
                  <a:tr h="370840">
                    <a:tc>
                      <a:txBody>
                        <a:bodyPr/>
                        <a:lstStyle/>
                        <a:p>
                          <a:endParaRPr lang="en-US"/>
                        </a:p>
                      </a:txBody>
                      <a:tcPr>
                        <a:blipFill>
                          <a:blip r:embed="rId4"/>
                          <a:stretch>
                            <a:fillRect t="-303279" r="-422807" b="-403279"/>
                          </a:stretch>
                        </a:blipFill>
                      </a:tcPr>
                    </a:tc>
                    <a:tc>
                      <a:txBody>
                        <a:bodyPr/>
                        <a:lstStyle/>
                        <a:p>
                          <a:endParaRPr lang="en-US"/>
                        </a:p>
                      </a:txBody>
                      <a:tcPr>
                        <a:blipFill>
                          <a:blip r:embed="rId4"/>
                          <a:stretch>
                            <a:fillRect l="-28218" t="-303279" r="-19307" b="-403279"/>
                          </a:stretch>
                        </a:blipFill>
                      </a:tcPr>
                    </a:tc>
                    <a:tc>
                      <a:txBody>
                        <a:bodyPr/>
                        <a:lstStyle/>
                        <a:p>
                          <a:pPr/>
                          <a:endParaRPr lang="en-US" dirty="0"/>
                        </a:p>
                      </a:txBody>
                      <a:tcPr/>
                    </a:tc>
                    <a:extLst>
                      <a:ext uri="{0D108BD9-81ED-4DB2-BD59-A6C34878D82A}">
                        <a16:rowId xmlns:a16="http://schemas.microsoft.com/office/drawing/2014/main" val="253611213"/>
                      </a:ext>
                    </a:extLst>
                  </a:tr>
                  <a:tr h="370840">
                    <a:tc>
                      <a:txBody>
                        <a:bodyPr/>
                        <a:lstStyle/>
                        <a:p>
                          <a:endParaRPr lang="en-US"/>
                        </a:p>
                      </a:txBody>
                      <a:tcPr>
                        <a:blipFill>
                          <a:blip r:embed="rId4"/>
                          <a:stretch>
                            <a:fillRect t="-403279" r="-422807" b="-303279"/>
                          </a:stretch>
                        </a:blipFill>
                      </a:tcPr>
                    </a:tc>
                    <a:tc>
                      <a:txBody>
                        <a:bodyPr/>
                        <a:lstStyle/>
                        <a:p>
                          <a:endParaRPr lang="en-US"/>
                        </a:p>
                      </a:txBody>
                      <a:tcPr>
                        <a:blipFill>
                          <a:blip r:embed="rId4"/>
                          <a:stretch>
                            <a:fillRect l="-28218" t="-403279" r="-19307" b="-303279"/>
                          </a:stretch>
                        </a:blipFill>
                      </a:tcPr>
                    </a:tc>
                    <a:tc>
                      <a:txBody>
                        <a:bodyPr/>
                        <a:lstStyle/>
                        <a:p>
                          <a:pPr/>
                          <a:endParaRPr lang="en-US" dirty="0"/>
                        </a:p>
                      </a:txBody>
                      <a:tcPr/>
                    </a:tc>
                    <a:extLst>
                      <a:ext uri="{0D108BD9-81ED-4DB2-BD59-A6C34878D82A}">
                        <a16:rowId xmlns:a16="http://schemas.microsoft.com/office/drawing/2014/main" val="3221523675"/>
                      </a:ext>
                    </a:extLst>
                  </a:tr>
                  <a:tr h="370840">
                    <a:tc>
                      <a:txBody>
                        <a:bodyPr/>
                        <a:lstStyle/>
                        <a:p>
                          <a:endParaRPr lang="en-US"/>
                        </a:p>
                      </a:txBody>
                      <a:tcPr>
                        <a:blipFill>
                          <a:blip r:embed="rId4"/>
                          <a:stretch>
                            <a:fillRect t="-503279" r="-422807" b="-203279"/>
                          </a:stretch>
                        </a:blipFill>
                      </a:tcPr>
                    </a:tc>
                    <a:tc>
                      <a:txBody>
                        <a:bodyPr/>
                        <a:lstStyle/>
                        <a:p>
                          <a:endParaRPr lang="en-US"/>
                        </a:p>
                      </a:txBody>
                      <a:tcPr>
                        <a:blipFill>
                          <a:blip r:embed="rId4"/>
                          <a:stretch>
                            <a:fillRect l="-28218" t="-503279" r="-19307" b="-203279"/>
                          </a:stretch>
                        </a:blipFill>
                      </a:tcPr>
                    </a:tc>
                    <a:tc>
                      <a:txBody>
                        <a:bodyPr/>
                        <a:lstStyle/>
                        <a:p>
                          <a:pPr/>
                          <a:endParaRPr lang="en-US" dirty="0"/>
                        </a:p>
                      </a:txBody>
                      <a:tcPr/>
                    </a:tc>
                    <a:extLst>
                      <a:ext uri="{0D108BD9-81ED-4DB2-BD59-A6C34878D82A}">
                        <a16:rowId xmlns:a16="http://schemas.microsoft.com/office/drawing/2014/main" val="3100461140"/>
                      </a:ext>
                    </a:extLst>
                  </a:tr>
                  <a:tr h="370840">
                    <a:tc>
                      <a:txBody>
                        <a:bodyPr/>
                        <a:lstStyle/>
                        <a:p>
                          <a:endParaRPr lang="en-US"/>
                        </a:p>
                      </a:txBody>
                      <a:tcPr>
                        <a:blipFill>
                          <a:blip r:embed="rId4"/>
                          <a:stretch>
                            <a:fillRect t="-603279" r="-422807" b="-103279"/>
                          </a:stretch>
                        </a:blipFill>
                      </a:tcPr>
                    </a:tc>
                    <a:tc>
                      <a:txBody>
                        <a:bodyPr/>
                        <a:lstStyle/>
                        <a:p>
                          <a:endParaRPr lang="en-US"/>
                        </a:p>
                      </a:txBody>
                      <a:tcPr>
                        <a:blipFill>
                          <a:blip r:embed="rId4"/>
                          <a:stretch>
                            <a:fillRect l="-28218" t="-603279" r="-19307" b="-103279"/>
                          </a:stretch>
                        </a:blipFill>
                      </a:tcPr>
                    </a:tc>
                    <a:tc>
                      <a:txBody>
                        <a:bodyPr/>
                        <a:lstStyle/>
                        <a:p>
                          <a:pPr/>
                          <a:endParaRPr lang="en-US" dirty="0"/>
                        </a:p>
                      </a:txBody>
                      <a:tcPr/>
                    </a:tc>
                    <a:extLst>
                      <a:ext uri="{0D108BD9-81ED-4DB2-BD59-A6C34878D82A}">
                        <a16:rowId xmlns:a16="http://schemas.microsoft.com/office/drawing/2014/main" val="3038656040"/>
                      </a:ext>
                    </a:extLst>
                  </a:tr>
                  <a:tr h="370840">
                    <a:tc>
                      <a:txBody>
                        <a:bodyPr/>
                        <a:lstStyle/>
                        <a:p>
                          <a:endParaRPr lang="en-US"/>
                        </a:p>
                      </a:txBody>
                      <a:tcPr>
                        <a:blipFill>
                          <a:blip r:embed="rId4"/>
                          <a:stretch>
                            <a:fillRect t="-703279" r="-422807" b="-3279"/>
                          </a:stretch>
                        </a:blipFill>
                      </a:tcPr>
                    </a:tc>
                    <a:tc>
                      <a:txBody>
                        <a:bodyPr/>
                        <a:lstStyle/>
                        <a:p>
                          <a:endParaRPr lang="en-US"/>
                        </a:p>
                      </a:txBody>
                      <a:tcPr>
                        <a:blipFill>
                          <a:blip r:embed="rId4"/>
                          <a:stretch>
                            <a:fillRect l="-28218" t="-703279" r="-19307" b="-3279"/>
                          </a:stretch>
                        </a:blipFill>
                      </a:tcPr>
                    </a:tc>
                    <a:tc>
                      <a:txBody>
                        <a:bodyPr/>
                        <a:lstStyle/>
                        <a:p>
                          <a:pPr/>
                          <a:endParaRPr lang="en-US" dirty="0"/>
                        </a:p>
                      </a:txBody>
                      <a:tcPr/>
                    </a:tc>
                    <a:extLst>
                      <a:ext uri="{0D108BD9-81ED-4DB2-BD59-A6C34878D82A}">
                        <a16:rowId xmlns:a16="http://schemas.microsoft.com/office/drawing/2014/main" val="234671787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8">
                <a:extLst>
                  <a:ext uri="{FF2B5EF4-FFF2-40B4-BE49-F238E27FC236}">
                    <a16:creationId xmlns:a16="http://schemas.microsoft.com/office/drawing/2014/main" id="{2DC7A753-0A65-4E76-82EC-5C7EC38CDDB9}"/>
                  </a:ext>
                </a:extLst>
              </p:cNvPr>
              <p:cNvGraphicFramePr>
                <a:graphicFrameLocks noGrp="1"/>
              </p:cNvGraphicFramePr>
              <p:nvPr>
                <p:extLst>
                  <p:ext uri="{D42A27DB-BD31-4B8C-83A1-F6EECF244321}">
                    <p14:modId xmlns:p14="http://schemas.microsoft.com/office/powerpoint/2010/main" val="2227875127"/>
                  </p:ext>
                </p:extLst>
              </p:nvPr>
            </p:nvGraphicFramePr>
            <p:xfrm>
              <a:off x="1298711" y="4521587"/>
              <a:ext cx="6679100" cy="1854200"/>
            </p:xfrm>
            <a:graphic>
              <a:graphicData uri="http://schemas.openxmlformats.org/drawingml/2006/table">
                <a:tbl>
                  <a:tblPr firstRow="1" bandRow="1">
                    <a:tableStyleId>{5C22544A-7EE6-4342-B048-85BDC9FD1C3A}</a:tableStyleId>
                  </a:tblPr>
                  <a:tblGrid>
                    <a:gridCol w="667910">
                      <a:extLst>
                        <a:ext uri="{9D8B030D-6E8A-4147-A177-3AD203B41FA5}">
                          <a16:colId xmlns:a16="http://schemas.microsoft.com/office/drawing/2014/main" val="366985533"/>
                        </a:ext>
                      </a:extLst>
                    </a:gridCol>
                    <a:gridCol w="667910">
                      <a:extLst>
                        <a:ext uri="{9D8B030D-6E8A-4147-A177-3AD203B41FA5}">
                          <a16:colId xmlns:a16="http://schemas.microsoft.com/office/drawing/2014/main" val="4171402631"/>
                        </a:ext>
                      </a:extLst>
                    </a:gridCol>
                    <a:gridCol w="667910">
                      <a:extLst>
                        <a:ext uri="{9D8B030D-6E8A-4147-A177-3AD203B41FA5}">
                          <a16:colId xmlns:a16="http://schemas.microsoft.com/office/drawing/2014/main" val="1375663924"/>
                        </a:ext>
                      </a:extLst>
                    </a:gridCol>
                    <a:gridCol w="667910">
                      <a:extLst>
                        <a:ext uri="{9D8B030D-6E8A-4147-A177-3AD203B41FA5}">
                          <a16:colId xmlns:a16="http://schemas.microsoft.com/office/drawing/2014/main" val="2815312189"/>
                        </a:ext>
                      </a:extLst>
                    </a:gridCol>
                    <a:gridCol w="667910">
                      <a:extLst>
                        <a:ext uri="{9D8B030D-6E8A-4147-A177-3AD203B41FA5}">
                          <a16:colId xmlns:a16="http://schemas.microsoft.com/office/drawing/2014/main" val="3927150395"/>
                        </a:ext>
                      </a:extLst>
                    </a:gridCol>
                    <a:gridCol w="667910">
                      <a:extLst>
                        <a:ext uri="{9D8B030D-6E8A-4147-A177-3AD203B41FA5}">
                          <a16:colId xmlns:a16="http://schemas.microsoft.com/office/drawing/2014/main" val="2164868703"/>
                        </a:ext>
                      </a:extLst>
                    </a:gridCol>
                    <a:gridCol w="667910">
                      <a:extLst>
                        <a:ext uri="{9D8B030D-6E8A-4147-A177-3AD203B41FA5}">
                          <a16:colId xmlns:a16="http://schemas.microsoft.com/office/drawing/2014/main" val="2609045648"/>
                        </a:ext>
                      </a:extLst>
                    </a:gridCol>
                    <a:gridCol w="667910">
                      <a:extLst>
                        <a:ext uri="{9D8B030D-6E8A-4147-A177-3AD203B41FA5}">
                          <a16:colId xmlns:a16="http://schemas.microsoft.com/office/drawing/2014/main" val="2659888595"/>
                        </a:ext>
                      </a:extLst>
                    </a:gridCol>
                    <a:gridCol w="667910">
                      <a:extLst>
                        <a:ext uri="{9D8B030D-6E8A-4147-A177-3AD203B41FA5}">
                          <a16:colId xmlns:a16="http://schemas.microsoft.com/office/drawing/2014/main" val="756130638"/>
                        </a:ext>
                      </a:extLst>
                    </a:gridCol>
                    <a:gridCol w="667910">
                      <a:extLst>
                        <a:ext uri="{9D8B030D-6E8A-4147-A177-3AD203B41FA5}">
                          <a16:colId xmlns:a16="http://schemas.microsoft.com/office/drawing/2014/main" val="352497427"/>
                        </a:ext>
                      </a:extLst>
                    </a:gridCol>
                  </a:tblGrid>
                  <a:tr h="370840">
                    <a:tc>
                      <a:txBody>
                        <a:bodyPr/>
                        <a:lstStyle/>
                        <a:p>
                          <a:r>
                            <a:rPr lang="en-US" dirty="0">
                              <a:solidFill>
                                <a:srgbClr val="2B3922"/>
                              </a:solidFill>
                            </a:rPr>
                            <a:t>7</a:t>
                          </a:r>
                        </a:p>
                      </a:txBody>
                      <a:tcPr/>
                    </a:tc>
                    <a:tc>
                      <a:txBody>
                        <a:bodyPr/>
                        <a:lstStyle/>
                        <a:p>
                          <a:r>
                            <a:rPr lang="en-US" dirty="0">
                              <a:solidFill>
                                <a:srgbClr val="2B3922"/>
                              </a:solidFill>
                            </a:rPr>
                            <a:t>6</a:t>
                          </a:r>
                        </a:p>
                      </a:txBody>
                      <a:tcPr/>
                    </a:tc>
                    <a:tc>
                      <a:txBody>
                        <a:bodyPr/>
                        <a:lstStyle/>
                        <a:p>
                          <a:r>
                            <a:rPr lang="en-US" dirty="0">
                              <a:solidFill>
                                <a:srgbClr val="2B3922"/>
                              </a:solidFill>
                            </a:rPr>
                            <a:t>5</a:t>
                          </a:r>
                        </a:p>
                      </a:txBody>
                      <a:tcPr/>
                    </a:tc>
                    <a:tc>
                      <a:txBody>
                        <a:bodyPr/>
                        <a:lstStyle/>
                        <a:p>
                          <a:r>
                            <a:rPr lang="en-US" dirty="0">
                              <a:solidFill>
                                <a:srgbClr val="2B3922"/>
                              </a:solidFill>
                            </a:rPr>
                            <a:t>4</a:t>
                          </a:r>
                        </a:p>
                      </a:txBody>
                      <a:tcPr/>
                    </a:tc>
                    <a:tc>
                      <a:txBody>
                        <a:bodyPr/>
                        <a:lstStyle/>
                        <a:p>
                          <a:r>
                            <a:rPr lang="en-US" dirty="0">
                              <a:solidFill>
                                <a:srgbClr val="2B3922"/>
                              </a:solidFill>
                            </a:rPr>
                            <a:t>3</a:t>
                          </a:r>
                        </a:p>
                      </a:txBody>
                      <a:tcPr/>
                    </a:tc>
                    <a:tc>
                      <a:txBody>
                        <a:bodyPr/>
                        <a:lstStyle/>
                        <a:p>
                          <a:r>
                            <a:rPr lang="en-US" dirty="0">
                              <a:solidFill>
                                <a:srgbClr val="2B3922"/>
                              </a:solidFill>
                            </a:rPr>
                            <a:t>2</a:t>
                          </a:r>
                        </a:p>
                      </a:txBody>
                      <a:tcPr/>
                    </a:tc>
                    <a:tc>
                      <a:txBody>
                        <a:bodyPr/>
                        <a:lstStyle/>
                        <a:p>
                          <a:r>
                            <a:rPr lang="en-US" dirty="0">
                              <a:solidFill>
                                <a:srgbClr val="2B3922"/>
                              </a:solidFill>
                            </a:rPr>
                            <a:t>1</a:t>
                          </a:r>
                        </a:p>
                      </a:txBody>
                      <a:tcPr/>
                    </a:tc>
                    <a:tc>
                      <a:txBody>
                        <a:bodyPr/>
                        <a:lstStyle/>
                        <a:p>
                          <a:r>
                            <a:rPr lang="en-US" dirty="0">
                              <a:solidFill>
                                <a:srgbClr val="2B3922"/>
                              </a:solidFill>
                            </a:rPr>
                            <a:t>0</a:t>
                          </a:r>
                        </a:p>
                      </a:txBody>
                      <a:tcPr/>
                    </a:tc>
                    <a:tc>
                      <a:txBody>
                        <a:bodyPr/>
                        <a:lstStyle/>
                        <a:p>
                          <a:r>
                            <a:rPr lang="en-US" dirty="0">
                              <a:solidFill>
                                <a:srgbClr val="2B3922"/>
                              </a:solidFill>
                            </a:rPr>
                            <a:t>-1</a:t>
                          </a:r>
                        </a:p>
                      </a:txBody>
                      <a:tcPr/>
                    </a:tc>
                    <a:tc>
                      <a:txBody>
                        <a:bodyPr/>
                        <a:lstStyle/>
                        <a:p>
                          <a:r>
                            <a:rPr lang="en-US" dirty="0">
                              <a:solidFill>
                                <a:srgbClr val="2B3922"/>
                              </a:solidFill>
                            </a:rPr>
                            <a:t>-2</a:t>
                          </a:r>
                        </a:p>
                      </a:txBody>
                      <a:tcPr/>
                    </a:tc>
                    <a:extLst>
                      <a:ext uri="{0D108BD9-81ED-4DB2-BD59-A6C34878D82A}">
                        <a16:rowId xmlns:a16="http://schemas.microsoft.com/office/drawing/2014/main" val="25404993"/>
                      </a:ext>
                    </a:extLst>
                  </a:tr>
                  <a:tr h="370840">
                    <a:tc>
                      <a:txBody>
                        <a:bodyPr/>
                        <a:lstStyle/>
                        <a:p>
                          <a:r>
                            <a:rPr lang="en-US" dirty="0">
                              <a:solidFill>
                                <a:srgbClr val="2B3922"/>
                              </a:solidFill>
                            </a:rPr>
                            <a:t>1</a:t>
                          </a:r>
                        </a:p>
                      </a:txBody>
                      <a:tcPr/>
                    </a:tc>
                    <a:tc>
                      <a:txBody>
                        <a:bodyPr/>
                        <a:lstStyle/>
                        <a:p>
                          <a:r>
                            <a:rPr lang="en-US" dirty="0">
                              <a:solidFill>
                                <a:srgbClr val="2B3922"/>
                              </a:solidFill>
                            </a:rPr>
                            <a:t>1</a:t>
                          </a:r>
                        </a:p>
                      </a:txBody>
                      <a:tcPr/>
                    </a:tc>
                    <a:tc>
                      <a:txBody>
                        <a:bodyPr/>
                        <a:lstStyle/>
                        <a:p>
                          <a:r>
                            <a:rPr lang="en-US" dirty="0">
                              <a:solidFill>
                                <a:srgbClr val="2B3922"/>
                              </a:solidFill>
                            </a:rPr>
                            <a:t>1</a:t>
                          </a:r>
                        </a:p>
                      </a:txBody>
                      <a:tcPr/>
                    </a:tc>
                    <a:tc>
                      <a:txBody>
                        <a:bodyPr/>
                        <a:lstStyle/>
                        <a:p>
                          <a:r>
                            <a:rPr lang="en-US" dirty="0">
                              <a:solidFill>
                                <a:srgbClr val="2B3922"/>
                              </a:solidFill>
                            </a:rPr>
                            <a:t>1</a:t>
                          </a:r>
                        </a:p>
                      </a:txBody>
                      <a:tcPr/>
                    </a:tc>
                    <a:tc>
                      <a:txBody>
                        <a:bodyPr/>
                        <a:lstStyle/>
                        <a:p>
                          <a:r>
                            <a:rPr lang="en-US" dirty="0">
                              <a:solidFill>
                                <a:srgbClr val="2B3922"/>
                              </a:solidFill>
                            </a:rPr>
                            <a:t>1</a:t>
                          </a:r>
                        </a:p>
                      </a:txBody>
                      <a:tcPr/>
                    </a:tc>
                    <a:tc>
                      <a:txBody>
                        <a:bodyPr/>
                        <a:lstStyle/>
                        <a:p>
                          <a:r>
                            <a:rPr lang="en-US" dirty="0">
                              <a:solidFill>
                                <a:srgbClr val="2B3922"/>
                              </a:solidFill>
                            </a:rPr>
                            <a:t>o</a:t>
                          </a:r>
                        </a:p>
                      </a:txBody>
                      <a:tcPr/>
                    </a:tc>
                    <a:tc>
                      <a:txBody>
                        <a:bodyPr/>
                        <a:lstStyle/>
                        <a:p>
                          <a:r>
                            <a:rPr lang="en-US" dirty="0">
                              <a:solidFill>
                                <a:srgbClr val="2B3922"/>
                              </a:solidFill>
                            </a:rPr>
                            <a:t>1</a:t>
                          </a:r>
                        </a:p>
                      </a:txBody>
                      <a:tcPr/>
                    </a:tc>
                    <a:tc>
                      <a:txBody>
                        <a:bodyPr/>
                        <a:lstStyle/>
                        <a:p>
                          <a:r>
                            <a:rPr lang="en-US" dirty="0">
                              <a:solidFill>
                                <a:srgbClr val="2B3922"/>
                              </a:solidFill>
                            </a:rPr>
                            <a:t>0</a:t>
                          </a:r>
                        </a:p>
                      </a:txBody>
                      <a:tcPr/>
                    </a:tc>
                    <a:tc>
                      <a:txBody>
                        <a:bodyPr/>
                        <a:lstStyle/>
                        <a:p>
                          <a:r>
                            <a:rPr lang="en-US" dirty="0">
                              <a:solidFill>
                                <a:srgbClr val="2B3922"/>
                              </a:solidFill>
                            </a:rPr>
                            <a:t>0</a:t>
                          </a:r>
                        </a:p>
                      </a:txBody>
                      <a:tcPr/>
                    </a:tc>
                    <a:tc>
                      <a:txBody>
                        <a:bodyPr/>
                        <a:lstStyle/>
                        <a:p>
                          <a:r>
                            <a:rPr lang="en-US" dirty="0">
                              <a:solidFill>
                                <a:srgbClr val="2B3922"/>
                              </a:solidFill>
                            </a:rPr>
                            <a:t>1</a:t>
                          </a:r>
                        </a:p>
                      </a:txBody>
                      <a:tcPr/>
                    </a:tc>
                    <a:extLst>
                      <a:ext uri="{0D108BD9-81ED-4DB2-BD59-A6C34878D82A}">
                        <a16:rowId xmlns:a16="http://schemas.microsoft.com/office/drawing/2014/main" val="1657552774"/>
                      </a:ext>
                    </a:extLst>
                  </a:tr>
                  <a:tr h="370840">
                    <a:tc>
                      <a:txBody>
                        <a:bodyPr/>
                        <a:lstStyle/>
                        <a:p>
                          <a:pPr/>
                          <a14:m>
                            <m:oMathPara xmlns:m="http://schemas.openxmlformats.org/officeDocument/2006/math">
                              <m:oMathParaPr>
                                <m:jc m:val="centerGroup"/>
                              </m:oMathParaPr>
                              <m:oMath xmlns:m="http://schemas.openxmlformats.org/officeDocument/2006/math">
                                <m:sSup>
                                  <m:sSupPr>
                                    <m:ctrlPr>
                                      <a:rPr lang="en-US" b="0" i="1" smtClean="0">
                                        <a:solidFill>
                                          <a:srgbClr val="2B3922"/>
                                        </a:solidFill>
                                        <a:latin typeface="Cambria Math" panose="02040503050406030204" pitchFamily="18" charset="0"/>
                                      </a:rPr>
                                    </m:ctrlPr>
                                  </m:sSupPr>
                                  <m:e>
                                    <m:r>
                                      <a:rPr lang="en-US" b="0" i="1" smtClean="0">
                                        <a:solidFill>
                                          <a:srgbClr val="2B3922"/>
                                        </a:solidFill>
                                        <a:latin typeface="Cambria Math" panose="02040503050406030204" pitchFamily="18" charset="0"/>
                                      </a:rPr>
                                      <m:t>2</m:t>
                                    </m:r>
                                  </m:e>
                                  <m:sup>
                                    <m:r>
                                      <a:rPr lang="en-US" b="0" i="1" smtClean="0">
                                        <a:solidFill>
                                          <a:srgbClr val="2B3922"/>
                                        </a:solidFill>
                                        <a:latin typeface="Cambria Math" panose="02040503050406030204" pitchFamily="18" charset="0"/>
                                      </a:rPr>
                                      <m:t>7</m:t>
                                    </m:r>
                                  </m:sup>
                                </m:sSup>
                              </m:oMath>
                            </m:oMathPara>
                          </a14:m>
                          <a:endParaRPr lang="en-US" dirty="0">
                            <a:solidFill>
                              <a:srgbClr val="2B3922"/>
                            </a:solidFill>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b="0" i="1" smtClean="0">
                                        <a:solidFill>
                                          <a:srgbClr val="2B3922"/>
                                        </a:solidFill>
                                        <a:latin typeface="Cambria Math" panose="02040503050406030204" pitchFamily="18" charset="0"/>
                                      </a:rPr>
                                    </m:ctrlPr>
                                  </m:sSupPr>
                                  <m:e>
                                    <m:r>
                                      <a:rPr lang="en-US" b="0" i="1" smtClean="0">
                                        <a:solidFill>
                                          <a:srgbClr val="2B3922"/>
                                        </a:solidFill>
                                        <a:latin typeface="Cambria Math" panose="02040503050406030204" pitchFamily="18" charset="0"/>
                                      </a:rPr>
                                      <m:t>2</m:t>
                                    </m:r>
                                  </m:e>
                                  <m:sup>
                                    <m:r>
                                      <a:rPr lang="en-US" b="0" i="1" smtClean="0">
                                        <a:solidFill>
                                          <a:srgbClr val="2B3922"/>
                                        </a:solidFill>
                                        <a:latin typeface="Cambria Math" panose="02040503050406030204" pitchFamily="18" charset="0"/>
                                      </a:rPr>
                                      <m:t>6</m:t>
                                    </m:r>
                                  </m:sup>
                                </m:sSup>
                              </m:oMath>
                            </m:oMathPara>
                          </a14:m>
                          <a:endParaRPr lang="en-US" dirty="0">
                            <a:solidFill>
                              <a:srgbClr val="2B3922"/>
                            </a:solidFill>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b="0" i="1" smtClean="0">
                                        <a:solidFill>
                                          <a:srgbClr val="2B3922"/>
                                        </a:solidFill>
                                        <a:latin typeface="Cambria Math" panose="02040503050406030204" pitchFamily="18" charset="0"/>
                                      </a:rPr>
                                    </m:ctrlPr>
                                  </m:sSupPr>
                                  <m:e>
                                    <m:r>
                                      <a:rPr lang="en-US" b="0" i="1" smtClean="0">
                                        <a:solidFill>
                                          <a:srgbClr val="2B3922"/>
                                        </a:solidFill>
                                        <a:latin typeface="Cambria Math" panose="02040503050406030204" pitchFamily="18" charset="0"/>
                                      </a:rPr>
                                      <m:t>2</m:t>
                                    </m:r>
                                  </m:e>
                                  <m:sup>
                                    <m:r>
                                      <a:rPr lang="en-US" b="0" i="1" smtClean="0">
                                        <a:solidFill>
                                          <a:srgbClr val="2B3922"/>
                                        </a:solidFill>
                                        <a:latin typeface="Cambria Math" panose="02040503050406030204" pitchFamily="18" charset="0"/>
                                      </a:rPr>
                                      <m:t>5</m:t>
                                    </m:r>
                                  </m:sup>
                                </m:sSup>
                              </m:oMath>
                            </m:oMathPara>
                          </a14:m>
                          <a:endParaRPr lang="en-US" dirty="0">
                            <a:solidFill>
                              <a:srgbClr val="2B3922"/>
                            </a:solidFill>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b="0" i="1" smtClean="0">
                                        <a:solidFill>
                                          <a:srgbClr val="2B3922"/>
                                        </a:solidFill>
                                        <a:latin typeface="Cambria Math" panose="02040503050406030204" pitchFamily="18" charset="0"/>
                                      </a:rPr>
                                    </m:ctrlPr>
                                  </m:sSupPr>
                                  <m:e>
                                    <m:r>
                                      <a:rPr lang="en-US" b="0" i="1" smtClean="0">
                                        <a:solidFill>
                                          <a:srgbClr val="2B3922"/>
                                        </a:solidFill>
                                        <a:latin typeface="Cambria Math" panose="02040503050406030204" pitchFamily="18" charset="0"/>
                                      </a:rPr>
                                      <m:t>2</m:t>
                                    </m:r>
                                  </m:e>
                                  <m:sup>
                                    <m:r>
                                      <a:rPr lang="en-US" b="0" i="1" smtClean="0">
                                        <a:solidFill>
                                          <a:srgbClr val="2B3922"/>
                                        </a:solidFill>
                                        <a:latin typeface="Cambria Math" panose="02040503050406030204" pitchFamily="18" charset="0"/>
                                      </a:rPr>
                                      <m:t>4</m:t>
                                    </m:r>
                                  </m:sup>
                                </m:sSup>
                              </m:oMath>
                            </m:oMathPara>
                          </a14:m>
                          <a:endParaRPr lang="en-US" dirty="0">
                            <a:solidFill>
                              <a:srgbClr val="2B3922"/>
                            </a:solidFill>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b="0" i="1" smtClean="0">
                                        <a:solidFill>
                                          <a:srgbClr val="2B3922"/>
                                        </a:solidFill>
                                        <a:latin typeface="Cambria Math" panose="02040503050406030204" pitchFamily="18" charset="0"/>
                                      </a:rPr>
                                    </m:ctrlPr>
                                  </m:sSupPr>
                                  <m:e>
                                    <m:r>
                                      <a:rPr lang="en-US" b="0" i="1" smtClean="0">
                                        <a:solidFill>
                                          <a:srgbClr val="2B3922"/>
                                        </a:solidFill>
                                        <a:latin typeface="Cambria Math" panose="02040503050406030204" pitchFamily="18" charset="0"/>
                                      </a:rPr>
                                      <m:t>2</m:t>
                                    </m:r>
                                  </m:e>
                                  <m:sup>
                                    <m:r>
                                      <a:rPr lang="en-US" b="0" i="1" smtClean="0">
                                        <a:solidFill>
                                          <a:srgbClr val="2B3922"/>
                                        </a:solidFill>
                                        <a:latin typeface="Cambria Math" panose="02040503050406030204" pitchFamily="18" charset="0"/>
                                      </a:rPr>
                                      <m:t>3</m:t>
                                    </m:r>
                                  </m:sup>
                                </m:sSup>
                              </m:oMath>
                            </m:oMathPara>
                          </a14:m>
                          <a:endParaRPr lang="en-US" dirty="0">
                            <a:solidFill>
                              <a:srgbClr val="2B3922"/>
                            </a:solidFill>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b="0" i="1" smtClean="0">
                                        <a:solidFill>
                                          <a:srgbClr val="2B3922"/>
                                        </a:solidFill>
                                        <a:latin typeface="Cambria Math" panose="02040503050406030204" pitchFamily="18" charset="0"/>
                                      </a:rPr>
                                    </m:ctrlPr>
                                  </m:sSupPr>
                                  <m:e>
                                    <m:r>
                                      <a:rPr lang="en-US" b="0" i="1" smtClean="0">
                                        <a:solidFill>
                                          <a:srgbClr val="2B3922"/>
                                        </a:solidFill>
                                        <a:latin typeface="Cambria Math" panose="02040503050406030204" pitchFamily="18" charset="0"/>
                                      </a:rPr>
                                      <m:t>2</m:t>
                                    </m:r>
                                  </m:e>
                                  <m:sup>
                                    <m:r>
                                      <a:rPr lang="en-US" b="0" i="1" smtClean="0">
                                        <a:solidFill>
                                          <a:srgbClr val="2B3922"/>
                                        </a:solidFill>
                                        <a:latin typeface="Cambria Math" panose="02040503050406030204" pitchFamily="18" charset="0"/>
                                      </a:rPr>
                                      <m:t>2</m:t>
                                    </m:r>
                                  </m:sup>
                                </m:sSup>
                              </m:oMath>
                            </m:oMathPara>
                          </a14:m>
                          <a:endParaRPr lang="en-US" dirty="0">
                            <a:solidFill>
                              <a:srgbClr val="2B3922"/>
                            </a:solidFill>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b="0" i="1" smtClean="0">
                                        <a:solidFill>
                                          <a:srgbClr val="2B3922"/>
                                        </a:solidFill>
                                        <a:latin typeface="Cambria Math" panose="02040503050406030204" pitchFamily="18" charset="0"/>
                                      </a:rPr>
                                    </m:ctrlPr>
                                  </m:sSupPr>
                                  <m:e>
                                    <m:r>
                                      <a:rPr lang="en-US" b="0" i="1" smtClean="0">
                                        <a:solidFill>
                                          <a:srgbClr val="2B3922"/>
                                        </a:solidFill>
                                        <a:latin typeface="Cambria Math" panose="02040503050406030204" pitchFamily="18" charset="0"/>
                                      </a:rPr>
                                      <m:t>2</m:t>
                                    </m:r>
                                  </m:e>
                                  <m:sup>
                                    <m:r>
                                      <a:rPr lang="en-US" b="0" i="1" smtClean="0">
                                        <a:solidFill>
                                          <a:srgbClr val="2B3922"/>
                                        </a:solidFill>
                                        <a:latin typeface="Cambria Math" panose="02040503050406030204" pitchFamily="18" charset="0"/>
                                      </a:rPr>
                                      <m:t>1</m:t>
                                    </m:r>
                                  </m:sup>
                                </m:sSup>
                              </m:oMath>
                            </m:oMathPara>
                          </a14:m>
                          <a:endParaRPr lang="en-US" dirty="0">
                            <a:solidFill>
                              <a:srgbClr val="2B3922"/>
                            </a:solidFill>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b="0" i="1" smtClean="0">
                                        <a:solidFill>
                                          <a:srgbClr val="2B3922"/>
                                        </a:solidFill>
                                        <a:latin typeface="Cambria Math" panose="02040503050406030204" pitchFamily="18" charset="0"/>
                                      </a:rPr>
                                    </m:ctrlPr>
                                  </m:sSupPr>
                                  <m:e>
                                    <m:r>
                                      <a:rPr lang="en-US" b="0" i="1" smtClean="0">
                                        <a:solidFill>
                                          <a:srgbClr val="2B3922"/>
                                        </a:solidFill>
                                        <a:latin typeface="Cambria Math" panose="02040503050406030204" pitchFamily="18" charset="0"/>
                                      </a:rPr>
                                      <m:t>2</m:t>
                                    </m:r>
                                  </m:e>
                                  <m:sup>
                                    <m:r>
                                      <a:rPr lang="en-US" b="0" i="1" smtClean="0">
                                        <a:solidFill>
                                          <a:srgbClr val="2B3922"/>
                                        </a:solidFill>
                                        <a:latin typeface="Cambria Math" panose="02040503050406030204" pitchFamily="18" charset="0"/>
                                      </a:rPr>
                                      <m:t>0</m:t>
                                    </m:r>
                                  </m:sup>
                                </m:sSup>
                              </m:oMath>
                            </m:oMathPara>
                          </a14:m>
                          <a:endParaRPr lang="en-US" dirty="0">
                            <a:solidFill>
                              <a:srgbClr val="2B3922"/>
                            </a:solidFill>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b="0" i="1" smtClean="0">
                                        <a:solidFill>
                                          <a:srgbClr val="2B3922"/>
                                        </a:solidFill>
                                        <a:latin typeface="Cambria Math" panose="02040503050406030204" pitchFamily="18" charset="0"/>
                                      </a:rPr>
                                    </m:ctrlPr>
                                  </m:sSupPr>
                                  <m:e>
                                    <m:r>
                                      <a:rPr lang="en-US" b="0" i="1" smtClean="0">
                                        <a:solidFill>
                                          <a:srgbClr val="2B3922"/>
                                        </a:solidFill>
                                        <a:latin typeface="Cambria Math" panose="02040503050406030204" pitchFamily="18" charset="0"/>
                                      </a:rPr>
                                      <m:t>2</m:t>
                                    </m:r>
                                  </m:e>
                                  <m:sup>
                                    <m:r>
                                      <a:rPr lang="en-US" b="0" i="1" smtClean="0">
                                        <a:solidFill>
                                          <a:srgbClr val="2B3922"/>
                                        </a:solidFill>
                                        <a:latin typeface="Cambria Math" panose="02040503050406030204" pitchFamily="18" charset="0"/>
                                      </a:rPr>
                                      <m:t>−1</m:t>
                                    </m:r>
                                  </m:sup>
                                </m:sSup>
                              </m:oMath>
                            </m:oMathPara>
                          </a14:m>
                          <a:endParaRPr lang="en-US" dirty="0">
                            <a:solidFill>
                              <a:srgbClr val="2B3922"/>
                            </a:solidFill>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b="0" i="1" smtClean="0">
                                        <a:solidFill>
                                          <a:srgbClr val="2B3922"/>
                                        </a:solidFill>
                                        <a:latin typeface="Cambria Math" panose="02040503050406030204" pitchFamily="18" charset="0"/>
                                      </a:rPr>
                                    </m:ctrlPr>
                                  </m:sSupPr>
                                  <m:e>
                                    <m:r>
                                      <a:rPr lang="en-US" b="0" i="1" smtClean="0">
                                        <a:solidFill>
                                          <a:srgbClr val="2B3922"/>
                                        </a:solidFill>
                                        <a:latin typeface="Cambria Math" panose="02040503050406030204" pitchFamily="18" charset="0"/>
                                      </a:rPr>
                                      <m:t>2</m:t>
                                    </m:r>
                                  </m:e>
                                  <m:sup>
                                    <m:r>
                                      <a:rPr lang="en-US" b="0" i="1" smtClean="0">
                                        <a:solidFill>
                                          <a:srgbClr val="2B3922"/>
                                        </a:solidFill>
                                        <a:latin typeface="Cambria Math" panose="02040503050406030204" pitchFamily="18" charset="0"/>
                                      </a:rPr>
                                      <m:t>−2</m:t>
                                    </m:r>
                                  </m:sup>
                                </m:sSup>
                              </m:oMath>
                            </m:oMathPara>
                          </a14:m>
                          <a:endParaRPr lang="en-US" dirty="0">
                            <a:solidFill>
                              <a:srgbClr val="2B3922"/>
                            </a:solidFill>
                          </a:endParaRPr>
                        </a:p>
                      </a:txBody>
                      <a:tcPr/>
                    </a:tc>
                    <a:extLst>
                      <a:ext uri="{0D108BD9-81ED-4DB2-BD59-A6C34878D82A}">
                        <a16:rowId xmlns:a16="http://schemas.microsoft.com/office/drawing/2014/main" val="3228014226"/>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solidFill>
                                      <a:srgbClr val="2B3922"/>
                                    </a:solidFill>
                                    <a:latin typeface="Cambria Math" panose="02040503050406030204" pitchFamily="18" charset="0"/>
                                  </a:rPr>
                                  <m:t>128</m:t>
                                </m:r>
                              </m:oMath>
                            </m:oMathPara>
                          </a14:m>
                          <a:endParaRPr lang="en-US" dirty="0">
                            <a:solidFill>
                              <a:srgbClr val="2B3922"/>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rgbClr val="2B3922"/>
                                    </a:solidFill>
                                    <a:latin typeface="Cambria Math" panose="02040503050406030204" pitchFamily="18" charset="0"/>
                                  </a:rPr>
                                  <m:t>64</m:t>
                                </m:r>
                              </m:oMath>
                            </m:oMathPara>
                          </a14:m>
                          <a:endParaRPr lang="en-US" dirty="0">
                            <a:solidFill>
                              <a:srgbClr val="2B3922"/>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rgbClr val="2B3922"/>
                                    </a:solidFill>
                                    <a:latin typeface="Cambria Math" panose="02040503050406030204" pitchFamily="18" charset="0"/>
                                  </a:rPr>
                                  <m:t>32</m:t>
                                </m:r>
                              </m:oMath>
                            </m:oMathPara>
                          </a14:m>
                          <a:endParaRPr lang="en-US" dirty="0">
                            <a:solidFill>
                              <a:srgbClr val="2B3922"/>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rgbClr val="2B3922"/>
                                    </a:solidFill>
                                    <a:latin typeface="Cambria Math" panose="02040503050406030204" pitchFamily="18" charset="0"/>
                                  </a:rPr>
                                  <m:t>16</m:t>
                                </m:r>
                              </m:oMath>
                            </m:oMathPara>
                          </a14:m>
                          <a:endParaRPr lang="en-US" dirty="0">
                            <a:solidFill>
                              <a:srgbClr val="2B3922"/>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rgbClr val="2B3922"/>
                                    </a:solidFill>
                                    <a:latin typeface="Cambria Math" panose="02040503050406030204" pitchFamily="18" charset="0"/>
                                  </a:rPr>
                                  <m:t>8</m:t>
                                </m:r>
                              </m:oMath>
                            </m:oMathPara>
                          </a14:m>
                          <a:endParaRPr lang="en-US" dirty="0">
                            <a:solidFill>
                              <a:srgbClr val="2B3922"/>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rgbClr val="2B3922"/>
                                    </a:solidFill>
                                    <a:latin typeface="Cambria Math" panose="02040503050406030204" pitchFamily="18" charset="0"/>
                                  </a:rPr>
                                  <m:t>0</m:t>
                                </m:r>
                              </m:oMath>
                            </m:oMathPara>
                          </a14:m>
                          <a:endParaRPr lang="en-US" dirty="0">
                            <a:solidFill>
                              <a:srgbClr val="2B3922"/>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rgbClr val="2B3922"/>
                                    </a:solidFill>
                                    <a:latin typeface="Cambria Math" panose="02040503050406030204" pitchFamily="18" charset="0"/>
                                  </a:rPr>
                                  <m:t>2</m:t>
                                </m:r>
                              </m:oMath>
                            </m:oMathPara>
                          </a14:m>
                          <a:endParaRPr lang="en-US" dirty="0">
                            <a:solidFill>
                              <a:srgbClr val="2B3922"/>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rgbClr val="2B3922"/>
                                    </a:solidFill>
                                    <a:latin typeface="Cambria Math" panose="02040503050406030204" pitchFamily="18" charset="0"/>
                                  </a:rPr>
                                  <m:t>0</m:t>
                                </m:r>
                              </m:oMath>
                            </m:oMathPara>
                          </a14:m>
                          <a:endParaRPr lang="en-US" dirty="0">
                            <a:solidFill>
                              <a:srgbClr val="2B3922"/>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rgbClr val="2B3922"/>
                                    </a:solidFill>
                                    <a:latin typeface="Cambria Math" panose="02040503050406030204" pitchFamily="18" charset="0"/>
                                  </a:rPr>
                                  <m:t>0</m:t>
                                </m:r>
                              </m:oMath>
                            </m:oMathPara>
                          </a14:m>
                          <a:endParaRPr lang="en-US" dirty="0">
                            <a:solidFill>
                              <a:srgbClr val="2B3922"/>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rgbClr val="2B3922"/>
                                    </a:solidFill>
                                    <a:latin typeface="Cambria Math" panose="02040503050406030204" pitchFamily="18" charset="0"/>
                                  </a:rPr>
                                  <m:t>.25</m:t>
                                </m:r>
                              </m:oMath>
                            </m:oMathPara>
                          </a14:m>
                          <a:endParaRPr lang="en-US" dirty="0">
                            <a:solidFill>
                              <a:srgbClr val="2B3922"/>
                            </a:solidFill>
                          </a:endParaRPr>
                        </a:p>
                      </a:txBody>
                      <a:tcPr/>
                    </a:tc>
                    <a:extLst>
                      <a:ext uri="{0D108BD9-81ED-4DB2-BD59-A6C34878D82A}">
                        <a16:rowId xmlns:a16="http://schemas.microsoft.com/office/drawing/2014/main" val="3857040209"/>
                      </a:ext>
                    </a:extLst>
                  </a:tr>
                  <a:tr h="370840">
                    <a:tc gridSpan="9">
                      <a:txBody>
                        <a:bodyPr/>
                        <a:lstStyle/>
                        <a:p>
                          <a:pPr/>
                          <a14:m>
                            <m:oMathPara xmlns:m="http://schemas.openxmlformats.org/officeDocument/2006/math">
                              <m:oMathParaPr>
                                <m:jc m:val="centerGroup"/>
                              </m:oMathParaPr>
                              <m:oMath xmlns:m="http://schemas.openxmlformats.org/officeDocument/2006/math">
                                <m:r>
                                  <a:rPr lang="en-US" b="0" i="1" smtClean="0">
                                    <a:solidFill>
                                      <a:srgbClr val="2B3922"/>
                                    </a:solidFill>
                                    <a:latin typeface="Cambria Math" panose="02040503050406030204" pitchFamily="18" charset="0"/>
                                  </a:rPr>
                                  <m:t>128+64+32+16+8+0+2=250</m:t>
                                </m:r>
                              </m:oMath>
                            </m:oMathPara>
                          </a14:m>
                          <a:endParaRPr lang="en-US" dirty="0">
                            <a:solidFill>
                              <a:srgbClr val="2B3922"/>
                            </a:solidFill>
                          </a:endParaRPr>
                        </a:p>
                      </a:txBody>
                      <a:tcPr/>
                    </a:tc>
                    <a:tc hMerge="1">
                      <a:txBody>
                        <a:bodyPr/>
                        <a:lstStyle/>
                        <a:p>
                          <a:endParaRPr lang="en-US" dirty="0">
                            <a:solidFill>
                              <a:srgbClr val="2B3922"/>
                            </a:solidFill>
                          </a:endParaRPr>
                        </a:p>
                      </a:txBody>
                      <a:tcPr/>
                    </a:tc>
                    <a:tc hMerge="1">
                      <a:txBody>
                        <a:bodyPr/>
                        <a:lstStyle/>
                        <a:p>
                          <a:endParaRPr lang="en-US" dirty="0">
                            <a:solidFill>
                              <a:srgbClr val="2B3922"/>
                            </a:solidFill>
                          </a:endParaRPr>
                        </a:p>
                      </a:txBody>
                      <a:tcPr/>
                    </a:tc>
                    <a:tc hMerge="1">
                      <a:txBody>
                        <a:bodyPr/>
                        <a:lstStyle/>
                        <a:p>
                          <a:endParaRPr lang="en-US" dirty="0">
                            <a:solidFill>
                              <a:srgbClr val="2B3922"/>
                            </a:solidFill>
                          </a:endParaRPr>
                        </a:p>
                      </a:txBody>
                      <a:tcPr/>
                    </a:tc>
                    <a:tc hMerge="1">
                      <a:txBody>
                        <a:bodyPr/>
                        <a:lstStyle/>
                        <a:p>
                          <a:endParaRPr lang="en-US" dirty="0">
                            <a:solidFill>
                              <a:srgbClr val="2B3922"/>
                            </a:solidFill>
                          </a:endParaRPr>
                        </a:p>
                      </a:txBody>
                      <a:tcPr/>
                    </a:tc>
                    <a:tc hMerge="1">
                      <a:txBody>
                        <a:bodyPr/>
                        <a:lstStyle/>
                        <a:p>
                          <a:endParaRPr lang="en-US" dirty="0">
                            <a:solidFill>
                              <a:srgbClr val="2B3922"/>
                            </a:solidFill>
                          </a:endParaRPr>
                        </a:p>
                      </a:txBody>
                      <a:tcPr/>
                    </a:tc>
                    <a:tc hMerge="1">
                      <a:txBody>
                        <a:bodyPr/>
                        <a:lstStyle/>
                        <a:p>
                          <a:endParaRPr lang="en-US" dirty="0">
                            <a:solidFill>
                              <a:srgbClr val="2B3922"/>
                            </a:solidFill>
                          </a:endParaRPr>
                        </a:p>
                      </a:txBody>
                      <a:tcPr/>
                    </a:tc>
                    <a:tc hMerge="1">
                      <a:txBody>
                        <a:bodyPr/>
                        <a:lstStyle/>
                        <a:p>
                          <a:endParaRPr lang="en-US" dirty="0">
                            <a:solidFill>
                              <a:srgbClr val="2B3922"/>
                            </a:solidFill>
                          </a:endParaRPr>
                        </a:p>
                      </a:txBody>
                      <a:tcPr/>
                    </a:tc>
                    <a:tc hMerge="1">
                      <a:txBody>
                        <a:bodyPr/>
                        <a:lstStyle/>
                        <a:p>
                          <a:endParaRPr lang="en-US" dirty="0">
                            <a:solidFill>
                              <a:srgbClr val="2B3922"/>
                            </a:solidFill>
                          </a:endParaRPr>
                        </a:p>
                      </a:txBody>
                      <a:tcPr/>
                    </a:tc>
                    <a:tc>
                      <a:txBody>
                        <a:bodyPr/>
                        <a:lstStyle/>
                        <a:p>
                          <a:r>
                            <a:rPr lang="en-US" dirty="0">
                              <a:solidFill>
                                <a:srgbClr val="2B3922"/>
                              </a:solidFill>
                            </a:rPr>
                            <a:t>.25</a:t>
                          </a:r>
                        </a:p>
                      </a:txBody>
                      <a:tcPr/>
                    </a:tc>
                    <a:extLst>
                      <a:ext uri="{0D108BD9-81ED-4DB2-BD59-A6C34878D82A}">
                        <a16:rowId xmlns:a16="http://schemas.microsoft.com/office/drawing/2014/main" val="3965560997"/>
                      </a:ext>
                    </a:extLst>
                  </a:tr>
                </a:tbl>
              </a:graphicData>
            </a:graphic>
          </p:graphicFrame>
        </mc:Choice>
        <mc:Fallback xmlns="">
          <p:graphicFrame>
            <p:nvGraphicFramePr>
              <p:cNvPr id="8" name="Table 8">
                <a:extLst>
                  <a:ext uri="{FF2B5EF4-FFF2-40B4-BE49-F238E27FC236}">
                    <a16:creationId xmlns:a16="http://schemas.microsoft.com/office/drawing/2014/main" id="{2DC7A753-0A65-4E76-82EC-5C7EC38CDDB9}"/>
                  </a:ext>
                </a:extLst>
              </p:cNvPr>
              <p:cNvGraphicFramePr>
                <a:graphicFrameLocks noGrp="1"/>
              </p:cNvGraphicFramePr>
              <p:nvPr>
                <p:extLst>
                  <p:ext uri="{D42A27DB-BD31-4B8C-83A1-F6EECF244321}">
                    <p14:modId xmlns:p14="http://schemas.microsoft.com/office/powerpoint/2010/main" val="2227875127"/>
                  </p:ext>
                </p:extLst>
              </p:nvPr>
            </p:nvGraphicFramePr>
            <p:xfrm>
              <a:off x="1298711" y="4521587"/>
              <a:ext cx="6679100" cy="1854200"/>
            </p:xfrm>
            <a:graphic>
              <a:graphicData uri="http://schemas.openxmlformats.org/drawingml/2006/table">
                <a:tbl>
                  <a:tblPr firstRow="1" bandRow="1">
                    <a:tableStyleId>{5C22544A-7EE6-4342-B048-85BDC9FD1C3A}</a:tableStyleId>
                  </a:tblPr>
                  <a:tblGrid>
                    <a:gridCol w="667910">
                      <a:extLst>
                        <a:ext uri="{9D8B030D-6E8A-4147-A177-3AD203B41FA5}">
                          <a16:colId xmlns:a16="http://schemas.microsoft.com/office/drawing/2014/main" val="366985533"/>
                        </a:ext>
                      </a:extLst>
                    </a:gridCol>
                    <a:gridCol w="667910">
                      <a:extLst>
                        <a:ext uri="{9D8B030D-6E8A-4147-A177-3AD203B41FA5}">
                          <a16:colId xmlns:a16="http://schemas.microsoft.com/office/drawing/2014/main" val="4171402631"/>
                        </a:ext>
                      </a:extLst>
                    </a:gridCol>
                    <a:gridCol w="667910">
                      <a:extLst>
                        <a:ext uri="{9D8B030D-6E8A-4147-A177-3AD203B41FA5}">
                          <a16:colId xmlns:a16="http://schemas.microsoft.com/office/drawing/2014/main" val="1375663924"/>
                        </a:ext>
                      </a:extLst>
                    </a:gridCol>
                    <a:gridCol w="667910">
                      <a:extLst>
                        <a:ext uri="{9D8B030D-6E8A-4147-A177-3AD203B41FA5}">
                          <a16:colId xmlns:a16="http://schemas.microsoft.com/office/drawing/2014/main" val="2815312189"/>
                        </a:ext>
                      </a:extLst>
                    </a:gridCol>
                    <a:gridCol w="667910">
                      <a:extLst>
                        <a:ext uri="{9D8B030D-6E8A-4147-A177-3AD203B41FA5}">
                          <a16:colId xmlns:a16="http://schemas.microsoft.com/office/drawing/2014/main" val="3927150395"/>
                        </a:ext>
                      </a:extLst>
                    </a:gridCol>
                    <a:gridCol w="667910">
                      <a:extLst>
                        <a:ext uri="{9D8B030D-6E8A-4147-A177-3AD203B41FA5}">
                          <a16:colId xmlns:a16="http://schemas.microsoft.com/office/drawing/2014/main" val="2164868703"/>
                        </a:ext>
                      </a:extLst>
                    </a:gridCol>
                    <a:gridCol w="667910">
                      <a:extLst>
                        <a:ext uri="{9D8B030D-6E8A-4147-A177-3AD203B41FA5}">
                          <a16:colId xmlns:a16="http://schemas.microsoft.com/office/drawing/2014/main" val="2609045648"/>
                        </a:ext>
                      </a:extLst>
                    </a:gridCol>
                    <a:gridCol w="667910">
                      <a:extLst>
                        <a:ext uri="{9D8B030D-6E8A-4147-A177-3AD203B41FA5}">
                          <a16:colId xmlns:a16="http://schemas.microsoft.com/office/drawing/2014/main" val="2659888595"/>
                        </a:ext>
                      </a:extLst>
                    </a:gridCol>
                    <a:gridCol w="667910">
                      <a:extLst>
                        <a:ext uri="{9D8B030D-6E8A-4147-A177-3AD203B41FA5}">
                          <a16:colId xmlns:a16="http://schemas.microsoft.com/office/drawing/2014/main" val="756130638"/>
                        </a:ext>
                      </a:extLst>
                    </a:gridCol>
                    <a:gridCol w="667910">
                      <a:extLst>
                        <a:ext uri="{9D8B030D-6E8A-4147-A177-3AD203B41FA5}">
                          <a16:colId xmlns:a16="http://schemas.microsoft.com/office/drawing/2014/main" val="352497427"/>
                        </a:ext>
                      </a:extLst>
                    </a:gridCol>
                  </a:tblGrid>
                  <a:tr h="370840">
                    <a:tc>
                      <a:txBody>
                        <a:bodyPr/>
                        <a:lstStyle/>
                        <a:p>
                          <a:r>
                            <a:rPr lang="en-US" dirty="0">
                              <a:solidFill>
                                <a:srgbClr val="2B3922"/>
                              </a:solidFill>
                            </a:rPr>
                            <a:t>7</a:t>
                          </a:r>
                        </a:p>
                      </a:txBody>
                      <a:tcPr/>
                    </a:tc>
                    <a:tc>
                      <a:txBody>
                        <a:bodyPr/>
                        <a:lstStyle/>
                        <a:p>
                          <a:r>
                            <a:rPr lang="en-US" dirty="0">
                              <a:solidFill>
                                <a:srgbClr val="2B3922"/>
                              </a:solidFill>
                            </a:rPr>
                            <a:t>6</a:t>
                          </a:r>
                        </a:p>
                      </a:txBody>
                      <a:tcPr/>
                    </a:tc>
                    <a:tc>
                      <a:txBody>
                        <a:bodyPr/>
                        <a:lstStyle/>
                        <a:p>
                          <a:r>
                            <a:rPr lang="en-US" dirty="0">
                              <a:solidFill>
                                <a:srgbClr val="2B3922"/>
                              </a:solidFill>
                            </a:rPr>
                            <a:t>5</a:t>
                          </a:r>
                        </a:p>
                      </a:txBody>
                      <a:tcPr/>
                    </a:tc>
                    <a:tc>
                      <a:txBody>
                        <a:bodyPr/>
                        <a:lstStyle/>
                        <a:p>
                          <a:r>
                            <a:rPr lang="en-US" dirty="0">
                              <a:solidFill>
                                <a:srgbClr val="2B3922"/>
                              </a:solidFill>
                            </a:rPr>
                            <a:t>4</a:t>
                          </a:r>
                        </a:p>
                      </a:txBody>
                      <a:tcPr/>
                    </a:tc>
                    <a:tc>
                      <a:txBody>
                        <a:bodyPr/>
                        <a:lstStyle/>
                        <a:p>
                          <a:r>
                            <a:rPr lang="en-US" dirty="0">
                              <a:solidFill>
                                <a:srgbClr val="2B3922"/>
                              </a:solidFill>
                            </a:rPr>
                            <a:t>3</a:t>
                          </a:r>
                        </a:p>
                      </a:txBody>
                      <a:tcPr/>
                    </a:tc>
                    <a:tc>
                      <a:txBody>
                        <a:bodyPr/>
                        <a:lstStyle/>
                        <a:p>
                          <a:r>
                            <a:rPr lang="en-US" dirty="0">
                              <a:solidFill>
                                <a:srgbClr val="2B3922"/>
                              </a:solidFill>
                            </a:rPr>
                            <a:t>2</a:t>
                          </a:r>
                        </a:p>
                      </a:txBody>
                      <a:tcPr/>
                    </a:tc>
                    <a:tc>
                      <a:txBody>
                        <a:bodyPr/>
                        <a:lstStyle/>
                        <a:p>
                          <a:r>
                            <a:rPr lang="en-US" dirty="0">
                              <a:solidFill>
                                <a:srgbClr val="2B3922"/>
                              </a:solidFill>
                            </a:rPr>
                            <a:t>1</a:t>
                          </a:r>
                        </a:p>
                      </a:txBody>
                      <a:tcPr/>
                    </a:tc>
                    <a:tc>
                      <a:txBody>
                        <a:bodyPr/>
                        <a:lstStyle/>
                        <a:p>
                          <a:r>
                            <a:rPr lang="en-US" dirty="0">
                              <a:solidFill>
                                <a:srgbClr val="2B3922"/>
                              </a:solidFill>
                            </a:rPr>
                            <a:t>0</a:t>
                          </a:r>
                        </a:p>
                      </a:txBody>
                      <a:tcPr/>
                    </a:tc>
                    <a:tc>
                      <a:txBody>
                        <a:bodyPr/>
                        <a:lstStyle/>
                        <a:p>
                          <a:r>
                            <a:rPr lang="en-US" dirty="0">
                              <a:solidFill>
                                <a:srgbClr val="2B3922"/>
                              </a:solidFill>
                            </a:rPr>
                            <a:t>-1</a:t>
                          </a:r>
                        </a:p>
                      </a:txBody>
                      <a:tcPr/>
                    </a:tc>
                    <a:tc>
                      <a:txBody>
                        <a:bodyPr/>
                        <a:lstStyle/>
                        <a:p>
                          <a:r>
                            <a:rPr lang="en-US" dirty="0">
                              <a:solidFill>
                                <a:srgbClr val="2B3922"/>
                              </a:solidFill>
                            </a:rPr>
                            <a:t>-2</a:t>
                          </a:r>
                        </a:p>
                      </a:txBody>
                      <a:tcPr/>
                    </a:tc>
                    <a:extLst>
                      <a:ext uri="{0D108BD9-81ED-4DB2-BD59-A6C34878D82A}">
                        <a16:rowId xmlns:a16="http://schemas.microsoft.com/office/drawing/2014/main" val="25404993"/>
                      </a:ext>
                    </a:extLst>
                  </a:tr>
                  <a:tr h="370840">
                    <a:tc>
                      <a:txBody>
                        <a:bodyPr/>
                        <a:lstStyle/>
                        <a:p>
                          <a:r>
                            <a:rPr lang="en-US" dirty="0">
                              <a:solidFill>
                                <a:srgbClr val="2B3922"/>
                              </a:solidFill>
                            </a:rPr>
                            <a:t>1</a:t>
                          </a:r>
                        </a:p>
                      </a:txBody>
                      <a:tcPr/>
                    </a:tc>
                    <a:tc>
                      <a:txBody>
                        <a:bodyPr/>
                        <a:lstStyle/>
                        <a:p>
                          <a:r>
                            <a:rPr lang="en-US" dirty="0">
                              <a:solidFill>
                                <a:srgbClr val="2B3922"/>
                              </a:solidFill>
                            </a:rPr>
                            <a:t>1</a:t>
                          </a:r>
                        </a:p>
                      </a:txBody>
                      <a:tcPr/>
                    </a:tc>
                    <a:tc>
                      <a:txBody>
                        <a:bodyPr/>
                        <a:lstStyle/>
                        <a:p>
                          <a:r>
                            <a:rPr lang="en-US" dirty="0">
                              <a:solidFill>
                                <a:srgbClr val="2B3922"/>
                              </a:solidFill>
                            </a:rPr>
                            <a:t>1</a:t>
                          </a:r>
                        </a:p>
                      </a:txBody>
                      <a:tcPr/>
                    </a:tc>
                    <a:tc>
                      <a:txBody>
                        <a:bodyPr/>
                        <a:lstStyle/>
                        <a:p>
                          <a:r>
                            <a:rPr lang="en-US" dirty="0">
                              <a:solidFill>
                                <a:srgbClr val="2B3922"/>
                              </a:solidFill>
                            </a:rPr>
                            <a:t>1</a:t>
                          </a:r>
                        </a:p>
                      </a:txBody>
                      <a:tcPr/>
                    </a:tc>
                    <a:tc>
                      <a:txBody>
                        <a:bodyPr/>
                        <a:lstStyle/>
                        <a:p>
                          <a:r>
                            <a:rPr lang="en-US" dirty="0">
                              <a:solidFill>
                                <a:srgbClr val="2B3922"/>
                              </a:solidFill>
                            </a:rPr>
                            <a:t>1</a:t>
                          </a:r>
                        </a:p>
                      </a:txBody>
                      <a:tcPr/>
                    </a:tc>
                    <a:tc>
                      <a:txBody>
                        <a:bodyPr/>
                        <a:lstStyle/>
                        <a:p>
                          <a:r>
                            <a:rPr lang="en-US" dirty="0">
                              <a:solidFill>
                                <a:srgbClr val="2B3922"/>
                              </a:solidFill>
                            </a:rPr>
                            <a:t>o</a:t>
                          </a:r>
                        </a:p>
                      </a:txBody>
                      <a:tcPr/>
                    </a:tc>
                    <a:tc>
                      <a:txBody>
                        <a:bodyPr/>
                        <a:lstStyle/>
                        <a:p>
                          <a:r>
                            <a:rPr lang="en-US" dirty="0">
                              <a:solidFill>
                                <a:srgbClr val="2B3922"/>
                              </a:solidFill>
                            </a:rPr>
                            <a:t>1</a:t>
                          </a:r>
                        </a:p>
                      </a:txBody>
                      <a:tcPr/>
                    </a:tc>
                    <a:tc>
                      <a:txBody>
                        <a:bodyPr/>
                        <a:lstStyle/>
                        <a:p>
                          <a:r>
                            <a:rPr lang="en-US" dirty="0">
                              <a:solidFill>
                                <a:srgbClr val="2B3922"/>
                              </a:solidFill>
                            </a:rPr>
                            <a:t>0</a:t>
                          </a:r>
                        </a:p>
                      </a:txBody>
                      <a:tcPr/>
                    </a:tc>
                    <a:tc>
                      <a:txBody>
                        <a:bodyPr/>
                        <a:lstStyle/>
                        <a:p>
                          <a:r>
                            <a:rPr lang="en-US" dirty="0">
                              <a:solidFill>
                                <a:srgbClr val="2B3922"/>
                              </a:solidFill>
                            </a:rPr>
                            <a:t>0</a:t>
                          </a:r>
                        </a:p>
                      </a:txBody>
                      <a:tcPr/>
                    </a:tc>
                    <a:tc>
                      <a:txBody>
                        <a:bodyPr/>
                        <a:lstStyle/>
                        <a:p>
                          <a:r>
                            <a:rPr lang="en-US" dirty="0">
                              <a:solidFill>
                                <a:srgbClr val="2B3922"/>
                              </a:solidFill>
                            </a:rPr>
                            <a:t>1</a:t>
                          </a:r>
                        </a:p>
                      </a:txBody>
                      <a:tcPr/>
                    </a:tc>
                    <a:extLst>
                      <a:ext uri="{0D108BD9-81ED-4DB2-BD59-A6C34878D82A}">
                        <a16:rowId xmlns:a16="http://schemas.microsoft.com/office/drawing/2014/main" val="1657552774"/>
                      </a:ext>
                    </a:extLst>
                  </a:tr>
                  <a:tr h="370840">
                    <a:tc>
                      <a:txBody>
                        <a:bodyPr/>
                        <a:lstStyle/>
                        <a:p>
                          <a:endParaRPr lang="en-US"/>
                        </a:p>
                      </a:txBody>
                      <a:tcPr>
                        <a:blipFill>
                          <a:blip r:embed="rId5"/>
                          <a:stretch>
                            <a:fillRect l="-909" t="-208197" r="-900000" b="-224590"/>
                          </a:stretch>
                        </a:blipFill>
                      </a:tcPr>
                    </a:tc>
                    <a:tc>
                      <a:txBody>
                        <a:bodyPr/>
                        <a:lstStyle/>
                        <a:p>
                          <a:endParaRPr lang="en-US"/>
                        </a:p>
                      </a:txBody>
                      <a:tcPr>
                        <a:blipFill>
                          <a:blip r:embed="rId5"/>
                          <a:stretch>
                            <a:fillRect l="-101835" t="-208197" r="-808257" b="-224590"/>
                          </a:stretch>
                        </a:blipFill>
                      </a:tcPr>
                    </a:tc>
                    <a:tc>
                      <a:txBody>
                        <a:bodyPr/>
                        <a:lstStyle/>
                        <a:p>
                          <a:endParaRPr lang="en-US"/>
                        </a:p>
                      </a:txBody>
                      <a:tcPr>
                        <a:blipFill>
                          <a:blip r:embed="rId5"/>
                          <a:stretch>
                            <a:fillRect l="-200000" t="-208197" r="-700909" b="-224590"/>
                          </a:stretch>
                        </a:blipFill>
                      </a:tcPr>
                    </a:tc>
                    <a:tc>
                      <a:txBody>
                        <a:bodyPr/>
                        <a:lstStyle/>
                        <a:p>
                          <a:endParaRPr lang="en-US"/>
                        </a:p>
                      </a:txBody>
                      <a:tcPr>
                        <a:blipFill>
                          <a:blip r:embed="rId5"/>
                          <a:stretch>
                            <a:fillRect l="-302752" t="-208197" r="-607339" b="-224590"/>
                          </a:stretch>
                        </a:blipFill>
                      </a:tcPr>
                    </a:tc>
                    <a:tc>
                      <a:txBody>
                        <a:bodyPr/>
                        <a:lstStyle/>
                        <a:p>
                          <a:endParaRPr lang="en-US"/>
                        </a:p>
                      </a:txBody>
                      <a:tcPr>
                        <a:blipFill>
                          <a:blip r:embed="rId5"/>
                          <a:stretch>
                            <a:fillRect l="-399091" t="-208197" r="-501818" b="-224590"/>
                          </a:stretch>
                        </a:blipFill>
                      </a:tcPr>
                    </a:tc>
                    <a:tc>
                      <a:txBody>
                        <a:bodyPr/>
                        <a:lstStyle/>
                        <a:p>
                          <a:endParaRPr lang="en-US"/>
                        </a:p>
                      </a:txBody>
                      <a:tcPr>
                        <a:blipFill>
                          <a:blip r:embed="rId5"/>
                          <a:stretch>
                            <a:fillRect l="-499091" t="-208197" r="-401818" b="-224590"/>
                          </a:stretch>
                        </a:blipFill>
                      </a:tcPr>
                    </a:tc>
                    <a:tc>
                      <a:txBody>
                        <a:bodyPr/>
                        <a:lstStyle/>
                        <a:p>
                          <a:endParaRPr lang="en-US"/>
                        </a:p>
                      </a:txBody>
                      <a:tcPr>
                        <a:blipFill>
                          <a:blip r:embed="rId5"/>
                          <a:stretch>
                            <a:fillRect l="-604587" t="-208197" r="-305505" b="-224590"/>
                          </a:stretch>
                        </a:blipFill>
                      </a:tcPr>
                    </a:tc>
                    <a:tc>
                      <a:txBody>
                        <a:bodyPr/>
                        <a:lstStyle/>
                        <a:p>
                          <a:endParaRPr lang="en-US"/>
                        </a:p>
                      </a:txBody>
                      <a:tcPr>
                        <a:blipFill>
                          <a:blip r:embed="rId5"/>
                          <a:stretch>
                            <a:fillRect l="-698182" t="-208197" r="-202727" b="-224590"/>
                          </a:stretch>
                        </a:blipFill>
                      </a:tcPr>
                    </a:tc>
                    <a:tc>
                      <a:txBody>
                        <a:bodyPr/>
                        <a:lstStyle/>
                        <a:p>
                          <a:endParaRPr lang="en-US"/>
                        </a:p>
                      </a:txBody>
                      <a:tcPr>
                        <a:blipFill>
                          <a:blip r:embed="rId5"/>
                          <a:stretch>
                            <a:fillRect l="-805505" t="-208197" r="-104587" b="-224590"/>
                          </a:stretch>
                        </a:blipFill>
                      </a:tcPr>
                    </a:tc>
                    <a:tc>
                      <a:txBody>
                        <a:bodyPr/>
                        <a:lstStyle/>
                        <a:p>
                          <a:endParaRPr lang="en-US"/>
                        </a:p>
                      </a:txBody>
                      <a:tcPr>
                        <a:blipFill>
                          <a:blip r:embed="rId5"/>
                          <a:stretch>
                            <a:fillRect l="-897273" t="-208197" r="-3636" b="-224590"/>
                          </a:stretch>
                        </a:blipFill>
                      </a:tcPr>
                    </a:tc>
                    <a:extLst>
                      <a:ext uri="{0D108BD9-81ED-4DB2-BD59-A6C34878D82A}">
                        <a16:rowId xmlns:a16="http://schemas.microsoft.com/office/drawing/2014/main" val="3228014226"/>
                      </a:ext>
                    </a:extLst>
                  </a:tr>
                  <a:tr h="370840">
                    <a:tc>
                      <a:txBody>
                        <a:bodyPr/>
                        <a:lstStyle/>
                        <a:p>
                          <a:endParaRPr lang="en-US"/>
                        </a:p>
                      </a:txBody>
                      <a:tcPr>
                        <a:blipFill>
                          <a:blip r:embed="rId5"/>
                          <a:stretch>
                            <a:fillRect l="-909" t="-308197" r="-900000" b="-124590"/>
                          </a:stretch>
                        </a:blipFill>
                      </a:tcPr>
                    </a:tc>
                    <a:tc>
                      <a:txBody>
                        <a:bodyPr/>
                        <a:lstStyle/>
                        <a:p>
                          <a:endParaRPr lang="en-US"/>
                        </a:p>
                      </a:txBody>
                      <a:tcPr>
                        <a:blipFill>
                          <a:blip r:embed="rId5"/>
                          <a:stretch>
                            <a:fillRect l="-101835" t="-308197" r="-808257" b="-124590"/>
                          </a:stretch>
                        </a:blipFill>
                      </a:tcPr>
                    </a:tc>
                    <a:tc>
                      <a:txBody>
                        <a:bodyPr/>
                        <a:lstStyle/>
                        <a:p>
                          <a:endParaRPr lang="en-US"/>
                        </a:p>
                      </a:txBody>
                      <a:tcPr>
                        <a:blipFill>
                          <a:blip r:embed="rId5"/>
                          <a:stretch>
                            <a:fillRect l="-200000" t="-308197" r="-700909" b="-124590"/>
                          </a:stretch>
                        </a:blipFill>
                      </a:tcPr>
                    </a:tc>
                    <a:tc>
                      <a:txBody>
                        <a:bodyPr/>
                        <a:lstStyle/>
                        <a:p>
                          <a:endParaRPr lang="en-US"/>
                        </a:p>
                      </a:txBody>
                      <a:tcPr>
                        <a:blipFill>
                          <a:blip r:embed="rId5"/>
                          <a:stretch>
                            <a:fillRect l="-302752" t="-308197" r="-607339" b="-124590"/>
                          </a:stretch>
                        </a:blipFill>
                      </a:tcPr>
                    </a:tc>
                    <a:tc>
                      <a:txBody>
                        <a:bodyPr/>
                        <a:lstStyle/>
                        <a:p>
                          <a:endParaRPr lang="en-US"/>
                        </a:p>
                      </a:txBody>
                      <a:tcPr>
                        <a:blipFill>
                          <a:blip r:embed="rId5"/>
                          <a:stretch>
                            <a:fillRect l="-399091" t="-308197" r="-501818" b="-124590"/>
                          </a:stretch>
                        </a:blipFill>
                      </a:tcPr>
                    </a:tc>
                    <a:tc>
                      <a:txBody>
                        <a:bodyPr/>
                        <a:lstStyle/>
                        <a:p>
                          <a:endParaRPr lang="en-US"/>
                        </a:p>
                      </a:txBody>
                      <a:tcPr>
                        <a:blipFill>
                          <a:blip r:embed="rId5"/>
                          <a:stretch>
                            <a:fillRect l="-499091" t="-308197" r="-401818" b="-124590"/>
                          </a:stretch>
                        </a:blipFill>
                      </a:tcPr>
                    </a:tc>
                    <a:tc>
                      <a:txBody>
                        <a:bodyPr/>
                        <a:lstStyle/>
                        <a:p>
                          <a:endParaRPr lang="en-US"/>
                        </a:p>
                      </a:txBody>
                      <a:tcPr>
                        <a:blipFill>
                          <a:blip r:embed="rId5"/>
                          <a:stretch>
                            <a:fillRect l="-604587" t="-308197" r="-305505" b="-124590"/>
                          </a:stretch>
                        </a:blipFill>
                      </a:tcPr>
                    </a:tc>
                    <a:tc>
                      <a:txBody>
                        <a:bodyPr/>
                        <a:lstStyle/>
                        <a:p>
                          <a:endParaRPr lang="en-US"/>
                        </a:p>
                      </a:txBody>
                      <a:tcPr>
                        <a:blipFill>
                          <a:blip r:embed="rId5"/>
                          <a:stretch>
                            <a:fillRect l="-698182" t="-308197" r="-202727" b="-124590"/>
                          </a:stretch>
                        </a:blipFill>
                      </a:tcPr>
                    </a:tc>
                    <a:tc>
                      <a:txBody>
                        <a:bodyPr/>
                        <a:lstStyle/>
                        <a:p>
                          <a:endParaRPr lang="en-US"/>
                        </a:p>
                      </a:txBody>
                      <a:tcPr>
                        <a:blipFill>
                          <a:blip r:embed="rId5"/>
                          <a:stretch>
                            <a:fillRect l="-805505" t="-308197" r="-104587" b="-124590"/>
                          </a:stretch>
                        </a:blipFill>
                      </a:tcPr>
                    </a:tc>
                    <a:tc>
                      <a:txBody>
                        <a:bodyPr/>
                        <a:lstStyle/>
                        <a:p>
                          <a:endParaRPr lang="en-US"/>
                        </a:p>
                      </a:txBody>
                      <a:tcPr>
                        <a:blipFill>
                          <a:blip r:embed="rId5"/>
                          <a:stretch>
                            <a:fillRect l="-897273" t="-308197" r="-3636" b="-124590"/>
                          </a:stretch>
                        </a:blipFill>
                      </a:tcPr>
                    </a:tc>
                    <a:extLst>
                      <a:ext uri="{0D108BD9-81ED-4DB2-BD59-A6C34878D82A}">
                        <a16:rowId xmlns:a16="http://schemas.microsoft.com/office/drawing/2014/main" val="3857040209"/>
                      </a:ext>
                    </a:extLst>
                  </a:tr>
                  <a:tr h="370840">
                    <a:tc gridSpan="9">
                      <a:txBody>
                        <a:bodyPr/>
                        <a:lstStyle/>
                        <a:p>
                          <a:endParaRPr lang="en-US"/>
                        </a:p>
                      </a:txBody>
                      <a:tcPr>
                        <a:blipFill>
                          <a:blip r:embed="rId5"/>
                          <a:stretch>
                            <a:fillRect l="-101" t="-408197" r="-11562" b="-24590"/>
                          </a:stretch>
                        </a:blipFill>
                      </a:tcPr>
                    </a:tc>
                    <a:tc hMerge="1">
                      <a:txBody>
                        <a:bodyPr/>
                        <a:lstStyle/>
                        <a:p>
                          <a:endParaRPr lang="en-US" dirty="0">
                            <a:solidFill>
                              <a:srgbClr val="2B3922"/>
                            </a:solidFill>
                          </a:endParaRPr>
                        </a:p>
                      </a:txBody>
                      <a:tcPr/>
                    </a:tc>
                    <a:tc hMerge="1">
                      <a:txBody>
                        <a:bodyPr/>
                        <a:lstStyle/>
                        <a:p>
                          <a:endParaRPr lang="en-US" dirty="0">
                            <a:solidFill>
                              <a:srgbClr val="2B3922"/>
                            </a:solidFill>
                          </a:endParaRPr>
                        </a:p>
                      </a:txBody>
                      <a:tcPr/>
                    </a:tc>
                    <a:tc hMerge="1">
                      <a:txBody>
                        <a:bodyPr/>
                        <a:lstStyle/>
                        <a:p>
                          <a:endParaRPr lang="en-US" dirty="0">
                            <a:solidFill>
                              <a:srgbClr val="2B3922"/>
                            </a:solidFill>
                          </a:endParaRPr>
                        </a:p>
                      </a:txBody>
                      <a:tcPr/>
                    </a:tc>
                    <a:tc hMerge="1">
                      <a:txBody>
                        <a:bodyPr/>
                        <a:lstStyle/>
                        <a:p>
                          <a:endParaRPr lang="en-US" dirty="0">
                            <a:solidFill>
                              <a:srgbClr val="2B3922"/>
                            </a:solidFill>
                          </a:endParaRPr>
                        </a:p>
                      </a:txBody>
                      <a:tcPr/>
                    </a:tc>
                    <a:tc hMerge="1">
                      <a:txBody>
                        <a:bodyPr/>
                        <a:lstStyle/>
                        <a:p>
                          <a:endParaRPr lang="en-US" dirty="0">
                            <a:solidFill>
                              <a:srgbClr val="2B3922"/>
                            </a:solidFill>
                          </a:endParaRPr>
                        </a:p>
                      </a:txBody>
                      <a:tcPr/>
                    </a:tc>
                    <a:tc hMerge="1">
                      <a:txBody>
                        <a:bodyPr/>
                        <a:lstStyle/>
                        <a:p>
                          <a:endParaRPr lang="en-US" dirty="0">
                            <a:solidFill>
                              <a:srgbClr val="2B3922"/>
                            </a:solidFill>
                          </a:endParaRPr>
                        </a:p>
                      </a:txBody>
                      <a:tcPr/>
                    </a:tc>
                    <a:tc hMerge="1">
                      <a:txBody>
                        <a:bodyPr/>
                        <a:lstStyle/>
                        <a:p>
                          <a:endParaRPr lang="en-US" dirty="0">
                            <a:solidFill>
                              <a:srgbClr val="2B3922"/>
                            </a:solidFill>
                          </a:endParaRPr>
                        </a:p>
                      </a:txBody>
                      <a:tcPr/>
                    </a:tc>
                    <a:tc hMerge="1">
                      <a:txBody>
                        <a:bodyPr/>
                        <a:lstStyle/>
                        <a:p>
                          <a:endParaRPr lang="en-US" dirty="0">
                            <a:solidFill>
                              <a:srgbClr val="2B3922"/>
                            </a:solidFill>
                          </a:endParaRPr>
                        </a:p>
                      </a:txBody>
                      <a:tcPr/>
                    </a:tc>
                    <a:tc>
                      <a:txBody>
                        <a:bodyPr/>
                        <a:lstStyle/>
                        <a:p>
                          <a:r>
                            <a:rPr lang="en-US" dirty="0">
                              <a:solidFill>
                                <a:srgbClr val="2B3922"/>
                              </a:solidFill>
                            </a:rPr>
                            <a:t>.25</a:t>
                          </a:r>
                        </a:p>
                      </a:txBody>
                      <a:tcPr/>
                    </a:tc>
                    <a:extLst>
                      <a:ext uri="{0D108BD9-81ED-4DB2-BD59-A6C34878D82A}">
                        <a16:rowId xmlns:a16="http://schemas.microsoft.com/office/drawing/2014/main" val="396556099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6">
                <a:extLst>
                  <a:ext uri="{FF2B5EF4-FFF2-40B4-BE49-F238E27FC236}">
                    <a16:creationId xmlns:a16="http://schemas.microsoft.com/office/drawing/2014/main" id="{A6ADB58B-67C0-4B05-BCDF-03B522BFA389}"/>
                  </a:ext>
                </a:extLst>
              </p:cNvPr>
              <p:cNvGraphicFramePr>
                <a:graphicFrameLocks noGrp="1"/>
              </p:cNvGraphicFramePr>
              <p:nvPr>
                <p:extLst>
                  <p:ext uri="{D42A27DB-BD31-4B8C-83A1-F6EECF244321}">
                    <p14:modId xmlns:p14="http://schemas.microsoft.com/office/powerpoint/2010/main" val="408716116"/>
                  </p:ext>
                </p:extLst>
              </p:nvPr>
            </p:nvGraphicFramePr>
            <p:xfrm>
              <a:off x="10386228" y="3041706"/>
              <a:ext cx="1798424" cy="1112520"/>
            </p:xfrm>
            <a:graphic>
              <a:graphicData uri="http://schemas.openxmlformats.org/drawingml/2006/table">
                <a:tbl>
                  <a:tblPr firstRow="1" bandRow="1">
                    <a:tableStyleId>{6E25E649-3F16-4E02-A733-19D2CDBF48F0}</a:tableStyleId>
                  </a:tblPr>
                  <a:tblGrid>
                    <a:gridCol w="344126">
                      <a:extLst>
                        <a:ext uri="{9D8B030D-6E8A-4147-A177-3AD203B41FA5}">
                          <a16:colId xmlns:a16="http://schemas.microsoft.com/office/drawing/2014/main" val="2164087230"/>
                        </a:ext>
                      </a:extLst>
                    </a:gridCol>
                    <a:gridCol w="963968">
                      <a:extLst>
                        <a:ext uri="{9D8B030D-6E8A-4147-A177-3AD203B41FA5}">
                          <a16:colId xmlns:a16="http://schemas.microsoft.com/office/drawing/2014/main" val="575936510"/>
                        </a:ext>
                      </a:extLst>
                    </a:gridCol>
                    <a:gridCol w="490330">
                      <a:extLst>
                        <a:ext uri="{9D8B030D-6E8A-4147-A177-3AD203B41FA5}">
                          <a16:colId xmlns:a16="http://schemas.microsoft.com/office/drawing/2014/main" val="972552930"/>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i="1" dirty="0" smtClean="0">
                                    <a:solidFill>
                                      <a:srgbClr val="344529"/>
                                    </a:solidFill>
                                    <a:latin typeface="Cambria Math" panose="02040503050406030204" pitchFamily="18" charset="0"/>
                                  </a:rPr>
                                  <m:t>2</m:t>
                                </m:r>
                              </m:oMath>
                            </m:oMathPara>
                          </a14:m>
                          <a:endParaRPr lang="en-US" dirty="0">
                            <a:solidFill>
                              <a:srgbClr val="344529"/>
                            </a:solidFill>
                          </a:endParaRPr>
                        </a:p>
                      </a:txBody>
                      <a:tcPr/>
                    </a:tc>
                    <a:tc>
                      <a:txBody>
                        <a:bodyPr/>
                        <a:lstStyle/>
                        <a:p>
                          <a:r>
                            <a:rPr lang="en-US" b="1" dirty="0">
                              <a:solidFill>
                                <a:srgbClr val="344529"/>
                              </a:solidFill>
                            </a:rPr>
                            <a:t>.</a:t>
                          </a:r>
                          <a14:m>
                            <m:oMath xmlns:m="http://schemas.openxmlformats.org/officeDocument/2006/math">
                              <m:r>
                                <a:rPr lang="en-US" b="1" i="1" dirty="0" smtClean="0">
                                  <a:solidFill>
                                    <a:srgbClr val="344529"/>
                                  </a:solidFill>
                                  <a:latin typeface="Cambria Math" panose="02040503050406030204" pitchFamily="18" charset="0"/>
                                </a:rPr>
                                <m:t>𝟐𝟓</m:t>
                              </m:r>
                            </m:oMath>
                          </a14:m>
                          <a:endParaRPr lang="en-US" dirty="0">
                            <a:solidFill>
                              <a:srgbClr val="344529"/>
                            </a:solidFill>
                          </a:endParaRPr>
                        </a:p>
                      </a:txBody>
                      <a:tcPr/>
                    </a:tc>
                    <a:tc>
                      <a:txBody>
                        <a:bodyPr/>
                        <a:lstStyle/>
                        <a:p>
                          <a:endParaRPr lang="en-US" dirty="0">
                            <a:solidFill>
                              <a:srgbClr val="344529"/>
                            </a:solidFill>
                          </a:endParaRPr>
                        </a:p>
                      </a:txBody>
                      <a:tcPr/>
                    </a:tc>
                    <a:extLst>
                      <a:ext uri="{0D108BD9-81ED-4DB2-BD59-A6C34878D82A}">
                        <a16:rowId xmlns:a16="http://schemas.microsoft.com/office/drawing/2014/main" val="1078816761"/>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.50</m:t>
                                </m:r>
                              </m:oMath>
                            </m:oMathPara>
                          </a14:m>
                          <a:endParaRPr lang="en-US" dirty="0"/>
                        </a:p>
                      </a:txBody>
                      <a:tcPr/>
                    </a:tc>
                    <a:tc>
                      <a:txBody>
                        <a:bodyPr/>
                        <a:lstStyle/>
                        <a:p>
                          <a:r>
                            <a:rPr lang="en-US" dirty="0"/>
                            <a:t>0</a:t>
                          </a:r>
                        </a:p>
                      </a:txBody>
                      <a:tcPr/>
                    </a:tc>
                    <a:extLst>
                      <a:ext uri="{0D108BD9-81ED-4DB2-BD59-A6C34878D82A}">
                        <a16:rowId xmlns:a16="http://schemas.microsoft.com/office/drawing/2014/main" val="2757497339"/>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.00</m:t>
                                </m:r>
                              </m:oMath>
                            </m:oMathPara>
                          </a14:m>
                          <a:endParaRPr lang="en-US" dirty="0"/>
                        </a:p>
                      </a:txBody>
                      <a:tcPr/>
                    </a:tc>
                    <a:tc>
                      <a:txBody>
                        <a:bodyPr/>
                        <a:lstStyle/>
                        <a:p>
                          <a:r>
                            <a:rPr lang="en-US" dirty="0"/>
                            <a:t>1</a:t>
                          </a:r>
                        </a:p>
                      </a:txBody>
                      <a:tcPr/>
                    </a:tc>
                    <a:extLst>
                      <a:ext uri="{0D108BD9-81ED-4DB2-BD59-A6C34878D82A}">
                        <a16:rowId xmlns:a16="http://schemas.microsoft.com/office/drawing/2014/main" val="2405285263"/>
                      </a:ext>
                    </a:extLst>
                  </a:tr>
                </a:tbl>
              </a:graphicData>
            </a:graphic>
          </p:graphicFrame>
        </mc:Choice>
        <mc:Fallback xmlns="">
          <p:graphicFrame>
            <p:nvGraphicFramePr>
              <p:cNvPr id="9" name="Table 6">
                <a:extLst>
                  <a:ext uri="{FF2B5EF4-FFF2-40B4-BE49-F238E27FC236}">
                    <a16:creationId xmlns:a16="http://schemas.microsoft.com/office/drawing/2014/main" id="{A6ADB58B-67C0-4B05-BCDF-03B522BFA389}"/>
                  </a:ext>
                </a:extLst>
              </p:cNvPr>
              <p:cNvGraphicFramePr>
                <a:graphicFrameLocks noGrp="1"/>
              </p:cNvGraphicFramePr>
              <p:nvPr>
                <p:extLst>
                  <p:ext uri="{D42A27DB-BD31-4B8C-83A1-F6EECF244321}">
                    <p14:modId xmlns:p14="http://schemas.microsoft.com/office/powerpoint/2010/main" val="408716116"/>
                  </p:ext>
                </p:extLst>
              </p:nvPr>
            </p:nvGraphicFramePr>
            <p:xfrm>
              <a:off x="10386228" y="3041706"/>
              <a:ext cx="1798424" cy="1112520"/>
            </p:xfrm>
            <a:graphic>
              <a:graphicData uri="http://schemas.openxmlformats.org/drawingml/2006/table">
                <a:tbl>
                  <a:tblPr firstRow="1" bandRow="1">
                    <a:tableStyleId>{6E25E649-3F16-4E02-A733-19D2CDBF48F0}</a:tableStyleId>
                  </a:tblPr>
                  <a:tblGrid>
                    <a:gridCol w="344126">
                      <a:extLst>
                        <a:ext uri="{9D8B030D-6E8A-4147-A177-3AD203B41FA5}">
                          <a16:colId xmlns:a16="http://schemas.microsoft.com/office/drawing/2014/main" val="2164087230"/>
                        </a:ext>
                      </a:extLst>
                    </a:gridCol>
                    <a:gridCol w="963968">
                      <a:extLst>
                        <a:ext uri="{9D8B030D-6E8A-4147-A177-3AD203B41FA5}">
                          <a16:colId xmlns:a16="http://schemas.microsoft.com/office/drawing/2014/main" val="575936510"/>
                        </a:ext>
                      </a:extLst>
                    </a:gridCol>
                    <a:gridCol w="490330">
                      <a:extLst>
                        <a:ext uri="{9D8B030D-6E8A-4147-A177-3AD203B41FA5}">
                          <a16:colId xmlns:a16="http://schemas.microsoft.com/office/drawing/2014/main" val="972552930"/>
                        </a:ext>
                      </a:extLst>
                    </a:gridCol>
                  </a:tblGrid>
                  <a:tr h="370840">
                    <a:tc>
                      <a:txBody>
                        <a:bodyPr/>
                        <a:lstStyle/>
                        <a:p>
                          <a:endParaRPr lang="en-US"/>
                        </a:p>
                      </a:txBody>
                      <a:tcPr>
                        <a:blipFill>
                          <a:blip r:embed="rId6"/>
                          <a:stretch>
                            <a:fillRect t="-8197" r="-422807" b="-226230"/>
                          </a:stretch>
                        </a:blipFill>
                      </a:tcPr>
                    </a:tc>
                    <a:tc>
                      <a:txBody>
                        <a:bodyPr/>
                        <a:lstStyle/>
                        <a:p>
                          <a:endParaRPr lang="en-US"/>
                        </a:p>
                      </a:txBody>
                      <a:tcPr>
                        <a:blipFill>
                          <a:blip r:embed="rId6"/>
                          <a:stretch>
                            <a:fillRect l="-36076" t="-8197" r="-52532" b="-226230"/>
                          </a:stretch>
                        </a:blipFill>
                      </a:tcPr>
                    </a:tc>
                    <a:tc>
                      <a:txBody>
                        <a:bodyPr/>
                        <a:lstStyle/>
                        <a:p>
                          <a:endParaRPr lang="en-US" dirty="0">
                            <a:solidFill>
                              <a:srgbClr val="344529"/>
                            </a:solidFill>
                          </a:endParaRPr>
                        </a:p>
                      </a:txBody>
                      <a:tcPr/>
                    </a:tc>
                    <a:extLst>
                      <a:ext uri="{0D108BD9-81ED-4DB2-BD59-A6C34878D82A}">
                        <a16:rowId xmlns:a16="http://schemas.microsoft.com/office/drawing/2014/main" val="1078816761"/>
                      </a:ext>
                    </a:extLst>
                  </a:tr>
                  <a:tr h="370840">
                    <a:tc>
                      <a:txBody>
                        <a:bodyPr/>
                        <a:lstStyle/>
                        <a:p>
                          <a:endParaRPr lang="en-US"/>
                        </a:p>
                      </a:txBody>
                      <a:tcPr>
                        <a:blipFill>
                          <a:blip r:embed="rId6"/>
                          <a:stretch>
                            <a:fillRect t="-106452" r="-422807" b="-122581"/>
                          </a:stretch>
                        </a:blipFill>
                      </a:tcPr>
                    </a:tc>
                    <a:tc>
                      <a:txBody>
                        <a:bodyPr/>
                        <a:lstStyle/>
                        <a:p>
                          <a:endParaRPr lang="en-US"/>
                        </a:p>
                      </a:txBody>
                      <a:tcPr>
                        <a:blipFill>
                          <a:blip r:embed="rId6"/>
                          <a:stretch>
                            <a:fillRect l="-36076" t="-106452" r="-52532" b="-122581"/>
                          </a:stretch>
                        </a:blipFill>
                      </a:tcPr>
                    </a:tc>
                    <a:tc>
                      <a:txBody>
                        <a:bodyPr/>
                        <a:lstStyle/>
                        <a:p>
                          <a:r>
                            <a:rPr lang="en-US" dirty="0"/>
                            <a:t>0</a:t>
                          </a:r>
                        </a:p>
                      </a:txBody>
                      <a:tcPr/>
                    </a:tc>
                    <a:extLst>
                      <a:ext uri="{0D108BD9-81ED-4DB2-BD59-A6C34878D82A}">
                        <a16:rowId xmlns:a16="http://schemas.microsoft.com/office/drawing/2014/main" val="2757497339"/>
                      </a:ext>
                    </a:extLst>
                  </a:tr>
                  <a:tr h="370840">
                    <a:tc>
                      <a:txBody>
                        <a:bodyPr/>
                        <a:lstStyle/>
                        <a:p>
                          <a:endParaRPr lang="en-US"/>
                        </a:p>
                      </a:txBody>
                      <a:tcPr>
                        <a:blipFill>
                          <a:blip r:embed="rId6"/>
                          <a:stretch>
                            <a:fillRect t="-209836" r="-422807" b="-24590"/>
                          </a:stretch>
                        </a:blipFill>
                      </a:tcPr>
                    </a:tc>
                    <a:tc>
                      <a:txBody>
                        <a:bodyPr/>
                        <a:lstStyle/>
                        <a:p>
                          <a:endParaRPr lang="en-US"/>
                        </a:p>
                      </a:txBody>
                      <a:tcPr>
                        <a:blipFill>
                          <a:blip r:embed="rId6"/>
                          <a:stretch>
                            <a:fillRect l="-36076" t="-209836" r="-52532" b="-24590"/>
                          </a:stretch>
                        </a:blipFill>
                      </a:tcPr>
                    </a:tc>
                    <a:tc>
                      <a:txBody>
                        <a:bodyPr/>
                        <a:lstStyle/>
                        <a:p>
                          <a:r>
                            <a:rPr lang="en-US" dirty="0"/>
                            <a:t>1</a:t>
                          </a:r>
                        </a:p>
                      </a:txBody>
                      <a:tcPr/>
                    </a:tc>
                    <a:extLst>
                      <a:ext uri="{0D108BD9-81ED-4DB2-BD59-A6C34878D82A}">
                        <a16:rowId xmlns:a16="http://schemas.microsoft.com/office/drawing/2014/main" val="2405285263"/>
                      </a:ext>
                    </a:extLst>
                  </a:tr>
                </a:tbl>
              </a:graphicData>
            </a:graphic>
          </p:graphicFrame>
        </mc:Fallback>
      </mc:AlternateContent>
    </p:spTree>
    <p:extLst>
      <p:ext uri="{BB962C8B-B14F-4D97-AF65-F5344CB8AC3E}">
        <p14:creationId xmlns:p14="http://schemas.microsoft.com/office/powerpoint/2010/main" val="3292604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7B3F7E9-5D97-457D-9D79-5D006244416D}"/>
              </a:ext>
            </a:extLst>
          </p:cNvPr>
          <p:cNvSpPr>
            <a:spLocks noGrp="1"/>
          </p:cNvSpPr>
          <p:nvPr>
            <p:ph type="ftr" sz="quarter" idx="11"/>
          </p:nvPr>
        </p:nvSpPr>
        <p:spPr>
          <a:xfrm>
            <a:off x="186395" y="6448069"/>
            <a:ext cx="4571135" cy="409931"/>
          </a:xfrm>
        </p:spPr>
        <p:txBody>
          <a:bodyPr/>
          <a:lstStyle/>
          <a:p>
            <a:r>
              <a:rPr lang="en-US" dirty="0"/>
              <a:t>By Dr. Sajid Iqbal -Computer Education Explained - </a:t>
            </a:r>
            <a:r>
              <a:rPr lang="en-US" dirty="0" err="1"/>
              <a:t>ComeDxd</a:t>
            </a:r>
            <a:endParaRPr lang="en-US" dirty="0"/>
          </a:p>
        </p:txBody>
      </p:sp>
      <p:sp>
        <p:nvSpPr>
          <p:cNvPr id="5" name="Slide Number Placeholder 4">
            <a:extLst>
              <a:ext uri="{FF2B5EF4-FFF2-40B4-BE49-F238E27FC236}">
                <a16:creationId xmlns:a16="http://schemas.microsoft.com/office/drawing/2014/main" id="{6934C072-F6A3-4D36-8126-D07026F3F3AE}"/>
              </a:ext>
            </a:extLst>
          </p:cNvPr>
          <p:cNvSpPr>
            <a:spLocks noGrp="1"/>
          </p:cNvSpPr>
          <p:nvPr>
            <p:ph type="sldNum" sz="quarter" idx="12"/>
          </p:nvPr>
        </p:nvSpPr>
        <p:spPr/>
        <p:txBody>
          <a:bodyPr/>
          <a:lstStyle/>
          <a:p>
            <a:fld id="{34B7E4EF-A1BD-40F4-AB7B-04F084DD991D}" type="slidenum">
              <a:rPr lang="en-US" smtClean="0"/>
              <a:t>11</a:t>
            </a:fld>
            <a:endParaRPr lang="en-US" dirty="0"/>
          </a:p>
        </p:txBody>
      </p:sp>
      <p:sp>
        <p:nvSpPr>
          <p:cNvPr id="6" name="Content Placeholder 6">
            <a:extLst>
              <a:ext uri="{FF2B5EF4-FFF2-40B4-BE49-F238E27FC236}">
                <a16:creationId xmlns:a16="http://schemas.microsoft.com/office/drawing/2014/main" id="{A63BE7CC-7754-4E29-9712-7433031F7F09}"/>
              </a:ext>
            </a:extLst>
          </p:cNvPr>
          <p:cNvSpPr txBox="1">
            <a:spLocks/>
          </p:cNvSpPr>
          <p:nvPr/>
        </p:nvSpPr>
        <p:spPr>
          <a:xfrm>
            <a:off x="1158130" y="1120731"/>
            <a:ext cx="9330358" cy="4972566"/>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lgn="ctr">
              <a:buFont typeface="Wingdings 3" charset="2"/>
              <a:buNone/>
            </a:pPr>
            <a:r>
              <a:rPr lang="en-US" sz="6400" dirty="0"/>
              <a:t>Thanks for watching</a:t>
            </a:r>
          </a:p>
          <a:p>
            <a:pPr algn="ctr"/>
            <a:endParaRPr lang="en-US" sz="2600" dirty="0"/>
          </a:p>
          <a:p>
            <a:pPr marL="0" indent="0" algn="ctr">
              <a:buFont typeface="Wingdings 3" charset="2"/>
              <a:buNone/>
            </a:pPr>
            <a:endParaRPr lang="en-US" sz="2600" dirty="0"/>
          </a:p>
          <a:p>
            <a:pPr marL="0" indent="0" algn="ctr">
              <a:buFont typeface="Wingdings 3" charset="2"/>
              <a:buNone/>
            </a:pPr>
            <a:endParaRPr lang="en-US" sz="2600" dirty="0"/>
          </a:p>
          <a:p>
            <a:pPr marL="0" indent="0" algn="ctr">
              <a:buFont typeface="Wingdings 3" charset="2"/>
              <a:buNone/>
            </a:pPr>
            <a:endParaRPr lang="en-US" sz="2600" dirty="0"/>
          </a:p>
          <a:p>
            <a:pPr marL="0" indent="0" algn="ctr">
              <a:buFont typeface="Wingdings 3" charset="2"/>
              <a:buNone/>
            </a:pPr>
            <a:r>
              <a:rPr lang="en-US" sz="2600" b="1" dirty="0">
                <a:solidFill>
                  <a:srgbClr val="92D050"/>
                </a:solidFill>
              </a:rPr>
              <a:t>Dr. Sajid Iqbal</a:t>
            </a:r>
          </a:p>
          <a:p>
            <a:pPr marL="0" indent="0" algn="ctr">
              <a:buFont typeface="Wingdings 3" charset="2"/>
              <a:buNone/>
            </a:pPr>
            <a:r>
              <a:rPr lang="en-US" sz="2600" dirty="0"/>
              <a:t>Assistant Professor</a:t>
            </a:r>
          </a:p>
          <a:p>
            <a:pPr marL="0" indent="0" algn="ctr">
              <a:buFont typeface="Wingdings 3" charset="2"/>
              <a:buNone/>
            </a:pPr>
            <a:r>
              <a:rPr lang="en-US" sz="2600" dirty="0"/>
              <a:t>Department of Computer Science</a:t>
            </a:r>
          </a:p>
          <a:p>
            <a:pPr marL="0" indent="0" algn="ctr">
              <a:buFont typeface="Wingdings 3" charset="2"/>
              <a:buNone/>
            </a:pPr>
            <a:r>
              <a:rPr lang="en-US" sz="2600" dirty="0"/>
              <a:t>Bahauddin Zakariya University, Multan</a:t>
            </a:r>
          </a:p>
          <a:p>
            <a:pPr marL="0" indent="0" algn="ctr">
              <a:buFont typeface="Wingdings 3" charset="2"/>
              <a:buNone/>
            </a:pPr>
            <a:r>
              <a:rPr lang="en-US" sz="2600" dirty="0">
                <a:solidFill>
                  <a:srgbClr val="FFFF00"/>
                </a:solidFill>
                <a:hlinkClick r:id="rId2">
                  <a:extLst>
                    <a:ext uri="{A12FA001-AC4F-418D-AE19-62706E023703}">
                      <ahyp:hlinkClr xmlns:ahyp="http://schemas.microsoft.com/office/drawing/2018/hyperlinkcolor" val="tx"/>
                    </a:ext>
                  </a:extLst>
                </a:hlinkClick>
              </a:rPr>
              <a:t>sajidiqbal.pk@gmail.com</a:t>
            </a:r>
            <a:endParaRPr lang="en-US" sz="2600" dirty="0">
              <a:solidFill>
                <a:srgbClr val="FFFF00"/>
              </a:solidFill>
            </a:endParaRPr>
          </a:p>
          <a:p>
            <a:pPr marL="0" indent="0" algn="ctr">
              <a:buFont typeface="Wingdings 3" charset="2"/>
              <a:buNone/>
            </a:pPr>
            <a:r>
              <a:rPr lang="en-US" sz="2600" dirty="0">
                <a:solidFill>
                  <a:srgbClr val="FFFF00"/>
                </a:solidFill>
              </a:rPr>
              <a:t> https://github.com/sajjo79/Introduction-to-Computers</a:t>
            </a:r>
          </a:p>
          <a:p>
            <a:pPr marL="0" indent="0" algn="ctr">
              <a:buFont typeface="Wingdings 3" charset="2"/>
              <a:buNone/>
            </a:pPr>
            <a:endParaRPr lang="en-US" b="1" dirty="0">
              <a:solidFill>
                <a:srgbClr val="FFFF00"/>
              </a:solidFill>
            </a:endParaRPr>
          </a:p>
        </p:txBody>
      </p:sp>
      <p:sp>
        <p:nvSpPr>
          <p:cNvPr id="9" name="Rectangle 8">
            <a:extLst>
              <a:ext uri="{FF2B5EF4-FFF2-40B4-BE49-F238E27FC236}">
                <a16:creationId xmlns:a16="http://schemas.microsoft.com/office/drawing/2014/main" id="{C46597AA-DF6B-4AEE-A893-3F90DE5EC8FA}"/>
              </a:ext>
            </a:extLst>
          </p:cNvPr>
          <p:cNvSpPr/>
          <p:nvPr/>
        </p:nvSpPr>
        <p:spPr>
          <a:xfrm>
            <a:off x="3591440" y="2148745"/>
            <a:ext cx="4333460" cy="992579"/>
          </a:xfrm>
          <a:prstGeom prst="rect">
            <a:avLst/>
          </a:prstGeom>
        </p:spPr>
        <p:style>
          <a:lnRef idx="2">
            <a:schemeClr val="accent2"/>
          </a:lnRef>
          <a:fillRef idx="1">
            <a:schemeClr val="lt1"/>
          </a:fillRef>
          <a:effectRef idx="0">
            <a:schemeClr val="accent2"/>
          </a:effectRef>
          <a:fontRef idx="minor">
            <a:schemeClr val="dk1"/>
          </a:fontRef>
        </p:style>
        <p:txBody>
          <a:bodyPr wrap="square" lIns="68580" tIns="34290" rIns="68580" bIns="34290">
            <a:spAutoFit/>
          </a:bodyPr>
          <a:lstStyle/>
          <a:p>
            <a:pPr algn="ctr"/>
            <a:r>
              <a:rPr lang="en-US" sz="6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Allah Hafiz</a:t>
            </a:r>
          </a:p>
        </p:txBody>
      </p:sp>
      <p:pic>
        <p:nvPicPr>
          <p:cNvPr id="10" name="Graphic 9" descr="Envelope">
            <a:extLst>
              <a:ext uri="{FF2B5EF4-FFF2-40B4-BE49-F238E27FC236}">
                <a16:creationId xmlns:a16="http://schemas.microsoft.com/office/drawing/2014/main" id="{39B62267-FDF4-4B0E-A80E-EE197E852B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32275" y="4992684"/>
            <a:ext cx="406629" cy="406629"/>
          </a:xfrm>
          <a:prstGeom prst="rect">
            <a:avLst/>
          </a:prstGeom>
        </p:spPr>
      </p:pic>
      <p:pic>
        <p:nvPicPr>
          <p:cNvPr id="11" name="Graphic 10" descr="Presentation with checklist">
            <a:extLst>
              <a:ext uri="{FF2B5EF4-FFF2-40B4-BE49-F238E27FC236}">
                <a16:creationId xmlns:a16="http://schemas.microsoft.com/office/drawing/2014/main" id="{557DD915-DBFD-4101-A953-4595260BEBA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8306" y="5368497"/>
            <a:ext cx="577931" cy="577931"/>
          </a:xfrm>
          <a:prstGeom prst="rect">
            <a:avLst/>
          </a:prstGeom>
        </p:spPr>
      </p:pic>
      <p:pic>
        <p:nvPicPr>
          <p:cNvPr id="12" name="Picture 2" descr="Wow Life Youtube Channel - Youtube Logo Black Transparent PNG ...">
            <a:extLst>
              <a:ext uri="{FF2B5EF4-FFF2-40B4-BE49-F238E27FC236}">
                <a16:creationId xmlns:a16="http://schemas.microsoft.com/office/drawing/2014/main" id="{CFAEF3A8-90D0-48F4-8E6C-91AADD3F77C5}"/>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492" t="16024" r="2323" b="5346"/>
          <a:stretch/>
        </p:blipFill>
        <p:spPr bwMode="auto">
          <a:xfrm>
            <a:off x="4038904" y="5838775"/>
            <a:ext cx="1719266" cy="40662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Rounded Corners 12">
            <a:extLst>
              <a:ext uri="{FF2B5EF4-FFF2-40B4-BE49-F238E27FC236}">
                <a16:creationId xmlns:a16="http://schemas.microsoft.com/office/drawing/2014/main" id="{29ED2C21-4EC6-4C34-B34D-E1D41460D4A5}"/>
              </a:ext>
            </a:extLst>
          </p:cNvPr>
          <p:cNvSpPr/>
          <p:nvPr/>
        </p:nvSpPr>
        <p:spPr>
          <a:xfrm>
            <a:off x="5951984" y="5834104"/>
            <a:ext cx="1872208" cy="40662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solidFill>
                  <a:srgbClr val="FFFF00"/>
                </a:solidFill>
              </a:rPr>
              <a:t>COMEDXD</a:t>
            </a:r>
          </a:p>
        </p:txBody>
      </p:sp>
    </p:spTree>
    <p:extLst>
      <p:ext uri="{BB962C8B-B14F-4D97-AF65-F5344CB8AC3E}">
        <p14:creationId xmlns:p14="http://schemas.microsoft.com/office/powerpoint/2010/main" val="2935336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B13D3A0-E6D8-42E9-AABD-23DEB164DBF7}"/>
              </a:ext>
            </a:extLst>
          </p:cNvPr>
          <p:cNvSpPr>
            <a:spLocks noGrp="1"/>
          </p:cNvSpPr>
          <p:nvPr>
            <p:ph type="ftr" sz="quarter" idx="11"/>
          </p:nvPr>
        </p:nvSpPr>
        <p:spPr/>
        <p:txBody>
          <a:bodyPr/>
          <a:lstStyle/>
          <a:p>
            <a:r>
              <a:rPr lang="en-US"/>
              <a:t>Computer Education Explained - ComeDxd</a:t>
            </a:r>
            <a:endParaRPr lang="en-US" dirty="0"/>
          </a:p>
        </p:txBody>
      </p:sp>
      <p:sp>
        <p:nvSpPr>
          <p:cNvPr id="5" name="Slide Number Placeholder 4">
            <a:extLst>
              <a:ext uri="{FF2B5EF4-FFF2-40B4-BE49-F238E27FC236}">
                <a16:creationId xmlns:a16="http://schemas.microsoft.com/office/drawing/2014/main" id="{9B79FC22-17DD-4E14-A61C-27CA3E30D732}"/>
              </a:ext>
            </a:extLst>
          </p:cNvPr>
          <p:cNvSpPr>
            <a:spLocks noGrp="1"/>
          </p:cNvSpPr>
          <p:nvPr>
            <p:ph type="sldNum" sz="quarter" idx="12"/>
          </p:nvPr>
        </p:nvSpPr>
        <p:spPr/>
        <p:txBody>
          <a:bodyPr/>
          <a:lstStyle/>
          <a:p>
            <a:fld id="{34B7E4EF-A1BD-40F4-AB7B-04F084DD991D}" type="slidenum">
              <a:rPr lang="en-US" smtClean="0"/>
              <a:t>2</a:t>
            </a:fld>
            <a:endParaRPr lang="en-US" dirty="0"/>
          </a:p>
        </p:txBody>
      </p:sp>
      <p:graphicFrame>
        <p:nvGraphicFramePr>
          <p:cNvPr id="7" name="Diagram 6">
            <a:extLst>
              <a:ext uri="{FF2B5EF4-FFF2-40B4-BE49-F238E27FC236}">
                <a16:creationId xmlns:a16="http://schemas.microsoft.com/office/drawing/2014/main" id="{14392B39-AC4A-4F7C-BEE4-B70D7E9B3DF6}"/>
              </a:ext>
            </a:extLst>
          </p:cNvPr>
          <p:cNvGraphicFramePr/>
          <p:nvPr>
            <p:extLst>
              <p:ext uri="{D42A27DB-BD31-4B8C-83A1-F6EECF244321}">
                <p14:modId xmlns:p14="http://schemas.microsoft.com/office/powerpoint/2010/main" val="3766706438"/>
              </p:ext>
            </p:extLst>
          </p:nvPr>
        </p:nvGraphicFramePr>
        <p:xfrm>
          <a:off x="545548" y="352830"/>
          <a:ext cx="11100904" cy="6152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232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A818523-C15B-4A8B-A9A6-9F9ED465C256}"/>
              </a:ext>
            </a:extLst>
          </p:cNvPr>
          <p:cNvSpPr/>
          <p:nvPr/>
        </p:nvSpPr>
        <p:spPr>
          <a:xfrm>
            <a:off x="9548193" y="1162878"/>
            <a:ext cx="2451651" cy="22661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FFA0BC80-3FD6-4B06-91D2-D70AD1E153C6}"/>
              </a:ext>
            </a:extLst>
          </p:cNvPr>
          <p:cNvSpPr>
            <a:spLocks noGrp="1"/>
          </p:cNvSpPr>
          <p:nvPr>
            <p:ph type="title"/>
          </p:nvPr>
        </p:nvSpPr>
        <p:spPr/>
        <p:txBody>
          <a:bodyPr/>
          <a:lstStyle/>
          <a:p>
            <a:r>
              <a:rPr lang="en-US" dirty="0"/>
              <a:t>Bits and Bytes</a:t>
            </a:r>
          </a:p>
        </p:txBody>
      </p:sp>
      <p:sp>
        <p:nvSpPr>
          <p:cNvPr id="3" name="Content Placeholder 2">
            <a:extLst>
              <a:ext uri="{FF2B5EF4-FFF2-40B4-BE49-F238E27FC236}">
                <a16:creationId xmlns:a16="http://schemas.microsoft.com/office/drawing/2014/main" id="{DCE10AE9-B791-4ACA-971D-4EAA6FB2481F}"/>
              </a:ext>
            </a:extLst>
          </p:cNvPr>
          <p:cNvSpPr>
            <a:spLocks noGrp="1"/>
          </p:cNvSpPr>
          <p:nvPr>
            <p:ph idx="1"/>
          </p:nvPr>
        </p:nvSpPr>
        <p:spPr>
          <a:xfrm>
            <a:off x="1103313" y="1431236"/>
            <a:ext cx="8014184" cy="4817164"/>
          </a:xfrm>
        </p:spPr>
        <p:txBody>
          <a:bodyPr/>
          <a:lstStyle/>
          <a:p>
            <a:r>
              <a:rPr lang="en-US" dirty="0"/>
              <a:t>The </a:t>
            </a:r>
            <a:r>
              <a:rPr lang="en-US" b="1" dirty="0">
                <a:solidFill>
                  <a:srgbClr val="FFFF00"/>
                </a:solidFill>
              </a:rPr>
              <a:t>bit</a:t>
            </a:r>
            <a:r>
              <a:rPr lang="en-US" dirty="0"/>
              <a:t> is a basic unit of information in computing and digital communications</a:t>
            </a:r>
          </a:p>
          <a:p>
            <a:r>
              <a:rPr lang="en-US" dirty="0"/>
              <a:t>A bit has two values: 0 or 1</a:t>
            </a:r>
          </a:p>
          <a:p>
            <a:pPr lvl="1"/>
            <a:r>
              <a:rPr lang="en-US" dirty="0"/>
              <a:t>It represents two states of any thing</a:t>
            </a:r>
          </a:p>
          <a:p>
            <a:pPr lvl="2"/>
            <a:r>
              <a:rPr lang="en-US" dirty="0"/>
              <a:t>Two states of circuit: if Q=+5v then 1, if Q’=+5V then 0</a:t>
            </a:r>
          </a:p>
          <a:p>
            <a:pPr lvl="2"/>
            <a:r>
              <a:rPr lang="en-US" dirty="0"/>
              <a:t>For a magnet N-S configuration is 1 and S-N is 0</a:t>
            </a:r>
          </a:p>
          <a:p>
            <a:pPr lvl="2"/>
            <a:r>
              <a:rPr lang="en-US" dirty="0"/>
              <a:t>If a bulb is on it is 1 else 0</a:t>
            </a:r>
          </a:p>
          <a:p>
            <a:r>
              <a:rPr lang="en-US" b="1" dirty="0">
                <a:solidFill>
                  <a:srgbClr val="FFFF00"/>
                </a:solidFill>
              </a:rPr>
              <a:t>Nibble: </a:t>
            </a:r>
            <a:r>
              <a:rPr lang="en-US" dirty="0"/>
              <a:t>set of four bits</a:t>
            </a:r>
          </a:p>
          <a:p>
            <a:r>
              <a:rPr lang="en-US" b="1" dirty="0">
                <a:solidFill>
                  <a:srgbClr val="FFFF00"/>
                </a:solidFill>
              </a:rPr>
              <a:t>Byte</a:t>
            </a:r>
            <a:r>
              <a:rPr lang="en-US" dirty="0"/>
              <a:t>: Set of 8 bits</a:t>
            </a:r>
          </a:p>
          <a:p>
            <a:r>
              <a:rPr lang="en-US" b="1" dirty="0">
                <a:solidFill>
                  <a:srgbClr val="FFFF00"/>
                </a:solidFill>
              </a:rPr>
              <a:t>Word</a:t>
            </a:r>
            <a:r>
              <a:rPr lang="en-US" dirty="0"/>
              <a:t>: set of 16 bits (usually)</a:t>
            </a:r>
          </a:p>
        </p:txBody>
      </p:sp>
      <p:sp>
        <p:nvSpPr>
          <p:cNvPr id="4" name="Footer Placeholder 3">
            <a:extLst>
              <a:ext uri="{FF2B5EF4-FFF2-40B4-BE49-F238E27FC236}">
                <a16:creationId xmlns:a16="http://schemas.microsoft.com/office/drawing/2014/main" id="{AF301DDB-5032-4364-8EFA-A097911CDCF0}"/>
              </a:ext>
            </a:extLst>
          </p:cNvPr>
          <p:cNvSpPr>
            <a:spLocks noGrp="1"/>
          </p:cNvSpPr>
          <p:nvPr>
            <p:ph type="ftr" sz="quarter" idx="11"/>
          </p:nvPr>
        </p:nvSpPr>
        <p:spPr/>
        <p:txBody>
          <a:bodyPr/>
          <a:lstStyle/>
          <a:p>
            <a:r>
              <a:rPr lang="en-US"/>
              <a:t>Computer Education Explained - ComeDxd</a:t>
            </a:r>
            <a:endParaRPr lang="en-US" dirty="0"/>
          </a:p>
        </p:txBody>
      </p:sp>
      <p:sp>
        <p:nvSpPr>
          <p:cNvPr id="5" name="Slide Number Placeholder 4">
            <a:extLst>
              <a:ext uri="{FF2B5EF4-FFF2-40B4-BE49-F238E27FC236}">
                <a16:creationId xmlns:a16="http://schemas.microsoft.com/office/drawing/2014/main" id="{CD960E45-32CC-4D84-9D82-8BDBF95AA3A8}"/>
              </a:ext>
            </a:extLst>
          </p:cNvPr>
          <p:cNvSpPr>
            <a:spLocks noGrp="1"/>
          </p:cNvSpPr>
          <p:nvPr>
            <p:ph type="sldNum" sz="quarter" idx="12"/>
          </p:nvPr>
        </p:nvSpPr>
        <p:spPr/>
        <p:txBody>
          <a:bodyPr/>
          <a:lstStyle/>
          <a:p>
            <a:fld id="{34B7E4EF-A1BD-40F4-AB7B-04F084DD991D}" type="slidenum">
              <a:rPr lang="en-US" smtClean="0"/>
              <a:t>3</a:t>
            </a:fld>
            <a:endParaRPr lang="en-US" dirty="0"/>
          </a:p>
        </p:txBody>
      </p:sp>
      <p:pic>
        <p:nvPicPr>
          <p:cNvPr id="6146" name="Picture 2">
            <a:extLst>
              <a:ext uri="{FF2B5EF4-FFF2-40B4-BE49-F238E27FC236}">
                <a16:creationId xmlns:a16="http://schemas.microsoft.com/office/drawing/2014/main" id="{8FE8758B-1DC6-45B2-9E47-4C05AE0A6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389" y="1286289"/>
            <a:ext cx="2095500" cy="20193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D5C7F50D-D768-4C68-8E93-9FBB7AC3F91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574699" y="3528462"/>
            <a:ext cx="2425148" cy="153352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71C43B83-28E6-45D8-9ACB-524F8298D7D0}"/>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9574698" y="5161449"/>
            <a:ext cx="2425147" cy="158115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bytes, bits, words - von neumann computer">
            <a:extLst>
              <a:ext uri="{FF2B5EF4-FFF2-40B4-BE49-F238E27FC236}">
                <a16:creationId xmlns:a16="http://schemas.microsoft.com/office/drawing/2014/main" id="{6F87D981-306E-4BA0-91C8-3857A28E0F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302" y="5161449"/>
            <a:ext cx="3859796" cy="15914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3091DCCB-48A3-4AEB-A85A-08DE602E3D8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40550" y="4702074"/>
            <a:ext cx="582896" cy="3685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A66199C0-4078-446D-AA88-E95055C6C035}"/>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763202" y="4712115"/>
            <a:ext cx="582896" cy="3685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A4ED3CD8-06C8-4CD3-A41A-B0BE18A34972}"/>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882703" y="4715326"/>
            <a:ext cx="582896" cy="36859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99E6CB40-B35D-4E43-9F24-A53D33426B5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515893" y="4712115"/>
            <a:ext cx="582896" cy="368590"/>
          </a:xfrm>
          <a:prstGeom prst="rect">
            <a:avLst/>
          </a:prstGeom>
          <a:noFill/>
          <a:extLst>
            <a:ext uri="{909E8E84-426E-40DD-AFC4-6F175D3DCCD1}">
              <a14:hiddenFill xmlns:a14="http://schemas.microsoft.com/office/drawing/2010/main">
                <a:solidFill>
                  <a:srgbClr val="FFFFFF"/>
                </a:solidFill>
              </a14:hiddenFill>
            </a:ext>
          </a:extLst>
        </p:spPr>
      </p:pic>
      <p:sp>
        <p:nvSpPr>
          <p:cNvPr id="11" name="Arrow: Down 10">
            <a:extLst>
              <a:ext uri="{FF2B5EF4-FFF2-40B4-BE49-F238E27FC236}">
                <a16:creationId xmlns:a16="http://schemas.microsoft.com/office/drawing/2014/main" id="{3CD3E8AB-512C-4355-84C0-0541D3531772}"/>
              </a:ext>
            </a:extLst>
          </p:cNvPr>
          <p:cNvSpPr/>
          <p:nvPr/>
        </p:nvSpPr>
        <p:spPr>
          <a:xfrm>
            <a:off x="6758609" y="4174435"/>
            <a:ext cx="2587489" cy="5276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Nibble</a:t>
            </a:r>
          </a:p>
        </p:txBody>
      </p:sp>
    </p:spTree>
    <p:extLst>
      <p:ext uri="{BB962C8B-B14F-4D97-AF65-F5344CB8AC3E}">
        <p14:creationId xmlns:p14="http://schemas.microsoft.com/office/powerpoint/2010/main" val="1004229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B4712-7789-436D-8BC6-0B729D59CBB4}"/>
              </a:ext>
            </a:extLst>
          </p:cNvPr>
          <p:cNvSpPr>
            <a:spLocks noGrp="1"/>
          </p:cNvSpPr>
          <p:nvPr>
            <p:ph type="title"/>
          </p:nvPr>
        </p:nvSpPr>
        <p:spPr/>
        <p:txBody>
          <a:bodyPr/>
          <a:lstStyle/>
          <a:p>
            <a:r>
              <a:rPr lang="en-US" dirty="0"/>
              <a:t>Memory Measuring Units</a:t>
            </a:r>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BC2EA614-A06E-4A8D-8BCB-0FDBD897AA02}"/>
                  </a:ext>
                </a:extLst>
              </p:cNvPr>
              <p:cNvGraphicFramePr>
                <a:graphicFrameLocks noGrp="1"/>
              </p:cNvGraphicFramePr>
              <p:nvPr>
                <p:ph idx="1"/>
                <p:extLst>
                  <p:ext uri="{D42A27DB-BD31-4B8C-83A1-F6EECF244321}">
                    <p14:modId xmlns:p14="http://schemas.microsoft.com/office/powerpoint/2010/main" val="557251181"/>
                  </p:ext>
                </p:extLst>
              </p:nvPr>
            </p:nvGraphicFramePr>
            <p:xfrm>
              <a:off x="691009" y="1369358"/>
              <a:ext cx="6710361" cy="4820920"/>
            </p:xfrm>
            <a:graphic>
              <a:graphicData uri="http://schemas.openxmlformats.org/drawingml/2006/table">
                <a:tbl>
                  <a:tblPr firstRow="1" bandRow="1">
                    <a:tableStyleId>{5C22544A-7EE6-4342-B048-85BDC9FD1C3A}</a:tableStyleId>
                  </a:tblPr>
                  <a:tblGrid>
                    <a:gridCol w="2673557">
                      <a:extLst>
                        <a:ext uri="{9D8B030D-6E8A-4147-A177-3AD203B41FA5}">
                          <a16:colId xmlns:a16="http://schemas.microsoft.com/office/drawing/2014/main" val="3247838009"/>
                        </a:ext>
                      </a:extLst>
                    </a:gridCol>
                    <a:gridCol w="1800017">
                      <a:extLst>
                        <a:ext uri="{9D8B030D-6E8A-4147-A177-3AD203B41FA5}">
                          <a16:colId xmlns:a16="http://schemas.microsoft.com/office/drawing/2014/main" val="3808439211"/>
                        </a:ext>
                      </a:extLst>
                    </a:gridCol>
                    <a:gridCol w="2236787">
                      <a:extLst>
                        <a:ext uri="{9D8B030D-6E8A-4147-A177-3AD203B41FA5}">
                          <a16:colId xmlns:a16="http://schemas.microsoft.com/office/drawing/2014/main" val="652565058"/>
                        </a:ext>
                      </a:extLst>
                    </a:gridCol>
                  </a:tblGrid>
                  <a:tr h="370840">
                    <a:tc>
                      <a:txBody>
                        <a:bodyPr/>
                        <a:lstStyle/>
                        <a:p>
                          <a:r>
                            <a:rPr lang="en-US" dirty="0"/>
                            <a:t>Bits</a:t>
                          </a:r>
                        </a:p>
                      </a:txBody>
                      <a:tcPr/>
                    </a:tc>
                    <a:tc>
                      <a:txBody>
                        <a:bodyPr/>
                        <a:lstStyle/>
                        <a:p>
                          <a:r>
                            <a:rPr lang="en-US" dirty="0"/>
                            <a:t>Unit</a:t>
                          </a:r>
                        </a:p>
                      </a:txBody>
                      <a:tcPr/>
                    </a:tc>
                    <a:tc>
                      <a:txBody>
                        <a:bodyPr/>
                        <a:lstStyle/>
                        <a:p>
                          <a:r>
                            <a:rPr lang="en-US" dirty="0"/>
                            <a:t>Description</a:t>
                          </a:r>
                        </a:p>
                      </a:txBody>
                      <a:tcPr/>
                    </a:tc>
                    <a:extLst>
                      <a:ext uri="{0D108BD9-81ED-4DB2-BD59-A6C34878D82A}">
                        <a16:rowId xmlns:a16="http://schemas.microsoft.com/office/drawing/2014/main" val="3935127083"/>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m:t>
                                </m:r>
                              </m:oMath>
                            </m:oMathPara>
                          </a14:m>
                          <a:endParaRPr lang="en-US" dirty="0"/>
                        </a:p>
                      </a:txBody>
                      <a:tcPr/>
                    </a:tc>
                    <a:tc>
                      <a:txBody>
                        <a:bodyPr/>
                        <a:lstStyle/>
                        <a:p>
                          <a:r>
                            <a:rPr lang="en-US" dirty="0"/>
                            <a:t>Bit</a:t>
                          </a:r>
                        </a:p>
                      </a:txBody>
                      <a:tcPr/>
                    </a:tc>
                    <a:tc>
                      <a:txBody>
                        <a:bodyPr/>
                        <a:lstStyle/>
                        <a:p>
                          <a:r>
                            <a:rPr lang="en-US" dirty="0"/>
                            <a:t>Single bit</a:t>
                          </a:r>
                        </a:p>
                      </a:txBody>
                      <a:tcPr/>
                    </a:tc>
                    <a:extLst>
                      <a:ext uri="{0D108BD9-81ED-4DB2-BD59-A6C34878D82A}">
                        <a16:rowId xmlns:a16="http://schemas.microsoft.com/office/drawing/2014/main" val="1203528324"/>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4</m:t>
                                </m:r>
                              </m:oMath>
                            </m:oMathPara>
                          </a14:m>
                          <a:endParaRPr lang="en-US" dirty="0"/>
                        </a:p>
                      </a:txBody>
                      <a:tcPr/>
                    </a:tc>
                    <a:tc>
                      <a:txBody>
                        <a:bodyPr/>
                        <a:lstStyle/>
                        <a:p>
                          <a:r>
                            <a:rPr lang="en-US" dirty="0"/>
                            <a:t>Nibble</a:t>
                          </a:r>
                        </a:p>
                      </a:txBody>
                      <a:tcPr/>
                    </a:tc>
                    <a:tc>
                      <a:txBody>
                        <a:bodyPr/>
                        <a:lstStyle/>
                        <a:p>
                          <a:r>
                            <a:rPr lang="en-US" dirty="0"/>
                            <a:t>Group of four bits</a:t>
                          </a:r>
                        </a:p>
                      </a:txBody>
                      <a:tcPr/>
                    </a:tc>
                    <a:extLst>
                      <a:ext uri="{0D108BD9-81ED-4DB2-BD59-A6C34878D82A}">
                        <a16:rowId xmlns:a16="http://schemas.microsoft.com/office/drawing/2014/main" val="1229982702"/>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8</m:t>
                                </m:r>
                              </m:oMath>
                            </m:oMathPara>
                          </a14:m>
                          <a:endParaRPr lang="en-US" dirty="0"/>
                        </a:p>
                      </a:txBody>
                      <a:tcPr/>
                    </a:tc>
                    <a:tc>
                      <a:txBody>
                        <a:bodyPr/>
                        <a:lstStyle/>
                        <a:p>
                          <a:r>
                            <a:rPr lang="en-US" dirty="0"/>
                            <a:t>Byte</a:t>
                          </a:r>
                        </a:p>
                      </a:txBody>
                      <a:tcPr/>
                    </a:tc>
                    <a:tc>
                      <a:txBody>
                        <a:bodyPr/>
                        <a:lstStyle/>
                        <a:p>
                          <a:r>
                            <a:rPr lang="en-US" dirty="0"/>
                            <a:t>Group of 8 bits</a:t>
                          </a:r>
                        </a:p>
                      </a:txBody>
                      <a:tcPr/>
                    </a:tc>
                    <a:extLst>
                      <a:ext uri="{0D108BD9-81ED-4DB2-BD59-A6C34878D82A}">
                        <a16:rowId xmlns:a16="http://schemas.microsoft.com/office/drawing/2014/main" val="4149591813"/>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1024</m:t>
                                </m:r>
                              </m:oMath>
                            </m:oMathPara>
                          </a14:m>
                          <a:endParaRPr lang="en-US" dirty="0"/>
                        </a:p>
                      </a:txBody>
                      <a:tcPr/>
                    </a:tc>
                    <a:tc>
                      <a:txBody>
                        <a:bodyPr/>
                        <a:lstStyle/>
                        <a:p>
                          <a:r>
                            <a:rPr lang="en-US" dirty="0"/>
                            <a:t>1Kb</a:t>
                          </a:r>
                        </a:p>
                      </a:txBody>
                      <a:tcPr/>
                    </a:tc>
                    <a:tc>
                      <a:txBody>
                        <a:bodyPr/>
                        <a:lstStyle/>
                        <a:p>
                          <a:r>
                            <a:rPr lang="en-US" dirty="0"/>
                            <a:t>1 kilo bits</a:t>
                          </a:r>
                        </a:p>
                      </a:txBody>
                      <a:tcPr/>
                    </a:tc>
                    <a:extLst>
                      <a:ext uri="{0D108BD9-81ED-4DB2-BD59-A6C34878D82A}">
                        <a16:rowId xmlns:a16="http://schemas.microsoft.com/office/drawing/2014/main" val="3209837903"/>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8∗1024</m:t>
                                </m:r>
                              </m:oMath>
                            </m:oMathPara>
                          </a14:m>
                          <a:endParaRPr lang="en-US" dirty="0"/>
                        </a:p>
                      </a:txBody>
                      <a:tcPr/>
                    </a:tc>
                    <a:tc>
                      <a:txBody>
                        <a:bodyPr/>
                        <a:lstStyle/>
                        <a:p>
                          <a:r>
                            <a:rPr lang="en-US" dirty="0"/>
                            <a:t>1KB</a:t>
                          </a:r>
                        </a:p>
                      </a:txBody>
                      <a:tcPr/>
                    </a:tc>
                    <a:tc>
                      <a:txBody>
                        <a:bodyPr/>
                        <a:lstStyle/>
                        <a:p>
                          <a:r>
                            <a:rPr lang="en-US" dirty="0"/>
                            <a:t>1 kilo bytes</a:t>
                          </a:r>
                        </a:p>
                      </a:txBody>
                      <a:tcPr/>
                    </a:tc>
                    <a:extLst>
                      <a:ext uri="{0D108BD9-81ED-4DB2-BD59-A6C34878D82A}">
                        <a16:rowId xmlns:a16="http://schemas.microsoft.com/office/drawing/2014/main" val="1306096758"/>
                      </a:ext>
                    </a:extLst>
                  </a:tr>
                  <a:tr h="370840">
                    <a:tc>
                      <a:txBody>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8∗</m:t>
                                </m:r>
                                <m:r>
                                  <a:rPr lang="en-US" i="1" dirty="0" smtClean="0">
                                    <a:latin typeface="Cambria Math" panose="02040503050406030204" pitchFamily="18" charset="0"/>
                                  </a:rPr>
                                  <m:t>1024∗1024=</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1024</m:t>
                                    </m:r>
                                  </m:e>
                                  <m:sup>
                                    <m:r>
                                      <a:rPr lang="en-US" i="1" dirty="0" smtClean="0">
                                        <a:latin typeface="Cambria Math" panose="02040503050406030204" pitchFamily="18" charset="0"/>
                                      </a:rPr>
                                      <m:t>2</m:t>
                                    </m:r>
                                  </m:sup>
                                </m:sSup>
                              </m:oMath>
                            </m:oMathPara>
                          </a14:m>
                          <a:endParaRPr lang="en-US" dirty="0"/>
                        </a:p>
                      </a:txBody>
                      <a:tcPr/>
                    </a:tc>
                    <a:tc>
                      <a:txBody>
                        <a:bodyPr/>
                        <a:lstStyle/>
                        <a:p>
                          <a:r>
                            <a:rPr lang="en-US" dirty="0"/>
                            <a:t>1MB</a:t>
                          </a:r>
                        </a:p>
                      </a:txBody>
                      <a:tcPr/>
                    </a:tc>
                    <a:tc>
                      <a:txBody>
                        <a:bodyPr/>
                        <a:lstStyle/>
                        <a:p>
                          <a:r>
                            <a:rPr lang="en-US" dirty="0"/>
                            <a:t>1 Mega bytes</a:t>
                          </a:r>
                        </a:p>
                      </a:txBody>
                      <a:tcPr/>
                    </a:tc>
                    <a:extLst>
                      <a:ext uri="{0D108BD9-81ED-4DB2-BD59-A6C34878D82A}">
                        <a16:rowId xmlns:a16="http://schemas.microsoft.com/office/drawing/2014/main" val="1171640488"/>
                      </a:ext>
                    </a:extLst>
                  </a:tr>
                  <a:tr h="370840">
                    <a:tc>
                      <a:txBody>
                        <a:bodyPr/>
                        <a:lstStyle/>
                        <a:p>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8∗</m:t>
                                    </m:r>
                                    <m:r>
                                      <a:rPr lang="en-US" i="1" dirty="0" smtClean="0">
                                        <a:latin typeface="Cambria Math" panose="02040503050406030204" pitchFamily="18" charset="0"/>
                                      </a:rPr>
                                      <m:t>1024</m:t>
                                    </m:r>
                                  </m:e>
                                  <m:sup>
                                    <m:r>
                                      <a:rPr lang="en-US" i="1" dirty="0" smtClean="0">
                                        <a:latin typeface="Cambria Math" panose="02040503050406030204" pitchFamily="18" charset="0"/>
                                      </a:rPr>
                                      <m:t>3</m:t>
                                    </m:r>
                                  </m:sup>
                                </m:sSup>
                              </m:oMath>
                            </m:oMathPara>
                          </a14:m>
                          <a:endParaRPr lang="en-US" dirty="0"/>
                        </a:p>
                      </a:txBody>
                      <a:tcPr/>
                    </a:tc>
                    <a:tc>
                      <a:txBody>
                        <a:bodyPr/>
                        <a:lstStyle/>
                        <a:p>
                          <a:r>
                            <a:rPr lang="en-US" dirty="0"/>
                            <a:t>1GB</a:t>
                          </a:r>
                        </a:p>
                      </a:txBody>
                      <a:tcPr/>
                    </a:tc>
                    <a:tc>
                      <a:txBody>
                        <a:bodyPr/>
                        <a:lstStyle/>
                        <a:p>
                          <a:r>
                            <a:rPr lang="en-US" dirty="0"/>
                            <a:t>1 Giga bytes</a:t>
                          </a:r>
                        </a:p>
                      </a:txBody>
                      <a:tcPr/>
                    </a:tc>
                    <a:extLst>
                      <a:ext uri="{0D108BD9-81ED-4DB2-BD59-A6C34878D82A}">
                        <a16:rowId xmlns:a16="http://schemas.microsoft.com/office/drawing/2014/main" val="2867084003"/>
                      </a:ext>
                    </a:extLst>
                  </a:tr>
                  <a:tr h="370840">
                    <a:tc>
                      <a:txBody>
                        <a:bodyPr/>
                        <a:lstStyle/>
                        <a:p>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8∗</m:t>
                                    </m:r>
                                    <m:r>
                                      <a:rPr lang="en-US" i="1" dirty="0" smtClean="0">
                                        <a:latin typeface="Cambria Math" panose="02040503050406030204" pitchFamily="18" charset="0"/>
                                      </a:rPr>
                                      <m:t>1024</m:t>
                                    </m:r>
                                  </m:e>
                                  <m:sup>
                                    <m:r>
                                      <a:rPr lang="en-US" b="0" i="1" dirty="0" smtClean="0">
                                        <a:latin typeface="Cambria Math" panose="02040503050406030204" pitchFamily="18" charset="0"/>
                                      </a:rPr>
                                      <m:t>4</m:t>
                                    </m:r>
                                  </m:sup>
                                </m:sSup>
                              </m:oMath>
                            </m:oMathPara>
                          </a14:m>
                          <a:endParaRPr lang="en-US" dirty="0"/>
                        </a:p>
                      </a:txBody>
                      <a:tcPr/>
                    </a:tc>
                    <a:tc>
                      <a:txBody>
                        <a:bodyPr/>
                        <a:lstStyle/>
                        <a:p>
                          <a:r>
                            <a:rPr lang="en-US" dirty="0"/>
                            <a:t>1TB</a:t>
                          </a:r>
                        </a:p>
                      </a:txBody>
                      <a:tcPr/>
                    </a:tc>
                    <a:tc>
                      <a:txBody>
                        <a:bodyPr/>
                        <a:lstStyle/>
                        <a:p>
                          <a:r>
                            <a:rPr lang="en-US" dirty="0"/>
                            <a:t>1 Tera Bytes</a:t>
                          </a:r>
                        </a:p>
                      </a:txBody>
                      <a:tcPr/>
                    </a:tc>
                    <a:extLst>
                      <a:ext uri="{0D108BD9-81ED-4DB2-BD59-A6C34878D82A}">
                        <a16:rowId xmlns:a16="http://schemas.microsoft.com/office/drawing/2014/main" val="1921191613"/>
                      </a:ext>
                    </a:extLst>
                  </a:tr>
                  <a:tr h="370840">
                    <a:tc>
                      <a:txBody>
                        <a:bodyPr/>
                        <a:lstStyle/>
                        <a:p>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8∗</m:t>
                                    </m:r>
                                    <m:r>
                                      <a:rPr lang="en-US" i="1" dirty="0" smtClean="0">
                                        <a:latin typeface="Cambria Math" panose="02040503050406030204" pitchFamily="18" charset="0"/>
                                      </a:rPr>
                                      <m:t>1024</m:t>
                                    </m:r>
                                  </m:e>
                                  <m:sup>
                                    <m:r>
                                      <a:rPr lang="en-US" b="0" i="1" dirty="0" smtClean="0">
                                        <a:latin typeface="Cambria Math" panose="02040503050406030204" pitchFamily="18" charset="0"/>
                                      </a:rPr>
                                      <m:t>5</m:t>
                                    </m:r>
                                  </m:sup>
                                </m:sSup>
                              </m:oMath>
                            </m:oMathPara>
                          </a14:m>
                          <a:endParaRPr lang="en-US" dirty="0"/>
                        </a:p>
                      </a:txBody>
                      <a:tcPr/>
                    </a:tc>
                    <a:tc>
                      <a:txBody>
                        <a:bodyPr/>
                        <a:lstStyle/>
                        <a:p>
                          <a:r>
                            <a:rPr lang="en-US" dirty="0"/>
                            <a:t>1PB</a:t>
                          </a:r>
                        </a:p>
                      </a:txBody>
                      <a:tcPr/>
                    </a:tc>
                    <a:tc>
                      <a:txBody>
                        <a:bodyPr/>
                        <a:lstStyle/>
                        <a:p>
                          <a:r>
                            <a:rPr lang="en-US" dirty="0"/>
                            <a:t>1 Peta bytes</a:t>
                          </a:r>
                        </a:p>
                      </a:txBody>
                      <a:tcPr/>
                    </a:tc>
                    <a:extLst>
                      <a:ext uri="{0D108BD9-81ED-4DB2-BD59-A6C34878D82A}">
                        <a16:rowId xmlns:a16="http://schemas.microsoft.com/office/drawing/2014/main" val="3040793695"/>
                      </a:ext>
                    </a:extLst>
                  </a:tr>
                  <a:tr h="370840">
                    <a:tc>
                      <a:txBody>
                        <a:bodyPr/>
                        <a:lstStyle/>
                        <a:p>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8∗</m:t>
                                    </m:r>
                                    <m:r>
                                      <a:rPr lang="en-US" i="1" dirty="0" smtClean="0">
                                        <a:latin typeface="Cambria Math" panose="02040503050406030204" pitchFamily="18" charset="0"/>
                                      </a:rPr>
                                      <m:t>1024</m:t>
                                    </m:r>
                                  </m:e>
                                  <m:sup>
                                    <m:r>
                                      <a:rPr lang="en-US" b="0" i="1" dirty="0" smtClean="0">
                                        <a:latin typeface="Cambria Math" panose="02040503050406030204" pitchFamily="18" charset="0"/>
                                      </a:rPr>
                                      <m:t>6</m:t>
                                    </m:r>
                                  </m:sup>
                                </m:sSup>
                              </m:oMath>
                            </m:oMathPara>
                          </a14:m>
                          <a:endParaRPr lang="en-US" dirty="0"/>
                        </a:p>
                      </a:txBody>
                      <a:tcPr/>
                    </a:tc>
                    <a:tc>
                      <a:txBody>
                        <a:bodyPr/>
                        <a:lstStyle/>
                        <a:p>
                          <a:r>
                            <a:rPr lang="en-US" dirty="0"/>
                            <a:t>1EB</a:t>
                          </a:r>
                        </a:p>
                      </a:txBody>
                      <a:tcPr/>
                    </a:tc>
                    <a:tc>
                      <a:txBody>
                        <a:bodyPr/>
                        <a:lstStyle/>
                        <a:p>
                          <a:r>
                            <a:rPr lang="en-US" dirty="0"/>
                            <a:t>1 </a:t>
                          </a:r>
                          <a:r>
                            <a:rPr lang="en-US" dirty="0" err="1"/>
                            <a:t>Exa</a:t>
                          </a:r>
                          <a:r>
                            <a:rPr lang="en-US" dirty="0"/>
                            <a:t> bytes</a:t>
                          </a:r>
                        </a:p>
                      </a:txBody>
                      <a:tcPr/>
                    </a:tc>
                    <a:extLst>
                      <a:ext uri="{0D108BD9-81ED-4DB2-BD59-A6C34878D82A}">
                        <a16:rowId xmlns:a16="http://schemas.microsoft.com/office/drawing/2014/main" val="2468806058"/>
                      </a:ext>
                    </a:extLst>
                  </a:tr>
                  <a:tr h="370840">
                    <a:tc>
                      <a:txBody>
                        <a:bodyPr/>
                        <a:lstStyle/>
                        <a:p>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8∗</m:t>
                                    </m:r>
                                    <m:r>
                                      <a:rPr lang="en-US" i="1" dirty="0" smtClean="0">
                                        <a:latin typeface="Cambria Math" panose="02040503050406030204" pitchFamily="18" charset="0"/>
                                      </a:rPr>
                                      <m:t>1024</m:t>
                                    </m:r>
                                  </m:e>
                                  <m:sup>
                                    <m:r>
                                      <a:rPr lang="en-US" b="0" i="1" dirty="0" smtClean="0">
                                        <a:latin typeface="Cambria Math" panose="02040503050406030204" pitchFamily="18" charset="0"/>
                                      </a:rPr>
                                      <m:t>7</m:t>
                                    </m:r>
                                  </m:sup>
                                </m:sSup>
                              </m:oMath>
                            </m:oMathPara>
                          </a14:m>
                          <a:endParaRPr lang="en-US" dirty="0"/>
                        </a:p>
                      </a:txBody>
                      <a:tcPr/>
                    </a:tc>
                    <a:tc>
                      <a:txBody>
                        <a:bodyPr/>
                        <a:lstStyle/>
                        <a:p>
                          <a:r>
                            <a:rPr lang="en-US" dirty="0"/>
                            <a:t>1ZB</a:t>
                          </a:r>
                        </a:p>
                      </a:txBody>
                      <a:tcPr/>
                    </a:tc>
                    <a:tc>
                      <a:txBody>
                        <a:bodyPr/>
                        <a:lstStyle/>
                        <a:p>
                          <a:r>
                            <a:rPr lang="en-US" dirty="0"/>
                            <a:t>1 Zeta bytes</a:t>
                          </a:r>
                        </a:p>
                      </a:txBody>
                      <a:tcPr/>
                    </a:tc>
                    <a:extLst>
                      <a:ext uri="{0D108BD9-81ED-4DB2-BD59-A6C34878D82A}">
                        <a16:rowId xmlns:a16="http://schemas.microsoft.com/office/drawing/2014/main" val="394726806"/>
                      </a:ext>
                    </a:extLst>
                  </a:tr>
                  <a:tr h="370840">
                    <a:tc>
                      <a:txBody>
                        <a:bodyPr/>
                        <a:lstStyle/>
                        <a:p>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8∗</m:t>
                                    </m:r>
                                    <m:r>
                                      <a:rPr lang="en-US" i="1" dirty="0" smtClean="0">
                                        <a:latin typeface="Cambria Math" panose="02040503050406030204" pitchFamily="18" charset="0"/>
                                      </a:rPr>
                                      <m:t>1024</m:t>
                                    </m:r>
                                  </m:e>
                                  <m:sup>
                                    <m:r>
                                      <a:rPr lang="en-US" b="0" i="1" dirty="0" smtClean="0">
                                        <a:latin typeface="Cambria Math" panose="02040503050406030204" pitchFamily="18" charset="0"/>
                                      </a:rPr>
                                      <m:t>8</m:t>
                                    </m:r>
                                  </m:sup>
                                </m:sSup>
                              </m:oMath>
                            </m:oMathPara>
                          </a14:m>
                          <a:endParaRPr lang="en-US" dirty="0"/>
                        </a:p>
                      </a:txBody>
                      <a:tcPr/>
                    </a:tc>
                    <a:tc>
                      <a:txBody>
                        <a:bodyPr/>
                        <a:lstStyle/>
                        <a:p>
                          <a:r>
                            <a:rPr lang="en-US" dirty="0"/>
                            <a:t>1YB</a:t>
                          </a:r>
                        </a:p>
                      </a:txBody>
                      <a:tcPr/>
                    </a:tc>
                    <a:tc>
                      <a:txBody>
                        <a:bodyPr/>
                        <a:lstStyle/>
                        <a:p>
                          <a:r>
                            <a:rPr lang="en-US" dirty="0"/>
                            <a:t>1 </a:t>
                          </a:r>
                          <a:r>
                            <a:rPr lang="en-US" dirty="0" err="1"/>
                            <a:t>Yota</a:t>
                          </a:r>
                          <a:r>
                            <a:rPr lang="en-US" dirty="0"/>
                            <a:t> byte</a:t>
                          </a:r>
                        </a:p>
                      </a:txBody>
                      <a:tcPr/>
                    </a:tc>
                    <a:extLst>
                      <a:ext uri="{0D108BD9-81ED-4DB2-BD59-A6C34878D82A}">
                        <a16:rowId xmlns:a16="http://schemas.microsoft.com/office/drawing/2014/main" val="1524274574"/>
                      </a:ext>
                    </a:extLst>
                  </a:tr>
                </a:tbl>
              </a:graphicData>
            </a:graphic>
          </p:graphicFrame>
        </mc:Choice>
        <mc:Fallback xmlns="">
          <p:graphicFrame>
            <p:nvGraphicFramePr>
              <p:cNvPr id="6" name="Table 6">
                <a:extLst>
                  <a:ext uri="{FF2B5EF4-FFF2-40B4-BE49-F238E27FC236}">
                    <a16:creationId xmlns:a16="http://schemas.microsoft.com/office/drawing/2014/main" id="{BC2EA614-A06E-4A8D-8BCB-0FDBD897AA02}"/>
                  </a:ext>
                </a:extLst>
              </p:cNvPr>
              <p:cNvGraphicFramePr>
                <a:graphicFrameLocks noGrp="1"/>
              </p:cNvGraphicFramePr>
              <p:nvPr>
                <p:ph idx="1"/>
                <p:extLst>
                  <p:ext uri="{D42A27DB-BD31-4B8C-83A1-F6EECF244321}">
                    <p14:modId xmlns:p14="http://schemas.microsoft.com/office/powerpoint/2010/main" val="557251181"/>
                  </p:ext>
                </p:extLst>
              </p:nvPr>
            </p:nvGraphicFramePr>
            <p:xfrm>
              <a:off x="691009" y="1369358"/>
              <a:ext cx="6710361" cy="4820920"/>
            </p:xfrm>
            <a:graphic>
              <a:graphicData uri="http://schemas.openxmlformats.org/drawingml/2006/table">
                <a:tbl>
                  <a:tblPr firstRow="1" bandRow="1">
                    <a:tableStyleId>{5C22544A-7EE6-4342-B048-85BDC9FD1C3A}</a:tableStyleId>
                  </a:tblPr>
                  <a:tblGrid>
                    <a:gridCol w="2673557">
                      <a:extLst>
                        <a:ext uri="{9D8B030D-6E8A-4147-A177-3AD203B41FA5}">
                          <a16:colId xmlns:a16="http://schemas.microsoft.com/office/drawing/2014/main" val="3247838009"/>
                        </a:ext>
                      </a:extLst>
                    </a:gridCol>
                    <a:gridCol w="1800017">
                      <a:extLst>
                        <a:ext uri="{9D8B030D-6E8A-4147-A177-3AD203B41FA5}">
                          <a16:colId xmlns:a16="http://schemas.microsoft.com/office/drawing/2014/main" val="3808439211"/>
                        </a:ext>
                      </a:extLst>
                    </a:gridCol>
                    <a:gridCol w="2236787">
                      <a:extLst>
                        <a:ext uri="{9D8B030D-6E8A-4147-A177-3AD203B41FA5}">
                          <a16:colId xmlns:a16="http://schemas.microsoft.com/office/drawing/2014/main" val="652565058"/>
                        </a:ext>
                      </a:extLst>
                    </a:gridCol>
                  </a:tblGrid>
                  <a:tr h="370840">
                    <a:tc>
                      <a:txBody>
                        <a:bodyPr/>
                        <a:lstStyle/>
                        <a:p>
                          <a:r>
                            <a:rPr lang="en-US" dirty="0"/>
                            <a:t>Bits</a:t>
                          </a:r>
                        </a:p>
                      </a:txBody>
                      <a:tcPr/>
                    </a:tc>
                    <a:tc>
                      <a:txBody>
                        <a:bodyPr/>
                        <a:lstStyle/>
                        <a:p>
                          <a:r>
                            <a:rPr lang="en-US" dirty="0"/>
                            <a:t>Unit</a:t>
                          </a:r>
                        </a:p>
                      </a:txBody>
                      <a:tcPr/>
                    </a:tc>
                    <a:tc>
                      <a:txBody>
                        <a:bodyPr/>
                        <a:lstStyle/>
                        <a:p>
                          <a:r>
                            <a:rPr lang="en-US" dirty="0"/>
                            <a:t>Description</a:t>
                          </a:r>
                        </a:p>
                      </a:txBody>
                      <a:tcPr/>
                    </a:tc>
                    <a:extLst>
                      <a:ext uri="{0D108BD9-81ED-4DB2-BD59-A6C34878D82A}">
                        <a16:rowId xmlns:a16="http://schemas.microsoft.com/office/drawing/2014/main" val="3935127083"/>
                      </a:ext>
                    </a:extLst>
                  </a:tr>
                  <a:tr h="370840">
                    <a:tc>
                      <a:txBody>
                        <a:bodyPr/>
                        <a:lstStyle/>
                        <a:p>
                          <a:endParaRPr lang="en-US"/>
                        </a:p>
                      </a:txBody>
                      <a:tcPr>
                        <a:blipFill>
                          <a:blip r:embed="rId2"/>
                          <a:stretch>
                            <a:fillRect l="-228" t="-108197" r="-151936" b="-1122951"/>
                          </a:stretch>
                        </a:blipFill>
                      </a:tcPr>
                    </a:tc>
                    <a:tc>
                      <a:txBody>
                        <a:bodyPr/>
                        <a:lstStyle/>
                        <a:p>
                          <a:r>
                            <a:rPr lang="en-US" dirty="0"/>
                            <a:t>Bit</a:t>
                          </a:r>
                        </a:p>
                      </a:txBody>
                      <a:tcPr/>
                    </a:tc>
                    <a:tc>
                      <a:txBody>
                        <a:bodyPr/>
                        <a:lstStyle/>
                        <a:p>
                          <a:r>
                            <a:rPr lang="en-US" dirty="0"/>
                            <a:t>Single bit</a:t>
                          </a:r>
                        </a:p>
                      </a:txBody>
                      <a:tcPr/>
                    </a:tc>
                    <a:extLst>
                      <a:ext uri="{0D108BD9-81ED-4DB2-BD59-A6C34878D82A}">
                        <a16:rowId xmlns:a16="http://schemas.microsoft.com/office/drawing/2014/main" val="1203528324"/>
                      </a:ext>
                    </a:extLst>
                  </a:tr>
                  <a:tr h="370840">
                    <a:tc>
                      <a:txBody>
                        <a:bodyPr/>
                        <a:lstStyle/>
                        <a:p>
                          <a:endParaRPr lang="en-US"/>
                        </a:p>
                      </a:txBody>
                      <a:tcPr>
                        <a:blipFill>
                          <a:blip r:embed="rId2"/>
                          <a:stretch>
                            <a:fillRect l="-228" t="-208197" r="-151936" b="-1022951"/>
                          </a:stretch>
                        </a:blipFill>
                      </a:tcPr>
                    </a:tc>
                    <a:tc>
                      <a:txBody>
                        <a:bodyPr/>
                        <a:lstStyle/>
                        <a:p>
                          <a:r>
                            <a:rPr lang="en-US" dirty="0"/>
                            <a:t>Nibble</a:t>
                          </a:r>
                        </a:p>
                      </a:txBody>
                      <a:tcPr/>
                    </a:tc>
                    <a:tc>
                      <a:txBody>
                        <a:bodyPr/>
                        <a:lstStyle/>
                        <a:p>
                          <a:r>
                            <a:rPr lang="en-US" dirty="0"/>
                            <a:t>Group of four bits</a:t>
                          </a:r>
                        </a:p>
                      </a:txBody>
                      <a:tcPr/>
                    </a:tc>
                    <a:extLst>
                      <a:ext uri="{0D108BD9-81ED-4DB2-BD59-A6C34878D82A}">
                        <a16:rowId xmlns:a16="http://schemas.microsoft.com/office/drawing/2014/main" val="1229982702"/>
                      </a:ext>
                    </a:extLst>
                  </a:tr>
                  <a:tr h="370840">
                    <a:tc>
                      <a:txBody>
                        <a:bodyPr/>
                        <a:lstStyle/>
                        <a:p>
                          <a:endParaRPr lang="en-US"/>
                        </a:p>
                      </a:txBody>
                      <a:tcPr>
                        <a:blipFill>
                          <a:blip r:embed="rId2"/>
                          <a:stretch>
                            <a:fillRect l="-228" t="-308197" r="-151936" b="-922951"/>
                          </a:stretch>
                        </a:blipFill>
                      </a:tcPr>
                    </a:tc>
                    <a:tc>
                      <a:txBody>
                        <a:bodyPr/>
                        <a:lstStyle/>
                        <a:p>
                          <a:r>
                            <a:rPr lang="en-US" dirty="0"/>
                            <a:t>Byte</a:t>
                          </a:r>
                        </a:p>
                      </a:txBody>
                      <a:tcPr/>
                    </a:tc>
                    <a:tc>
                      <a:txBody>
                        <a:bodyPr/>
                        <a:lstStyle/>
                        <a:p>
                          <a:r>
                            <a:rPr lang="en-US" dirty="0"/>
                            <a:t>Group of 8 bits</a:t>
                          </a:r>
                        </a:p>
                      </a:txBody>
                      <a:tcPr/>
                    </a:tc>
                    <a:extLst>
                      <a:ext uri="{0D108BD9-81ED-4DB2-BD59-A6C34878D82A}">
                        <a16:rowId xmlns:a16="http://schemas.microsoft.com/office/drawing/2014/main" val="4149591813"/>
                      </a:ext>
                    </a:extLst>
                  </a:tr>
                  <a:tr h="370840">
                    <a:tc>
                      <a:txBody>
                        <a:bodyPr/>
                        <a:lstStyle/>
                        <a:p>
                          <a:endParaRPr lang="en-US"/>
                        </a:p>
                      </a:txBody>
                      <a:tcPr>
                        <a:blipFill>
                          <a:blip r:embed="rId2"/>
                          <a:stretch>
                            <a:fillRect l="-228" t="-408197" r="-151936" b="-822951"/>
                          </a:stretch>
                        </a:blipFill>
                      </a:tcPr>
                    </a:tc>
                    <a:tc>
                      <a:txBody>
                        <a:bodyPr/>
                        <a:lstStyle/>
                        <a:p>
                          <a:r>
                            <a:rPr lang="en-US" dirty="0"/>
                            <a:t>1Kb</a:t>
                          </a:r>
                        </a:p>
                      </a:txBody>
                      <a:tcPr/>
                    </a:tc>
                    <a:tc>
                      <a:txBody>
                        <a:bodyPr/>
                        <a:lstStyle/>
                        <a:p>
                          <a:r>
                            <a:rPr lang="en-US" dirty="0"/>
                            <a:t>1 kilo bits</a:t>
                          </a:r>
                        </a:p>
                      </a:txBody>
                      <a:tcPr/>
                    </a:tc>
                    <a:extLst>
                      <a:ext uri="{0D108BD9-81ED-4DB2-BD59-A6C34878D82A}">
                        <a16:rowId xmlns:a16="http://schemas.microsoft.com/office/drawing/2014/main" val="3209837903"/>
                      </a:ext>
                    </a:extLst>
                  </a:tr>
                  <a:tr h="370840">
                    <a:tc>
                      <a:txBody>
                        <a:bodyPr/>
                        <a:lstStyle/>
                        <a:p>
                          <a:endParaRPr lang="en-US"/>
                        </a:p>
                      </a:txBody>
                      <a:tcPr>
                        <a:blipFill>
                          <a:blip r:embed="rId2"/>
                          <a:stretch>
                            <a:fillRect l="-228" t="-508197" r="-151936" b="-722951"/>
                          </a:stretch>
                        </a:blipFill>
                      </a:tcPr>
                    </a:tc>
                    <a:tc>
                      <a:txBody>
                        <a:bodyPr/>
                        <a:lstStyle/>
                        <a:p>
                          <a:r>
                            <a:rPr lang="en-US" dirty="0"/>
                            <a:t>1KB</a:t>
                          </a:r>
                        </a:p>
                      </a:txBody>
                      <a:tcPr/>
                    </a:tc>
                    <a:tc>
                      <a:txBody>
                        <a:bodyPr/>
                        <a:lstStyle/>
                        <a:p>
                          <a:r>
                            <a:rPr lang="en-US" dirty="0"/>
                            <a:t>1 kilo bytes</a:t>
                          </a:r>
                        </a:p>
                      </a:txBody>
                      <a:tcPr/>
                    </a:tc>
                    <a:extLst>
                      <a:ext uri="{0D108BD9-81ED-4DB2-BD59-A6C34878D82A}">
                        <a16:rowId xmlns:a16="http://schemas.microsoft.com/office/drawing/2014/main" val="1306096758"/>
                      </a:ext>
                    </a:extLst>
                  </a:tr>
                  <a:tr h="370840">
                    <a:tc>
                      <a:txBody>
                        <a:bodyPr/>
                        <a:lstStyle/>
                        <a:p>
                          <a:endParaRPr lang="en-US"/>
                        </a:p>
                      </a:txBody>
                      <a:tcPr>
                        <a:blipFill>
                          <a:blip r:embed="rId2"/>
                          <a:stretch>
                            <a:fillRect l="-228" t="-618333" r="-151936" b="-635000"/>
                          </a:stretch>
                        </a:blipFill>
                      </a:tcPr>
                    </a:tc>
                    <a:tc>
                      <a:txBody>
                        <a:bodyPr/>
                        <a:lstStyle/>
                        <a:p>
                          <a:r>
                            <a:rPr lang="en-US" dirty="0"/>
                            <a:t>1MB</a:t>
                          </a:r>
                        </a:p>
                      </a:txBody>
                      <a:tcPr/>
                    </a:tc>
                    <a:tc>
                      <a:txBody>
                        <a:bodyPr/>
                        <a:lstStyle/>
                        <a:p>
                          <a:r>
                            <a:rPr lang="en-US" dirty="0"/>
                            <a:t>1 Mega bytes</a:t>
                          </a:r>
                        </a:p>
                      </a:txBody>
                      <a:tcPr/>
                    </a:tc>
                    <a:extLst>
                      <a:ext uri="{0D108BD9-81ED-4DB2-BD59-A6C34878D82A}">
                        <a16:rowId xmlns:a16="http://schemas.microsoft.com/office/drawing/2014/main" val="1171640488"/>
                      </a:ext>
                    </a:extLst>
                  </a:tr>
                  <a:tr h="370840">
                    <a:tc>
                      <a:txBody>
                        <a:bodyPr/>
                        <a:lstStyle/>
                        <a:p>
                          <a:endParaRPr lang="en-US"/>
                        </a:p>
                      </a:txBody>
                      <a:tcPr>
                        <a:blipFill>
                          <a:blip r:embed="rId2"/>
                          <a:stretch>
                            <a:fillRect l="-228" t="-706557" r="-151936" b="-524590"/>
                          </a:stretch>
                        </a:blipFill>
                      </a:tcPr>
                    </a:tc>
                    <a:tc>
                      <a:txBody>
                        <a:bodyPr/>
                        <a:lstStyle/>
                        <a:p>
                          <a:r>
                            <a:rPr lang="en-US" dirty="0"/>
                            <a:t>1GB</a:t>
                          </a:r>
                        </a:p>
                      </a:txBody>
                      <a:tcPr/>
                    </a:tc>
                    <a:tc>
                      <a:txBody>
                        <a:bodyPr/>
                        <a:lstStyle/>
                        <a:p>
                          <a:r>
                            <a:rPr lang="en-US" dirty="0"/>
                            <a:t>1 Giga bytes</a:t>
                          </a:r>
                        </a:p>
                      </a:txBody>
                      <a:tcPr/>
                    </a:tc>
                    <a:extLst>
                      <a:ext uri="{0D108BD9-81ED-4DB2-BD59-A6C34878D82A}">
                        <a16:rowId xmlns:a16="http://schemas.microsoft.com/office/drawing/2014/main" val="2867084003"/>
                      </a:ext>
                    </a:extLst>
                  </a:tr>
                  <a:tr h="370840">
                    <a:tc>
                      <a:txBody>
                        <a:bodyPr/>
                        <a:lstStyle/>
                        <a:p>
                          <a:endParaRPr lang="en-US"/>
                        </a:p>
                      </a:txBody>
                      <a:tcPr>
                        <a:blipFill>
                          <a:blip r:embed="rId2"/>
                          <a:stretch>
                            <a:fillRect l="-228" t="-806557" r="-151936" b="-424590"/>
                          </a:stretch>
                        </a:blipFill>
                      </a:tcPr>
                    </a:tc>
                    <a:tc>
                      <a:txBody>
                        <a:bodyPr/>
                        <a:lstStyle/>
                        <a:p>
                          <a:r>
                            <a:rPr lang="en-US" dirty="0"/>
                            <a:t>1TB</a:t>
                          </a:r>
                        </a:p>
                      </a:txBody>
                      <a:tcPr/>
                    </a:tc>
                    <a:tc>
                      <a:txBody>
                        <a:bodyPr/>
                        <a:lstStyle/>
                        <a:p>
                          <a:r>
                            <a:rPr lang="en-US" dirty="0"/>
                            <a:t>1 Tera Bytes</a:t>
                          </a:r>
                        </a:p>
                      </a:txBody>
                      <a:tcPr/>
                    </a:tc>
                    <a:extLst>
                      <a:ext uri="{0D108BD9-81ED-4DB2-BD59-A6C34878D82A}">
                        <a16:rowId xmlns:a16="http://schemas.microsoft.com/office/drawing/2014/main" val="1921191613"/>
                      </a:ext>
                    </a:extLst>
                  </a:tr>
                  <a:tr h="370840">
                    <a:tc>
                      <a:txBody>
                        <a:bodyPr/>
                        <a:lstStyle/>
                        <a:p>
                          <a:endParaRPr lang="en-US"/>
                        </a:p>
                      </a:txBody>
                      <a:tcPr>
                        <a:blipFill>
                          <a:blip r:embed="rId2"/>
                          <a:stretch>
                            <a:fillRect l="-228" t="-906557" r="-151936" b="-324590"/>
                          </a:stretch>
                        </a:blipFill>
                      </a:tcPr>
                    </a:tc>
                    <a:tc>
                      <a:txBody>
                        <a:bodyPr/>
                        <a:lstStyle/>
                        <a:p>
                          <a:r>
                            <a:rPr lang="en-US" dirty="0"/>
                            <a:t>1PB</a:t>
                          </a:r>
                        </a:p>
                      </a:txBody>
                      <a:tcPr/>
                    </a:tc>
                    <a:tc>
                      <a:txBody>
                        <a:bodyPr/>
                        <a:lstStyle/>
                        <a:p>
                          <a:r>
                            <a:rPr lang="en-US" dirty="0"/>
                            <a:t>1 Peta bytes</a:t>
                          </a:r>
                        </a:p>
                      </a:txBody>
                      <a:tcPr/>
                    </a:tc>
                    <a:extLst>
                      <a:ext uri="{0D108BD9-81ED-4DB2-BD59-A6C34878D82A}">
                        <a16:rowId xmlns:a16="http://schemas.microsoft.com/office/drawing/2014/main" val="3040793695"/>
                      </a:ext>
                    </a:extLst>
                  </a:tr>
                  <a:tr h="370840">
                    <a:tc>
                      <a:txBody>
                        <a:bodyPr/>
                        <a:lstStyle/>
                        <a:p>
                          <a:endParaRPr lang="en-US"/>
                        </a:p>
                      </a:txBody>
                      <a:tcPr>
                        <a:blipFill>
                          <a:blip r:embed="rId2"/>
                          <a:stretch>
                            <a:fillRect l="-228" t="-1006557" r="-151936" b="-224590"/>
                          </a:stretch>
                        </a:blipFill>
                      </a:tcPr>
                    </a:tc>
                    <a:tc>
                      <a:txBody>
                        <a:bodyPr/>
                        <a:lstStyle/>
                        <a:p>
                          <a:r>
                            <a:rPr lang="en-US" dirty="0"/>
                            <a:t>1EB</a:t>
                          </a:r>
                        </a:p>
                      </a:txBody>
                      <a:tcPr/>
                    </a:tc>
                    <a:tc>
                      <a:txBody>
                        <a:bodyPr/>
                        <a:lstStyle/>
                        <a:p>
                          <a:r>
                            <a:rPr lang="en-US" dirty="0"/>
                            <a:t>1 </a:t>
                          </a:r>
                          <a:r>
                            <a:rPr lang="en-US" dirty="0" err="1"/>
                            <a:t>Exa</a:t>
                          </a:r>
                          <a:r>
                            <a:rPr lang="en-US" dirty="0"/>
                            <a:t> bytes</a:t>
                          </a:r>
                        </a:p>
                      </a:txBody>
                      <a:tcPr/>
                    </a:tc>
                    <a:extLst>
                      <a:ext uri="{0D108BD9-81ED-4DB2-BD59-A6C34878D82A}">
                        <a16:rowId xmlns:a16="http://schemas.microsoft.com/office/drawing/2014/main" val="2468806058"/>
                      </a:ext>
                    </a:extLst>
                  </a:tr>
                  <a:tr h="370840">
                    <a:tc>
                      <a:txBody>
                        <a:bodyPr/>
                        <a:lstStyle/>
                        <a:p>
                          <a:endParaRPr lang="en-US"/>
                        </a:p>
                      </a:txBody>
                      <a:tcPr>
                        <a:blipFill>
                          <a:blip r:embed="rId2"/>
                          <a:stretch>
                            <a:fillRect l="-228" t="-1106557" r="-151936" b="-124590"/>
                          </a:stretch>
                        </a:blipFill>
                      </a:tcPr>
                    </a:tc>
                    <a:tc>
                      <a:txBody>
                        <a:bodyPr/>
                        <a:lstStyle/>
                        <a:p>
                          <a:r>
                            <a:rPr lang="en-US" dirty="0"/>
                            <a:t>1ZB</a:t>
                          </a:r>
                        </a:p>
                      </a:txBody>
                      <a:tcPr/>
                    </a:tc>
                    <a:tc>
                      <a:txBody>
                        <a:bodyPr/>
                        <a:lstStyle/>
                        <a:p>
                          <a:r>
                            <a:rPr lang="en-US" dirty="0"/>
                            <a:t>1 Zeta bytes</a:t>
                          </a:r>
                        </a:p>
                      </a:txBody>
                      <a:tcPr/>
                    </a:tc>
                    <a:extLst>
                      <a:ext uri="{0D108BD9-81ED-4DB2-BD59-A6C34878D82A}">
                        <a16:rowId xmlns:a16="http://schemas.microsoft.com/office/drawing/2014/main" val="394726806"/>
                      </a:ext>
                    </a:extLst>
                  </a:tr>
                  <a:tr h="370840">
                    <a:tc>
                      <a:txBody>
                        <a:bodyPr/>
                        <a:lstStyle/>
                        <a:p>
                          <a:endParaRPr lang="en-US"/>
                        </a:p>
                      </a:txBody>
                      <a:tcPr>
                        <a:blipFill>
                          <a:blip r:embed="rId2"/>
                          <a:stretch>
                            <a:fillRect l="-228" t="-1206557" r="-151936" b="-24590"/>
                          </a:stretch>
                        </a:blipFill>
                      </a:tcPr>
                    </a:tc>
                    <a:tc>
                      <a:txBody>
                        <a:bodyPr/>
                        <a:lstStyle/>
                        <a:p>
                          <a:r>
                            <a:rPr lang="en-US" dirty="0"/>
                            <a:t>1YB</a:t>
                          </a:r>
                        </a:p>
                      </a:txBody>
                      <a:tcPr/>
                    </a:tc>
                    <a:tc>
                      <a:txBody>
                        <a:bodyPr/>
                        <a:lstStyle/>
                        <a:p>
                          <a:r>
                            <a:rPr lang="en-US" dirty="0"/>
                            <a:t>1 </a:t>
                          </a:r>
                          <a:r>
                            <a:rPr lang="en-US" dirty="0" err="1"/>
                            <a:t>Yota</a:t>
                          </a:r>
                          <a:r>
                            <a:rPr lang="en-US" dirty="0"/>
                            <a:t> byte</a:t>
                          </a:r>
                        </a:p>
                      </a:txBody>
                      <a:tcPr/>
                    </a:tc>
                    <a:extLst>
                      <a:ext uri="{0D108BD9-81ED-4DB2-BD59-A6C34878D82A}">
                        <a16:rowId xmlns:a16="http://schemas.microsoft.com/office/drawing/2014/main" val="1524274574"/>
                      </a:ext>
                    </a:extLst>
                  </a:tr>
                </a:tbl>
              </a:graphicData>
            </a:graphic>
          </p:graphicFrame>
        </mc:Fallback>
      </mc:AlternateContent>
      <p:sp>
        <p:nvSpPr>
          <p:cNvPr id="4" name="Footer Placeholder 3">
            <a:extLst>
              <a:ext uri="{FF2B5EF4-FFF2-40B4-BE49-F238E27FC236}">
                <a16:creationId xmlns:a16="http://schemas.microsoft.com/office/drawing/2014/main" id="{C7FF7BE0-1953-49C4-A671-F550D4FE85D2}"/>
              </a:ext>
            </a:extLst>
          </p:cNvPr>
          <p:cNvSpPr>
            <a:spLocks noGrp="1"/>
          </p:cNvSpPr>
          <p:nvPr>
            <p:ph type="ftr" sz="quarter" idx="11"/>
          </p:nvPr>
        </p:nvSpPr>
        <p:spPr/>
        <p:txBody>
          <a:bodyPr/>
          <a:lstStyle/>
          <a:p>
            <a:r>
              <a:rPr lang="en-US"/>
              <a:t>Computer Education Explained - ComeDxd</a:t>
            </a:r>
            <a:endParaRPr lang="en-US" dirty="0"/>
          </a:p>
        </p:txBody>
      </p:sp>
      <p:sp>
        <p:nvSpPr>
          <p:cNvPr id="5" name="Slide Number Placeholder 4">
            <a:extLst>
              <a:ext uri="{FF2B5EF4-FFF2-40B4-BE49-F238E27FC236}">
                <a16:creationId xmlns:a16="http://schemas.microsoft.com/office/drawing/2014/main" id="{B99E0249-36B2-47BE-992A-1CFCFCC354D1}"/>
              </a:ext>
            </a:extLst>
          </p:cNvPr>
          <p:cNvSpPr>
            <a:spLocks noGrp="1"/>
          </p:cNvSpPr>
          <p:nvPr>
            <p:ph type="sldNum" sz="quarter" idx="12"/>
          </p:nvPr>
        </p:nvSpPr>
        <p:spPr/>
        <p:txBody>
          <a:bodyPr/>
          <a:lstStyle/>
          <a:p>
            <a:fld id="{34B7E4EF-A1BD-40F4-AB7B-04F084DD991D}" type="slidenum">
              <a:rPr lang="en-US" smtClean="0"/>
              <a:t>4</a:t>
            </a:fld>
            <a:endParaRPr lang="en-US"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95F8582D-DF56-4E43-A2B4-D414CF90E488}"/>
                  </a:ext>
                </a:extLst>
              </p:cNvPr>
              <p:cNvSpPr/>
              <p:nvPr/>
            </p:nvSpPr>
            <p:spPr>
              <a:xfrm>
                <a:off x="8242240" y="1853248"/>
                <a:ext cx="2948499" cy="407099"/>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2000" i="1" dirty="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𝟏</m:t>
                      </m:r>
                      <m:r>
                        <a:rPr lang="en-US" sz="2000" i="1" dirty="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𝒀𝑩</m:t>
                      </m:r>
                      <m:r>
                        <a:rPr lang="en-US" sz="2000" i="1" dirty="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m:t>
                      </m:r>
                      <m:r>
                        <a:rPr lang="en-US" sz="2000" i="1" dirty="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𝟖</m:t>
                      </m:r>
                      <m:r>
                        <a:rPr lang="en-US" sz="2000" i="1" dirty="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m:t>
                      </m:r>
                      <m:r>
                        <a:rPr lang="en-US" sz="2000" i="1" dirty="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𝟏𝟎𝟐</m:t>
                      </m:r>
                      <m:sSup>
                        <m:sSupPr>
                          <m:ctrlPr>
                            <a:rPr lang="en-US" sz="2000" i="1" dirty="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ctrlPr>
                        </m:sSupPr>
                        <m:e>
                          <m:r>
                            <a:rPr lang="en-US" sz="2000" i="1" dirty="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𝟒</m:t>
                          </m:r>
                        </m:e>
                        <m:sup>
                          <m:r>
                            <a:rPr lang="en-US" sz="2000" i="1" dirty="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𝟖</m:t>
                          </m:r>
                        </m:sup>
                      </m:sSup>
                      <m:r>
                        <a:rPr lang="en-US" sz="2000" i="1" dirty="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m:t>
                      </m:r>
                      <m:sSup>
                        <m:sSupPr>
                          <m:ctrlPr>
                            <a:rPr lang="en-US" sz="2000" i="1" dirty="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ctrlPr>
                        </m:sSupPr>
                        <m:e>
                          <m:r>
                            <a:rPr lang="en-US" sz="2000" i="1" dirty="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𝟐</m:t>
                          </m:r>
                        </m:e>
                        <m:sup>
                          <m:r>
                            <a:rPr lang="en-US" sz="2000" i="1" dirty="0"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𝟖𝟎</m:t>
                          </m:r>
                        </m:sup>
                      </m:sSup>
                    </m:oMath>
                  </m:oMathPara>
                </a14:m>
                <a:endParaRPr lang="en-US" sz="2000" dirty="0">
                  <a:ln w="0"/>
                  <a:solidFill>
                    <a:schemeClr val="accent1"/>
                  </a:solidFill>
                  <a:effectLst>
                    <a:outerShdw blurRad="38100" dist="25400" dir="5400000" algn="ctr" rotWithShape="0">
                      <a:srgbClr val="6E747A">
                        <a:alpha val="43000"/>
                      </a:srgbClr>
                    </a:outerShdw>
                  </a:effectLst>
                </a:endParaRPr>
              </a:p>
            </p:txBody>
          </p:sp>
        </mc:Choice>
        <mc:Fallback xmlns="">
          <p:sp>
            <p:nvSpPr>
              <p:cNvPr id="7" name="Rectangle 6">
                <a:extLst>
                  <a:ext uri="{FF2B5EF4-FFF2-40B4-BE49-F238E27FC236}">
                    <a16:creationId xmlns:a16="http://schemas.microsoft.com/office/drawing/2014/main" id="{95F8582D-DF56-4E43-A2B4-D414CF90E488}"/>
                  </a:ext>
                </a:extLst>
              </p:cNvPr>
              <p:cNvSpPr>
                <a:spLocks noRot="1" noChangeAspect="1" noMove="1" noResize="1" noEditPoints="1" noAdjustHandles="1" noChangeArrowheads="1" noChangeShapeType="1" noTextEdit="1"/>
              </p:cNvSpPr>
              <p:nvPr/>
            </p:nvSpPr>
            <p:spPr>
              <a:xfrm>
                <a:off x="8242240" y="1853248"/>
                <a:ext cx="2948499" cy="407099"/>
              </a:xfrm>
              <a:prstGeom prst="rect">
                <a:avLst/>
              </a:prstGeom>
              <a:blipFill>
                <a:blip r:embed="rId3"/>
                <a:stretch>
                  <a:fillRect b="-298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99D2615-E73D-4076-BF84-C34CDB11519F}"/>
                  </a:ext>
                </a:extLst>
              </p:cNvPr>
              <p:cNvSpPr txBox="1"/>
              <p:nvPr/>
            </p:nvSpPr>
            <p:spPr>
              <a:xfrm>
                <a:off x="8397660" y="2325446"/>
                <a:ext cx="29034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𝑌𝐵</m:t>
                      </m:r>
                      <m:r>
                        <a:rPr lang="en-US" b="0" i="1" smtClean="0">
                          <a:latin typeface="Cambria Math" panose="02040503050406030204" pitchFamily="18" charset="0"/>
                        </a:rPr>
                        <m:t>=8∗</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m:t>
                                  </m:r>
                                </m:sup>
                              </m:sSup>
                            </m:e>
                          </m:d>
                        </m:e>
                        <m:sup>
                          <m:r>
                            <a:rPr lang="en-US" b="0" i="1" smtClean="0">
                              <a:latin typeface="Cambria Math" panose="02040503050406030204" pitchFamily="18" charset="0"/>
                            </a:rPr>
                            <m:t>8</m:t>
                          </m:r>
                        </m:sup>
                      </m:sSup>
                      <m:r>
                        <a:rPr lang="en-US" b="0" i="1" smtClean="0">
                          <a:latin typeface="Cambria Math" panose="02040503050406030204" pitchFamily="18" charset="0"/>
                        </a:rPr>
                        <m:t>=8∗</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24</m:t>
                          </m:r>
                        </m:sup>
                      </m:sSup>
                    </m:oMath>
                  </m:oMathPara>
                </a14:m>
                <a:endParaRPr lang="en-US" dirty="0"/>
              </a:p>
            </p:txBody>
          </p:sp>
        </mc:Choice>
        <mc:Fallback>
          <p:sp>
            <p:nvSpPr>
              <p:cNvPr id="8" name="TextBox 7">
                <a:extLst>
                  <a:ext uri="{FF2B5EF4-FFF2-40B4-BE49-F238E27FC236}">
                    <a16:creationId xmlns:a16="http://schemas.microsoft.com/office/drawing/2014/main" id="{199D2615-E73D-4076-BF84-C34CDB11519F}"/>
                  </a:ext>
                </a:extLst>
              </p:cNvPr>
              <p:cNvSpPr txBox="1">
                <a:spLocks noRot="1" noChangeAspect="1" noMove="1" noResize="1" noEditPoints="1" noAdjustHandles="1" noChangeArrowheads="1" noChangeShapeType="1" noTextEdit="1"/>
              </p:cNvSpPr>
              <p:nvPr/>
            </p:nvSpPr>
            <p:spPr>
              <a:xfrm>
                <a:off x="8397660" y="2325446"/>
                <a:ext cx="2903487" cy="276999"/>
              </a:xfrm>
              <a:prstGeom prst="rect">
                <a:avLst/>
              </a:prstGeom>
              <a:blipFill>
                <a:blip r:embed="rId4"/>
                <a:stretch>
                  <a:fillRect l="-1471" r="-210" b="-108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FEC07EC-85F8-475C-8AB8-5B8D47C3657A}"/>
                  </a:ext>
                </a:extLst>
              </p:cNvPr>
              <p:cNvSpPr txBox="1"/>
              <p:nvPr/>
            </p:nvSpPr>
            <p:spPr>
              <a:xfrm>
                <a:off x="7876709" y="2714641"/>
                <a:ext cx="393056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=800,000,000,000,00,000,000,000</m:t>
                      </m:r>
                      <m:r>
                        <a:rPr lang="en-US" b="0" i="1" smtClean="0">
                          <a:latin typeface="Cambria Math" panose="02040503050406030204" pitchFamily="18" charset="0"/>
                        </a:rPr>
                        <m:t>,00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𝑏𝑖𝑡𝑠</m:t>
                      </m:r>
                    </m:oMath>
                  </m:oMathPara>
                </a14:m>
                <a:endParaRPr lang="en-US" dirty="0"/>
              </a:p>
            </p:txBody>
          </p:sp>
        </mc:Choice>
        <mc:Fallback>
          <p:sp>
            <p:nvSpPr>
              <p:cNvPr id="9" name="TextBox 8">
                <a:extLst>
                  <a:ext uri="{FF2B5EF4-FFF2-40B4-BE49-F238E27FC236}">
                    <a16:creationId xmlns:a16="http://schemas.microsoft.com/office/drawing/2014/main" id="{6FEC07EC-85F8-475C-8AB8-5B8D47C3657A}"/>
                  </a:ext>
                </a:extLst>
              </p:cNvPr>
              <p:cNvSpPr txBox="1">
                <a:spLocks noRot="1" noChangeAspect="1" noMove="1" noResize="1" noEditPoints="1" noAdjustHandles="1" noChangeArrowheads="1" noChangeShapeType="1" noTextEdit="1"/>
              </p:cNvSpPr>
              <p:nvPr/>
            </p:nvSpPr>
            <p:spPr>
              <a:xfrm>
                <a:off x="7876709" y="2714641"/>
                <a:ext cx="3930563" cy="553998"/>
              </a:xfrm>
              <a:prstGeom prst="rect">
                <a:avLst/>
              </a:prstGeom>
              <a:blipFill>
                <a:blip r:embed="rId5"/>
                <a:stretch>
                  <a:fillRect l="-155" b="-5495"/>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66386908-D418-4CEC-81CD-BF9C85D2B002}"/>
              </a:ext>
            </a:extLst>
          </p:cNvPr>
          <p:cNvSpPr txBox="1"/>
          <p:nvPr/>
        </p:nvSpPr>
        <p:spPr>
          <a:xfrm>
            <a:off x="8242239" y="3589361"/>
            <a:ext cx="3258751"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You must be able to convert among different units</a:t>
            </a:r>
          </a:p>
        </p:txBody>
      </p:sp>
    </p:spTree>
    <p:extLst>
      <p:ext uri="{BB962C8B-B14F-4D97-AF65-F5344CB8AC3E}">
        <p14:creationId xmlns:p14="http://schemas.microsoft.com/office/powerpoint/2010/main" val="3015002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12BCD-933E-41ED-816A-17F26B3D1AEC}"/>
              </a:ext>
            </a:extLst>
          </p:cNvPr>
          <p:cNvSpPr>
            <a:spLocks noGrp="1"/>
          </p:cNvSpPr>
          <p:nvPr>
            <p:ph type="title"/>
          </p:nvPr>
        </p:nvSpPr>
        <p:spPr/>
        <p:txBody>
          <a:bodyPr/>
          <a:lstStyle/>
          <a:p>
            <a:r>
              <a:rPr lang="en-US" dirty="0"/>
              <a:t>The Number Systems</a:t>
            </a:r>
          </a:p>
        </p:txBody>
      </p:sp>
      <p:sp>
        <p:nvSpPr>
          <p:cNvPr id="3" name="Content Placeholder 2">
            <a:extLst>
              <a:ext uri="{FF2B5EF4-FFF2-40B4-BE49-F238E27FC236}">
                <a16:creationId xmlns:a16="http://schemas.microsoft.com/office/drawing/2014/main" id="{B9EE7F5E-4066-43C8-8EAB-3508263EB41B}"/>
              </a:ext>
            </a:extLst>
          </p:cNvPr>
          <p:cNvSpPr>
            <a:spLocks noGrp="1"/>
          </p:cNvSpPr>
          <p:nvPr>
            <p:ph idx="1"/>
          </p:nvPr>
        </p:nvSpPr>
        <p:spPr>
          <a:xfrm>
            <a:off x="1103312" y="1455797"/>
            <a:ext cx="8946541" cy="4992271"/>
          </a:xfrm>
        </p:spPr>
        <p:txBody>
          <a:bodyPr>
            <a:normAutofit/>
          </a:bodyPr>
          <a:lstStyle/>
          <a:p>
            <a:r>
              <a:rPr lang="en-US" dirty="0"/>
              <a:t>A number system consists of two things</a:t>
            </a:r>
          </a:p>
          <a:p>
            <a:pPr lvl="1"/>
            <a:r>
              <a:rPr lang="en-US" dirty="0"/>
              <a:t>A set of symbols</a:t>
            </a:r>
          </a:p>
          <a:p>
            <a:pPr lvl="1"/>
            <a:r>
              <a:rPr lang="en-US" dirty="0"/>
              <a:t>A set of operations defined on the symbols</a:t>
            </a:r>
          </a:p>
          <a:p>
            <a:pPr marL="457200" lvl="1" indent="0">
              <a:buNone/>
            </a:pPr>
            <a:endParaRPr lang="en-US" dirty="0"/>
          </a:p>
          <a:p>
            <a:pPr lvl="2"/>
            <a:endParaRPr lang="en-US" dirty="0"/>
          </a:p>
        </p:txBody>
      </p:sp>
      <p:sp>
        <p:nvSpPr>
          <p:cNvPr id="4" name="Footer Placeholder 3">
            <a:extLst>
              <a:ext uri="{FF2B5EF4-FFF2-40B4-BE49-F238E27FC236}">
                <a16:creationId xmlns:a16="http://schemas.microsoft.com/office/drawing/2014/main" id="{56B71BE2-EE43-4272-A501-6BA6B7207D6E}"/>
              </a:ext>
            </a:extLst>
          </p:cNvPr>
          <p:cNvSpPr>
            <a:spLocks noGrp="1"/>
          </p:cNvSpPr>
          <p:nvPr>
            <p:ph type="ftr" sz="quarter" idx="11"/>
          </p:nvPr>
        </p:nvSpPr>
        <p:spPr/>
        <p:txBody>
          <a:bodyPr/>
          <a:lstStyle/>
          <a:p>
            <a:r>
              <a:rPr lang="en-US"/>
              <a:t>Computer Education Explained - ComeDxd</a:t>
            </a:r>
            <a:endParaRPr lang="en-US" dirty="0"/>
          </a:p>
        </p:txBody>
      </p:sp>
      <p:sp>
        <p:nvSpPr>
          <p:cNvPr id="5" name="Slide Number Placeholder 4">
            <a:extLst>
              <a:ext uri="{FF2B5EF4-FFF2-40B4-BE49-F238E27FC236}">
                <a16:creationId xmlns:a16="http://schemas.microsoft.com/office/drawing/2014/main" id="{0C42E10A-5332-4F34-863D-58052963098E}"/>
              </a:ext>
            </a:extLst>
          </p:cNvPr>
          <p:cNvSpPr>
            <a:spLocks noGrp="1"/>
          </p:cNvSpPr>
          <p:nvPr>
            <p:ph type="sldNum" sz="quarter" idx="12"/>
          </p:nvPr>
        </p:nvSpPr>
        <p:spPr/>
        <p:txBody>
          <a:bodyPr/>
          <a:lstStyle/>
          <a:p>
            <a:fld id="{34B7E4EF-A1BD-40F4-AB7B-04F084DD991D}" type="slidenum">
              <a:rPr lang="en-US" smtClean="0"/>
              <a:t>5</a:t>
            </a:fld>
            <a:endParaRPr lang="en-US" dirty="0"/>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51ADA826-9166-4904-A9B1-4BAAB23C173E}"/>
                  </a:ext>
                </a:extLst>
              </p:cNvPr>
              <p:cNvGraphicFramePr>
                <a:graphicFrameLocks noGrp="1"/>
              </p:cNvGraphicFramePr>
              <p:nvPr>
                <p:extLst>
                  <p:ext uri="{D42A27DB-BD31-4B8C-83A1-F6EECF244321}">
                    <p14:modId xmlns:p14="http://schemas.microsoft.com/office/powerpoint/2010/main" val="3444313186"/>
                  </p:ext>
                </p:extLst>
              </p:nvPr>
            </p:nvGraphicFramePr>
            <p:xfrm>
              <a:off x="8259682" y="2856327"/>
              <a:ext cx="3374886" cy="3337560"/>
            </p:xfrm>
            <a:graphic>
              <a:graphicData uri="http://schemas.openxmlformats.org/drawingml/2006/table">
                <a:tbl>
                  <a:tblPr firstRow="1" bandRow="1">
                    <a:tableStyleId>{5C22544A-7EE6-4342-B048-85BDC9FD1C3A}</a:tableStyleId>
                  </a:tblPr>
                  <a:tblGrid>
                    <a:gridCol w="1232452">
                      <a:extLst>
                        <a:ext uri="{9D8B030D-6E8A-4147-A177-3AD203B41FA5}">
                          <a16:colId xmlns:a16="http://schemas.microsoft.com/office/drawing/2014/main" val="3856786982"/>
                        </a:ext>
                      </a:extLst>
                    </a:gridCol>
                    <a:gridCol w="2142434">
                      <a:extLst>
                        <a:ext uri="{9D8B030D-6E8A-4147-A177-3AD203B41FA5}">
                          <a16:colId xmlns:a16="http://schemas.microsoft.com/office/drawing/2014/main" val="2215403269"/>
                        </a:ext>
                      </a:extLst>
                    </a:gridCol>
                  </a:tblGrid>
                  <a:tr h="370840">
                    <a:tc>
                      <a:txBody>
                        <a:bodyPr/>
                        <a:lstStyle/>
                        <a:p>
                          <a:r>
                            <a:rPr lang="en-US" dirty="0"/>
                            <a:t>Binary NS</a:t>
                          </a:r>
                        </a:p>
                      </a:txBody>
                      <a:tcPr/>
                    </a:tc>
                    <a:tc>
                      <a:txBody>
                        <a:bodyPr/>
                        <a:lstStyle/>
                        <a:p>
                          <a:r>
                            <a:rPr lang="en-US" dirty="0"/>
                            <a:t>Objects to count</a:t>
                          </a:r>
                        </a:p>
                      </a:txBody>
                      <a:tcPr/>
                    </a:tc>
                    <a:extLst>
                      <a:ext uri="{0D108BD9-81ED-4DB2-BD59-A6C34878D82A}">
                        <a16:rowId xmlns:a16="http://schemas.microsoft.com/office/drawing/2014/main" val="1003743778"/>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0</m:t>
                                </m:r>
                              </m:oMath>
                            </m:oMathPara>
                          </a14:m>
                          <a:endParaRPr lang="en-US" dirty="0"/>
                        </a:p>
                      </a:txBody>
                      <a:tcPr/>
                    </a:tc>
                    <a:tc>
                      <a:txBody>
                        <a:bodyPr/>
                        <a:lstStyle/>
                        <a:p>
                          <a:endParaRPr lang="en-US" dirty="0"/>
                        </a:p>
                      </a:txBody>
                      <a:tcPr/>
                    </a:tc>
                    <a:extLst>
                      <a:ext uri="{0D108BD9-81ED-4DB2-BD59-A6C34878D82A}">
                        <a16:rowId xmlns:a16="http://schemas.microsoft.com/office/drawing/2014/main" val="492269704"/>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m:t>
                                </m:r>
                              </m:oMath>
                            </m:oMathPara>
                          </a14:m>
                          <a:endParaRPr lang="en-US" dirty="0"/>
                        </a:p>
                      </a:txBody>
                      <a:tcPr/>
                    </a:tc>
                    <a:tc>
                      <a:txBody>
                        <a:bodyPr/>
                        <a:lstStyle/>
                        <a:p>
                          <a:endParaRPr lang="en-US" dirty="0"/>
                        </a:p>
                      </a:txBody>
                      <a:tcPr/>
                    </a:tc>
                    <a:extLst>
                      <a:ext uri="{0D108BD9-81ED-4DB2-BD59-A6C34878D82A}">
                        <a16:rowId xmlns:a16="http://schemas.microsoft.com/office/drawing/2014/main" val="2892445209"/>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10</m:t>
                                </m:r>
                              </m:oMath>
                            </m:oMathPara>
                          </a14:m>
                          <a:endParaRPr lang="en-US" dirty="0"/>
                        </a:p>
                      </a:txBody>
                      <a:tcPr/>
                    </a:tc>
                    <a:tc>
                      <a:txBody>
                        <a:bodyPr/>
                        <a:lstStyle/>
                        <a:p>
                          <a:endParaRPr lang="en-US" dirty="0"/>
                        </a:p>
                      </a:txBody>
                      <a:tcPr/>
                    </a:tc>
                    <a:extLst>
                      <a:ext uri="{0D108BD9-81ED-4DB2-BD59-A6C34878D82A}">
                        <a16:rowId xmlns:a16="http://schemas.microsoft.com/office/drawing/2014/main" val="3459251481"/>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11</m:t>
                                </m:r>
                              </m:oMath>
                            </m:oMathPara>
                          </a14:m>
                          <a:endParaRPr lang="en-US" dirty="0"/>
                        </a:p>
                      </a:txBody>
                      <a:tcPr/>
                    </a:tc>
                    <a:tc>
                      <a:txBody>
                        <a:bodyPr/>
                        <a:lstStyle/>
                        <a:p>
                          <a:endParaRPr lang="en-US" dirty="0"/>
                        </a:p>
                      </a:txBody>
                      <a:tcPr/>
                    </a:tc>
                    <a:extLst>
                      <a:ext uri="{0D108BD9-81ED-4DB2-BD59-A6C34878D82A}">
                        <a16:rowId xmlns:a16="http://schemas.microsoft.com/office/drawing/2014/main" val="663909822"/>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100</m:t>
                                </m:r>
                              </m:oMath>
                            </m:oMathPara>
                          </a14:m>
                          <a:endParaRPr lang="en-US" dirty="0"/>
                        </a:p>
                      </a:txBody>
                      <a:tcPr/>
                    </a:tc>
                    <a:tc>
                      <a:txBody>
                        <a:bodyPr/>
                        <a:lstStyle/>
                        <a:p>
                          <a:endParaRPr lang="en-US" dirty="0"/>
                        </a:p>
                      </a:txBody>
                      <a:tcPr/>
                    </a:tc>
                    <a:extLst>
                      <a:ext uri="{0D108BD9-81ED-4DB2-BD59-A6C34878D82A}">
                        <a16:rowId xmlns:a16="http://schemas.microsoft.com/office/drawing/2014/main" val="3686554416"/>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101</m:t>
                                </m:r>
                              </m:oMath>
                            </m:oMathPara>
                          </a14:m>
                          <a:endParaRPr lang="en-US" dirty="0"/>
                        </a:p>
                      </a:txBody>
                      <a:tcPr/>
                    </a:tc>
                    <a:tc>
                      <a:txBody>
                        <a:bodyPr/>
                        <a:lstStyle/>
                        <a:p>
                          <a:endParaRPr lang="en-US" dirty="0"/>
                        </a:p>
                      </a:txBody>
                      <a:tcPr/>
                    </a:tc>
                    <a:extLst>
                      <a:ext uri="{0D108BD9-81ED-4DB2-BD59-A6C34878D82A}">
                        <a16:rowId xmlns:a16="http://schemas.microsoft.com/office/drawing/2014/main" val="3850417792"/>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110</m:t>
                                </m:r>
                              </m:oMath>
                            </m:oMathPara>
                          </a14:m>
                          <a:endParaRPr lang="en-US" dirty="0"/>
                        </a:p>
                      </a:txBody>
                      <a:tcPr/>
                    </a:tc>
                    <a:tc>
                      <a:txBody>
                        <a:bodyPr/>
                        <a:lstStyle/>
                        <a:p>
                          <a:endParaRPr lang="en-US" dirty="0"/>
                        </a:p>
                      </a:txBody>
                      <a:tcPr/>
                    </a:tc>
                    <a:extLst>
                      <a:ext uri="{0D108BD9-81ED-4DB2-BD59-A6C34878D82A}">
                        <a16:rowId xmlns:a16="http://schemas.microsoft.com/office/drawing/2014/main" val="427530940"/>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111</m:t>
                                </m:r>
                              </m:oMath>
                            </m:oMathPara>
                          </a14:m>
                          <a:endParaRPr lang="en-US" dirty="0"/>
                        </a:p>
                      </a:txBody>
                      <a:tcPr/>
                    </a:tc>
                    <a:tc>
                      <a:txBody>
                        <a:bodyPr/>
                        <a:lstStyle/>
                        <a:p>
                          <a:endParaRPr lang="en-US" dirty="0"/>
                        </a:p>
                      </a:txBody>
                      <a:tcPr/>
                    </a:tc>
                    <a:extLst>
                      <a:ext uri="{0D108BD9-81ED-4DB2-BD59-A6C34878D82A}">
                        <a16:rowId xmlns:a16="http://schemas.microsoft.com/office/drawing/2014/main" val="1609277186"/>
                      </a:ext>
                    </a:extLst>
                  </a:tr>
                </a:tbl>
              </a:graphicData>
            </a:graphic>
          </p:graphicFrame>
        </mc:Choice>
        <mc:Fallback xmlns="">
          <p:graphicFrame>
            <p:nvGraphicFramePr>
              <p:cNvPr id="6" name="Table 6">
                <a:extLst>
                  <a:ext uri="{FF2B5EF4-FFF2-40B4-BE49-F238E27FC236}">
                    <a16:creationId xmlns:a16="http://schemas.microsoft.com/office/drawing/2014/main" id="{51ADA826-9166-4904-A9B1-4BAAB23C173E}"/>
                  </a:ext>
                </a:extLst>
              </p:cNvPr>
              <p:cNvGraphicFramePr>
                <a:graphicFrameLocks noGrp="1"/>
              </p:cNvGraphicFramePr>
              <p:nvPr>
                <p:extLst>
                  <p:ext uri="{D42A27DB-BD31-4B8C-83A1-F6EECF244321}">
                    <p14:modId xmlns:p14="http://schemas.microsoft.com/office/powerpoint/2010/main" val="3444313186"/>
                  </p:ext>
                </p:extLst>
              </p:nvPr>
            </p:nvGraphicFramePr>
            <p:xfrm>
              <a:off x="8259682" y="2856327"/>
              <a:ext cx="3374886" cy="3337560"/>
            </p:xfrm>
            <a:graphic>
              <a:graphicData uri="http://schemas.openxmlformats.org/drawingml/2006/table">
                <a:tbl>
                  <a:tblPr firstRow="1" bandRow="1">
                    <a:tableStyleId>{5C22544A-7EE6-4342-B048-85BDC9FD1C3A}</a:tableStyleId>
                  </a:tblPr>
                  <a:tblGrid>
                    <a:gridCol w="1232452">
                      <a:extLst>
                        <a:ext uri="{9D8B030D-6E8A-4147-A177-3AD203B41FA5}">
                          <a16:colId xmlns:a16="http://schemas.microsoft.com/office/drawing/2014/main" val="3856786982"/>
                        </a:ext>
                      </a:extLst>
                    </a:gridCol>
                    <a:gridCol w="2142434">
                      <a:extLst>
                        <a:ext uri="{9D8B030D-6E8A-4147-A177-3AD203B41FA5}">
                          <a16:colId xmlns:a16="http://schemas.microsoft.com/office/drawing/2014/main" val="2215403269"/>
                        </a:ext>
                      </a:extLst>
                    </a:gridCol>
                  </a:tblGrid>
                  <a:tr h="370840">
                    <a:tc>
                      <a:txBody>
                        <a:bodyPr/>
                        <a:lstStyle/>
                        <a:p>
                          <a:r>
                            <a:rPr lang="en-US" dirty="0"/>
                            <a:t>Binary NS</a:t>
                          </a:r>
                        </a:p>
                      </a:txBody>
                      <a:tcPr/>
                    </a:tc>
                    <a:tc>
                      <a:txBody>
                        <a:bodyPr/>
                        <a:lstStyle/>
                        <a:p>
                          <a:r>
                            <a:rPr lang="en-US" dirty="0"/>
                            <a:t>Objects to count</a:t>
                          </a:r>
                        </a:p>
                      </a:txBody>
                      <a:tcPr/>
                    </a:tc>
                    <a:extLst>
                      <a:ext uri="{0D108BD9-81ED-4DB2-BD59-A6C34878D82A}">
                        <a16:rowId xmlns:a16="http://schemas.microsoft.com/office/drawing/2014/main" val="1003743778"/>
                      </a:ext>
                    </a:extLst>
                  </a:tr>
                  <a:tr h="370840">
                    <a:tc>
                      <a:txBody>
                        <a:bodyPr/>
                        <a:lstStyle/>
                        <a:p>
                          <a:endParaRPr lang="en-US"/>
                        </a:p>
                      </a:txBody>
                      <a:tcPr>
                        <a:blipFill>
                          <a:blip r:embed="rId2"/>
                          <a:stretch>
                            <a:fillRect l="-493" t="-108197" r="-175369" b="-703279"/>
                          </a:stretch>
                        </a:blipFill>
                      </a:tcPr>
                    </a:tc>
                    <a:tc>
                      <a:txBody>
                        <a:bodyPr/>
                        <a:lstStyle/>
                        <a:p>
                          <a:endParaRPr lang="en-US" dirty="0"/>
                        </a:p>
                      </a:txBody>
                      <a:tcPr/>
                    </a:tc>
                    <a:extLst>
                      <a:ext uri="{0D108BD9-81ED-4DB2-BD59-A6C34878D82A}">
                        <a16:rowId xmlns:a16="http://schemas.microsoft.com/office/drawing/2014/main" val="492269704"/>
                      </a:ext>
                    </a:extLst>
                  </a:tr>
                  <a:tr h="370840">
                    <a:tc>
                      <a:txBody>
                        <a:bodyPr/>
                        <a:lstStyle/>
                        <a:p>
                          <a:endParaRPr lang="en-US"/>
                        </a:p>
                      </a:txBody>
                      <a:tcPr>
                        <a:blipFill>
                          <a:blip r:embed="rId2"/>
                          <a:stretch>
                            <a:fillRect l="-493" t="-208197" r="-175369" b="-603279"/>
                          </a:stretch>
                        </a:blipFill>
                      </a:tcPr>
                    </a:tc>
                    <a:tc>
                      <a:txBody>
                        <a:bodyPr/>
                        <a:lstStyle/>
                        <a:p>
                          <a:endParaRPr lang="en-US" dirty="0"/>
                        </a:p>
                      </a:txBody>
                      <a:tcPr/>
                    </a:tc>
                    <a:extLst>
                      <a:ext uri="{0D108BD9-81ED-4DB2-BD59-A6C34878D82A}">
                        <a16:rowId xmlns:a16="http://schemas.microsoft.com/office/drawing/2014/main" val="2892445209"/>
                      </a:ext>
                    </a:extLst>
                  </a:tr>
                  <a:tr h="370840">
                    <a:tc>
                      <a:txBody>
                        <a:bodyPr/>
                        <a:lstStyle/>
                        <a:p>
                          <a:endParaRPr lang="en-US"/>
                        </a:p>
                      </a:txBody>
                      <a:tcPr>
                        <a:blipFill>
                          <a:blip r:embed="rId2"/>
                          <a:stretch>
                            <a:fillRect l="-493" t="-308197" r="-175369" b="-503279"/>
                          </a:stretch>
                        </a:blipFill>
                      </a:tcPr>
                    </a:tc>
                    <a:tc>
                      <a:txBody>
                        <a:bodyPr/>
                        <a:lstStyle/>
                        <a:p>
                          <a:endParaRPr lang="en-US" dirty="0"/>
                        </a:p>
                      </a:txBody>
                      <a:tcPr/>
                    </a:tc>
                    <a:extLst>
                      <a:ext uri="{0D108BD9-81ED-4DB2-BD59-A6C34878D82A}">
                        <a16:rowId xmlns:a16="http://schemas.microsoft.com/office/drawing/2014/main" val="3459251481"/>
                      </a:ext>
                    </a:extLst>
                  </a:tr>
                  <a:tr h="370840">
                    <a:tc>
                      <a:txBody>
                        <a:bodyPr/>
                        <a:lstStyle/>
                        <a:p>
                          <a:endParaRPr lang="en-US"/>
                        </a:p>
                      </a:txBody>
                      <a:tcPr>
                        <a:blipFill>
                          <a:blip r:embed="rId2"/>
                          <a:stretch>
                            <a:fillRect l="-493" t="-408197" r="-175369" b="-403279"/>
                          </a:stretch>
                        </a:blipFill>
                      </a:tcPr>
                    </a:tc>
                    <a:tc>
                      <a:txBody>
                        <a:bodyPr/>
                        <a:lstStyle/>
                        <a:p>
                          <a:endParaRPr lang="en-US" dirty="0"/>
                        </a:p>
                      </a:txBody>
                      <a:tcPr/>
                    </a:tc>
                    <a:extLst>
                      <a:ext uri="{0D108BD9-81ED-4DB2-BD59-A6C34878D82A}">
                        <a16:rowId xmlns:a16="http://schemas.microsoft.com/office/drawing/2014/main" val="663909822"/>
                      </a:ext>
                    </a:extLst>
                  </a:tr>
                  <a:tr h="370840">
                    <a:tc>
                      <a:txBody>
                        <a:bodyPr/>
                        <a:lstStyle/>
                        <a:p>
                          <a:endParaRPr lang="en-US"/>
                        </a:p>
                      </a:txBody>
                      <a:tcPr>
                        <a:blipFill>
                          <a:blip r:embed="rId2"/>
                          <a:stretch>
                            <a:fillRect l="-493" t="-508197" r="-175369" b="-303279"/>
                          </a:stretch>
                        </a:blipFill>
                      </a:tcPr>
                    </a:tc>
                    <a:tc>
                      <a:txBody>
                        <a:bodyPr/>
                        <a:lstStyle/>
                        <a:p>
                          <a:endParaRPr lang="en-US" dirty="0"/>
                        </a:p>
                      </a:txBody>
                      <a:tcPr/>
                    </a:tc>
                    <a:extLst>
                      <a:ext uri="{0D108BD9-81ED-4DB2-BD59-A6C34878D82A}">
                        <a16:rowId xmlns:a16="http://schemas.microsoft.com/office/drawing/2014/main" val="3686554416"/>
                      </a:ext>
                    </a:extLst>
                  </a:tr>
                  <a:tr h="370840">
                    <a:tc>
                      <a:txBody>
                        <a:bodyPr/>
                        <a:lstStyle/>
                        <a:p>
                          <a:endParaRPr lang="en-US"/>
                        </a:p>
                      </a:txBody>
                      <a:tcPr>
                        <a:blipFill>
                          <a:blip r:embed="rId2"/>
                          <a:stretch>
                            <a:fillRect l="-493" t="-608197" r="-175369" b="-203279"/>
                          </a:stretch>
                        </a:blipFill>
                      </a:tcPr>
                    </a:tc>
                    <a:tc>
                      <a:txBody>
                        <a:bodyPr/>
                        <a:lstStyle/>
                        <a:p>
                          <a:endParaRPr lang="en-US" dirty="0"/>
                        </a:p>
                      </a:txBody>
                      <a:tcPr/>
                    </a:tc>
                    <a:extLst>
                      <a:ext uri="{0D108BD9-81ED-4DB2-BD59-A6C34878D82A}">
                        <a16:rowId xmlns:a16="http://schemas.microsoft.com/office/drawing/2014/main" val="3850417792"/>
                      </a:ext>
                    </a:extLst>
                  </a:tr>
                  <a:tr h="370840">
                    <a:tc>
                      <a:txBody>
                        <a:bodyPr/>
                        <a:lstStyle/>
                        <a:p>
                          <a:endParaRPr lang="en-US"/>
                        </a:p>
                      </a:txBody>
                      <a:tcPr>
                        <a:blipFill>
                          <a:blip r:embed="rId2"/>
                          <a:stretch>
                            <a:fillRect l="-493" t="-708197" r="-175369" b="-103279"/>
                          </a:stretch>
                        </a:blipFill>
                      </a:tcPr>
                    </a:tc>
                    <a:tc>
                      <a:txBody>
                        <a:bodyPr/>
                        <a:lstStyle/>
                        <a:p>
                          <a:endParaRPr lang="en-US" dirty="0"/>
                        </a:p>
                      </a:txBody>
                      <a:tcPr/>
                    </a:tc>
                    <a:extLst>
                      <a:ext uri="{0D108BD9-81ED-4DB2-BD59-A6C34878D82A}">
                        <a16:rowId xmlns:a16="http://schemas.microsoft.com/office/drawing/2014/main" val="427530940"/>
                      </a:ext>
                    </a:extLst>
                  </a:tr>
                  <a:tr h="370840">
                    <a:tc>
                      <a:txBody>
                        <a:bodyPr/>
                        <a:lstStyle/>
                        <a:p>
                          <a:endParaRPr lang="en-US"/>
                        </a:p>
                      </a:txBody>
                      <a:tcPr>
                        <a:blipFill>
                          <a:blip r:embed="rId2"/>
                          <a:stretch>
                            <a:fillRect l="-493" t="-808197" r="-175369" b="-3279"/>
                          </a:stretch>
                        </a:blipFill>
                      </a:tcPr>
                    </a:tc>
                    <a:tc>
                      <a:txBody>
                        <a:bodyPr/>
                        <a:lstStyle/>
                        <a:p>
                          <a:endParaRPr lang="en-US" dirty="0"/>
                        </a:p>
                      </a:txBody>
                      <a:tcPr/>
                    </a:tc>
                    <a:extLst>
                      <a:ext uri="{0D108BD9-81ED-4DB2-BD59-A6C34878D82A}">
                        <a16:rowId xmlns:a16="http://schemas.microsoft.com/office/drawing/2014/main" val="1609277186"/>
                      </a:ext>
                    </a:extLst>
                  </a:tr>
                </a:tbl>
              </a:graphicData>
            </a:graphic>
          </p:graphicFrame>
        </mc:Fallback>
      </mc:AlternateContent>
      <p:grpSp>
        <p:nvGrpSpPr>
          <p:cNvPr id="9" name="Group 8">
            <a:extLst>
              <a:ext uri="{FF2B5EF4-FFF2-40B4-BE49-F238E27FC236}">
                <a16:creationId xmlns:a16="http://schemas.microsoft.com/office/drawing/2014/main" id="{1BB4C75D-0E72-4F6F-B9AC-7CD61A9A76D3}"/>
              </a:ext>
            </a:extLst>
          </p:cNvPr>
          <p:cNvGrpSpPr/>
          <p:nvPr/>
        </p:nvGrpSpPr>
        <p:grpSpPr>
          <a:xfrm>
            <a:off x="9539341" y="3597870"/>
            <a:ext cx="2095227" cy="2649726"/>
            <a:chOff x="9678183" y="2755461"/>
            <a:chExt cx="2095227" cy="2649726"/>
          </a:xfrm>
        </p:grpSpPr>
        <p:pic>
          <p:nvPicPr>
            <p:cNvPr id="8" name="Graphic 7" descr="Butterfly">
              <a:extLst>
                <a:ext uri="{FF2B5EF4-FFF2-40B4-BE49-F238E27FC236}">
                  <a16:creationId xmlns:a16="http://schemas.microsoft.com/office/drawing/2014/main" id="{BD15A284-E34C-40B3-A2DD-631C0FB7F1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23701" y="2755461"/>
              <a:ext cx="420614" cy="420614"/>
            </a:xfrm>
            <a:prstGeom prst="rect">
              <a:avLst/>
            </a:prstGeom>
          </p:spPr>
        </p:pic>
        <p:pic>
          <p:nvPicPr>
            <p:cNvPr id="10" name="Graphic 9" descr="Butterfly">
              <a:extLst>
                <a:ext uri="{FF2B5EF4-FFF2-40B4-BE49-F238E27FC236}">
                  <a16:creationId xmlns:a16="http://schemas.microsoft.com/office/drawing/2014/main" id="{0A994232-CA21-42A2-8E48-B6873E6893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43803" y="3165438"/>
              <a:ext cx="420614" cy="420614"/>
            </a:xfrm>
            <a:prstGeom prst="rect">
              <a:avLst/>
            </a:prstGeom>
          </p:spPr>
        </p:pic>
        <p:pic>
          <p:nvPicPr>
            <p:cNvPr id="12" name="Graphic 11" descr="Butterfly">
              <a:extLst>
                <a:ext uri="{FF2B5EF4-FFF2-40B4-BE49-F238E27FC236}">
                  <a16:creationId xmlns:a16="http://schemas.microsoft.com/office/drawing/2014/main" id="{861CABE1-6CD9-46EA-97E5-302F624147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05227" y="3165438"/>
              <a:ext cx="420614" cy="420614"/>
            </a:xfrm>
            <a:prstGeom prst="rect">
              <a:avLst/>
            </a:prstGeom>
          </p:spPr>
        </p:pic>
        <p:pic>
          <p:nvPicPr>
            <p:cNvPr id="14" name="Graphic 13" descr="Butterfly">
              <a:extLst>
                <a:ext uri="{FF2B5EF4-FFF2-40B4-BE49-F238E27FC236}">
                  <a16:creationId xmlns:a16="http://schemas.microsoft.com/office/drawing/2014/main" id="{F08B19B7-1AEA-43DD-8039-C64F160593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43803" y="3536278"/>
              <a:ext cx="420614" cy="420614"/>
            </a:xfrm>
            <a:prstGeom prst="rect">
              <a:avLst/>
            </a:prstGeom>
          </p:spPr>
        </p:pic>
        <p:pic>
          <p:nvPicPr>
            <p:cNvPr id="16" name="Graphic 15" descr="Butterfly">
              <a:extLst>
                <a:ext uri="{FF2B5EF4-FFF2-40B4-BE49-F238E27FC236}">
                  <a16:creationId xmlns:a16="http://schemas.microsoft.com/office/drawing/2014/main" id="{0E03759F-EB75-43DE-9112-85B0E6D748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05227" y="3536278"/>
              <a:ext cx="420614" cy="420614"/>
            </a:xfrm>
            <a:prstGeom prst="rect">
              <a:avLst/>
            </a:prstGeom>
          </p:spPr>
        </p:pic>
        <p:pic>
          <p:nvPicPr>
            <p:cNvPr id="18" name="Graphic 17" descr="Butterfly">
              <a:extLst>
                <a:ext uri="{FF2B5EF4-FFF2-40B4-BE49-F238E27FC236}">
                  <a16:creationId xmlns:a16="http://schemas.microsoft.com/office/drawing/2014/main" id="{8500D39C-B444-43B8-8485-E7C2D758C7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27264" y="3539788"/>
              <a:ext cx="420614" cy="420614"/>
            </a:xfrm>
            <a:prstGeom prst="rect">
              <a:avLst/>
            </a:prstGeom>
          </p:spPr>
        </p:pic>
        <p:pic>
          <p:nvPicPr>
            <p:cNvPr id="22" name="Graphic 21" descr="Butterfly">
              <a:extLst>
                <a:ext uri="{FF2B5EF4-FFF2-40B4-BE49-F238E27FC236}">
                  <a16:creationId xmlns:a16="http://schemas.microsoft.com/office/drawing/2014/main" id="{57CBCE68-9B2A-4736-BAE1-E6D99C7832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43803" y="3921564"/>
              <a:ext cx="420614" cy="420614"/>
            </a:xfrm>
            <a:prstGeom prst="rect">
              <a:avLst/>
            </a:prstGeom>
          </p:spPr>
        </p:pic>
        <p:pic>
          <p:nvPicPr>
            <p:cNvPr id="24" name="Graphic 23" descr="Butterfly">
              <a:extLst>
                <a:ext uri="{FF2B5EF4-FFF2-40B4-BE49-F238E27FC236}">
                  <a16:creationId xmlns:a16="http://schemas.microsoft.com/office/drawing/2014/main" id="{7F046ADC-6D1B-4516-BA06-F1118CD164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05227" y="3921564"/>
              <a:ext cx="420614" cy="420614"/>
            </a:xfrm>
            <a:prstGeom prst="rect">
              <a:avLst/>
            </a:prstGeom>
          </p:spPr>
        </p:pic>
        <p:pic>
          <p:nvPicPr>
            <p:cNvPr id="26" name="Graphic 25" descr="Butterfly">
              <a:extLst>
                <a:ext uri="{FF2B5EF4-FFF2-40B4-BE49-F238E27FC236}">
                  <a16:creationId xmlns:a16="http://schemas.microsoft.com/office/drawing/2014/main" id="{F9965588-B50B-4F00-9A16-31FA2D051F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27264" y="3925074"/>
              <a:ext cx="420614" cy="420614"/>
            </a:xfrm>
            <a:prstGeom prst="rect">
              <a:avLst/>
            </a:prstGeom>
          </p:spPr>
        </p:pic>
        <p:pic>
          <p:nvPicPr>
            <p:cNvPr id="28" name="Graphic 27" descr="Butterfly">
              <a:extLst>
                <a:ext uri="{FF2B5EF4-FFF2-40B4-BE49-F238E27FC236}">
                  <a16:creationId xmlns:a16="http://schemas.microsoft.com/office/drawing/2014/main" id="{C04896E8-6E16-4FC0-96E3-4FD9A8D4CC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88688" y="3921564"/>
              <a:ext cx="420614" cy="420614"/>
            </a:xfrm>
            <a:prstGeom prst="rect">
              <a:avLst/>
            </a:prstGeom>
          </p:spPr>
        </p:pic>
        <p:grpSp>
          <p:nvGrpSpPr>
            <p:cNvPr id="37" name="Group 36">
              <a:extLst>
                <a:ext uri="{FF2B5EF4-FFF2-40B4-BE49-F238E27FC236}">
                  <a16:creationId xmlns:a16="http://schemas.microsoft.com/office/drawing/2014/main" id="{D72D0E6E-9176-4F8F-9188-E44936BCFF50}"/>
                </a:ext>
              </a:extLst>
            </p:cNvPr>
            <p:cNvGrpSpPr/>
            <p:nvPr/>
          </p:nvGrpSpPr>
          <p:grpSpPr>
            <a:xfrm>
              <a:off x="9792920" y="4327732"/>
              <a:ext cx="1294536" cy="341526"/>
              <a:chOff x="9896203" y="4073964"/>
              <a:chExt cx="1765499" cy="424124"/>
            </a:xfrm>
          </p:grpSpPr>
          <p:pic>
            <p:nvPicPr>
              <p:cNvPr id="30" name="Graphic 29" descr="Butterfly">
                <a:extLst>
                  <a:ext uri="{FF2B5EF4-FFF2-40B4-BE49-F238E27FC236}">
                    <a16:creationId xmlns:a16="http://schemas.microsoft.com/office/drawing/2014/main" id="{1E521D7A-723C-49DD-873B-4537952D0B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96203" y="4073964"/>
                <a:ext cx="420614" cy="420614"/>
              </a:xfrm>
              <a:prstGeom prst="rect">
                <a:avLst/>
              </a:prstGeom>
            </p:spPr>
          </p:pic>
          <p:pic>
            <p:nvPicPr>
              <p:cNvPr id="32" name="Graphic 31" descr="Butterfly">
                <a:extLst>
                  <a:ext uri="{FF2B5EF4-FFF2-40B4-BE49-F238E27FC236}">
                    <a16:creationId xmlns:a16="http://schemas.microsoft.com/office/drawing/2014/main" id="{790AA424-C29A-4020-9EE4-E532D5C6B69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57627" y="4073964"/>
                <a:ext cx="420614" cy="420614"/>
              </a:xfrm>
              <a:prstGeom prst="rect">
                <a:avLst/>
              </a:prstGeom>
            </p:spPr>
          </p:pic>
          <p:pic>
            <p:nvPicPr>
              <p:cNvPr id="34" name="Graphic 33" descr="Butterfly">
                <a:extLst>
                  <a:ext uri="{FF2B5EF4-FFF2-40B4-BE49-F238E27FC236}">
                    <a16:creationId xmlns:a16="http://schemas.microsoft.com/office/drawing/2014/main" id="{881711FA-CA81-4AB2-8DD9-3FC65B3627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79664" y="4077474"/>
                <a:ext cx="420614" cy="420614"/>
              </a:xfrm>
              <a:prstGeom prst="rect">
                <a:avLst/>
              </a:prstGeom>
            </p:spPr>
          </p:pic>
          <p:pic>
            <p:nvPicPr>
              <p:cNvPr id="36" name="Graphic 35" descr="Butterfly">
                <a:extLst>
                  <a:ext uri="{FF2B5EF4-FFF2-40B4-BE49-F238E27FC236}">
                    <a16:creationId xmlns:a16="http://schemas.microsoft.com/office/drawing/2014/main" id="{20A75F7A-5608-441A-A353-B495FC9548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41088" y="4073964"/>
                <a:ext cx="420614" cy="420614"/>
              </a:xfrm>
              <a:prstGeom prst="rect">
                <a:avLst/>
              </a:prstGeom>
            </p:spPr>
          </p:pic>
        </p:grpSp>
        <p:pic>
          <p:nvPicPr>
            <p:cNvPr id="39" name="Graphic 38" descr="Butterfly">
              <a:extLst>
                <a:ext uri="{FF2B5EF4-FFF2-40B4-BE49-F238E27FC236}">
                  <a16:creationId xmlns:a16="http://schemas.microsoft.com/office/drawing/2014/main" id="{7AADDF31-16CE-4236-B2AA-16C9B45902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8266" y="4245818"/>
              <a:ext cx="420614" cy="420614"/>
            </a:xfrm>
            <a:prstGeom prst="rect">
              <a:avLst/>
            </a:prstGeom>
          </p:spPr>
        </p:pic>
        <p:grpSp>
          <p:nvGrpSpPr>
            <p:cNvPr id="48" name="Group 47">
              <a:extLst>
                <a:ext uri="{FF2B5EF4-FFF2-40B4-BE49-F238E27FC236}">
                  <a16:creationId xmlns:a16="http://schemas.microsoft.com/office/drawing/2014/main" id="{5B12DF8E-71B4-483B-93F5-5CB5AE3CD534}"/>
                </a:ext>
              </a:extLst>
            </p:cNvPr>
            <p:cNvGrpSpPr/>
            <p:nvPr/>
          </p:nvGrpSpPr>
          <p:grpSpPr>
            <a:xfrm>
              <a:off x="9783381" y="4666432"/>
              <a:ext cx="1264497" cy="360610"/>
              <a:chOff x="9896203" y="4073964"/>
              <a:chExt cx="1765499" cy="424124"/>
            </a:xfrm>
          </p:grpSpPr>
          <p:pic>
            <p:nvPicPr>
              <p:cNvPr id="41" name="Graphic 40" descr="Butterfly">
                <a:extLst>
                  <a:ext uri="{FF2B5EF4-FFF2-40B4-BE49-F238E27FC236}">
                    <a16:creationId xmlns:a16="http://schemas.microsoft.com/office/drawing/2014/main" id="{1A96125D-00BA-4651-A779-A434C57BDD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96203" y="4073964"/>
                <a:ext cx="420614" cy="420614"/>
              </a:xfrm>
              <a:prstGeom prst="rect">
                <a:avLst/>
              </a:prstGeom>
            </p:spPr>
          </p:pic>
          <p:pic>
            <p:nvPicPr>
              <p:cNvPr id="43" name="Graphic 42" descr="Butterfly">
                <a:extLst>
                  <a:ext uri="{FF2B5EF4-FFF2-40B4-BE49-F238E27FC236}">
                    <a16:creationId xmlns:a16="http://schemas.microsoft.com/office/drawing/2014/main" id="{D9D0E386-023A-4A83-8F1E-AAAFE87CEE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57627" y="4073964"/>
                <a:ext cx="420614" cy="420614"/>
              </a:xfrm>
              <a:prstGeom prst="rect">
                <a:avLst/>
              </a:prstGeom>
            </p:spPr>
          </p:pic>
          <p:pic>
            <p:nvPicPr>
              <p:cNvPr id="45" name="Graphic 44" descr="Butterfly">
                <a:extLst>
                  <a:ext uri="{FF2B5EF4-FFF2-40B4-BE49-F238E27FC236}">
                    <a16:creationId xmlns:a16="http://schemas.microsoft.com/office/drawing/2014/main" id="{B6A6FBEE-802F-47F9-B6E4-510FE821ED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79664" y="4077474"/>
                <a:ext cx="420614" cy="420614"/>
              </a:xfrm>
              <a:prstGeom prst="rect">
                <a:avLst/>
              </a:prstGeom>
            </p:spPr>
          </p:pic>
          <p:pic>
            <p:nvPicPr>
              <p:cNvPr id="47" name="Graphic 46" descr="Butterfly">
                <a:extLst>
                  <a:ext uri="{FF2B5EF4-FFF2-40B4-BE49-F238E27FC236}">
                    <a16:creationId xmlns:a16="http://schemas.microsoft.com/office/drawing/2014/main" id="{4F027EA3-63A4-4791-85E7-3923B8580C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41088" y="4073964"/>
                <a:ext cx="420614" cy="420614"/>
              </a:xfrm>
              <a:prstGeom prst="rect">
                <a:avLst/>
              </a:prstGeom>
            </p:spPr>
          </p:pic>
        </p:grpSp>
        <p:grpSp>
          <p:nvGrpSpPr>
            <p:cNvPr id="53" name="Group 52">
              <a:extLst>
                <a:ext uri="{FF2B5EF4-FFF2-40B4-BE49-F238E27FC236}">
                  <a16:creationId xmlns:a16="http://schemas.microsoft.com/office/drawing/2014/main" id="{7DFC315B-01E0-422B-B7A3-06ABCC7C6E97}"/>
                </a:ext>
              </a:extLst>
            </p:cNvPr>
            <p:cNvGrpSpPr/>
            <p:nvPr/>
          </p:nvGrpSpPr>
          <p:grpSpPr>
            <a:xfrm>
              <a:off x="11077107" y="4675008"/>
              <a:ext cx="543463" cy="309452"/>
              <a:chOff x="9896203" y="3317838"/>
              <a:chExt cx="882038" cy="420614"/>
            </a:xfrm>
          </p:grpSpPr>
          <p:pic>
            <p:nvPicPr>
              <p:cNvPr id="50" name="Graphic 49" descr="Butterfly">
                <a:extLst>
                  <a:ext uri="{FF2B5EF4-FFF2-40B4-BE49-F238E27FC236}">
                    <a16:creationId xmlns:a16="http://schemas.microsoft.com/office/drawing/2014/main" id="{C9AC0933-E01A-4D52-B49A-A1F8ACED91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96203" y="3317838"/>
                <a:ext cx="420614" cy="420614"/>
              </a:xfrm>
              <a:prstGeom prst="rect">
                <a:avLst/>
              </a:prstGeom>
            </p:spPr>
          </p:pic>
          <p:pic>
            <p:nvPicPr>
              <p:cNvPr id="52" name="Graphic 51" descr="Butterfly">
                <a:extLst>
                  <a:ext uri="{FF2B5EF4-FFF2-40B4-BE49-F238E27FC236}">
                    <a16:creationId xmlns:a16="http://schemas.microsoft.com/office/drawing/2014/main" id="{448E7944-5508-4922-87FC-9614B118F2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57627" y="3317838"/>
                <a:ext cx="420614" cy="420614"/>
              </a:xfrm>
              <a:prstGeom prst="rect">
                <a:avLst/>
              </a:prstGeom>
            </p:spPr>
          </p:pic>
        </p:grpSp>
        <p:grpSp>
          <p:nvGrpSpPr>
            <p:cNvPr id="54" name="Group 53">
              <a:extLst>
                <a:ext uri="{FF2B5EF4-FFF2-40B4-BE49-F238E27FC236}">
                  <a16:creationId xmlns:a16="http://schemas.microsoft.com/office/drawing/2014/main" id="{89726DFA-C293-416A-AF77-180C93D44591}"/>
                </a:ext>
              </a:extLst>
            </p:cNvPr>
            <p:cNvGrpSpPr/>
            <p:nvPr/>
          </p:nvGrpSpPr>
          <p:grpSpPr>
            <a:xfrm>
              <a:off x="9678183" y="5044577"/>
              <a:ext cx="1264497" cy="360610"/>
              <a:chOff x="9896203" y="4073964"/>
              <a:chExt cx="1765499" cy="424124"/>
            </a:xfrm>
          </p:grpSpPr>
          <p:pic>
            <p:nvPicPr>
              <p:cNvPr id="55" name="Graphic 54" descr="Butterfly">
                <a:extLst>
                  <a:ext uri="{FF2B5EF4-FFF2-40B4-BE49-F238E27FC236}">
                    <a16:creationId xmlns:a16="http://schemas.microsoft.com/office/drawing/2014/main" id="{D631275A-95B1-488A-A2BB-928CAC652F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96203" y="4073964"/>
                <a:ext cx="420614" cy="420614"/>
              </a:xfrm>
              <a:prstGeom prst="rect">
                <a:avLst/>
              </a:prstGeom>
            </p:spPr>
          </p:pic>
          <p:pic>
            <p:nvPicPr>
              <p:cNvPr id="56" name="Graphic 55" descr="Butterfly">
                <a:extLst>
                  <a:ext uri="{FF2B5EF4-FFF2-40B4-BE49-F238E27FC236}">
                    <a16:creationId xmlns:a16="http://schemas.microsoft.com/office/drawing/2014/main" id="{0E1D3E29-22B7-4D52-BD95-F1C69E8433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57627" y="4073964"/>
                <a:ext cx="420614" cy="420614"/>
              </a:xfrm>
              <a:prstGeom prst="rect">
                <a:avLst/>
              </a:prstGeom>
            </p:spPr>
          </p:pic>
          <p:pic>
            <p:nvPicPr>
              <p:cNvPr id="57" name="Graphic 56" descr="Butterfly">
                <a:extLst>
                  <a:ext uri="{FF2B5EF4-FFF2-40B4-BE49-F238E27FC236}">
                    <a16:creationId xmlns:a16="http://schemas.microsoft.com/office/drawing/2014/main" id="{DA720F24-58C4-4AE3-B7DF-DE47A4DA95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79664" y="4077474"/>
                <a:ext cx="420614" cy="420614"/>
              </a:xfrm>
              <a:prstGeom prst="rect">
                <a:avLst/>
              </a:prstGeom>
            </p:spPr>
          </p:pic>
          <p:pic>
            <p:nvPicPr>
              <p:cNvPr id="58" name="Graphic 57" descr="Butterfly">
                <a:extLst>
                  <a:ext uri="{FF2B5EF4-FFF2-40B4-BE49-F238E27FC236}">
                    <a16:creationId xmlns:a16="http://schemas.microsoft.com/office/drawing/2014/main" id="{1F4846D0-55A1-462C-BF34-CC96B7A1EF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41088" y="4073964"/>
                <a:ext cx="420614" cy="420614"/>
              </a:xfrm>
              <a:prstGeom prst="rect">
                <a:avLst/>
              </a:prstGeom>
            </p:spPr>
          </p:pic>
        </p:grpSp>
        <p:grpSp>
          <p:nvGrpSpPr>
            <p:cNvPr id="65" name="Group 64">
              <a:extLst>
                <a:ext uri="{FF2B5EF4-FFF2-40B4-BE49-F238E27FC236}">
                  <a16:creationId xmlns:a16="http://schemas.microsoft.com/office/drawing/2014/main" id="{84E3D104-CF27-4499-B1A4-5AE87FCA7E0A}"/>
                </a:ext>
              </a:extLst>
            </p:cNvPr>
            <p:cNvGrpSpPr/>
            <p:nvPr/>
          </p:nvGrpSpPr>
          <p:grpSpPr>
            <a:xfrm>
              <a:off x="10942680" y="5012455"/>
              <a:ext cx="830730" cy="386599"/>
              <a:chOff x="9896203" y="3688678"/>
              <a:chExt cx="1304075" cy="424124"/>
            </a:xfrm>
          </p:grpSpPr>
          <p:pic>
            <p:nvPicPr>
              <p:cNvPr id="60" name="Graphic 59" descr="Butterfly">
                <a:extLst>
                  <a:ext uri="{FF2B5EF4-FFF2-40B4-BE49-F238E27FC236}">
                    <a16:creationId xmlns:a16="http://schemas.microsoft.com/office/drawing/2014/main" id="{0816CE85-5D3B-4CAB-B3AB-644212A9BB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96203" y="3688678"/>
                <a:ext cx="420614" cy="420614"/>
              </a:xfrm>
              <a:prstGeom prst="rect">
                <a:avLst/>
              </a:prstGeom>
            </p:spPr>
          </p:pic>
          <p:pic>
            <p:nvPicPr>
              <p:cNvPr id="62" name="Graphic 61" descr="Butterfly">
                <a:extLst>
                  <a:ext uri="{FF2B5EF4-FFF2-40B4-BE49-F238E27FC236}">
                    <a16:creationId xmlns:a16="http://schemas.microsoft.com/office/drawing/2014/main" id="{3525D1AC-6D55-4023-B629-E7E6B85C7A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57627" y="3688678"/>
                <a:ext cx="420614" cy="420614"/>
              </a:xfrm>
              <a:prstGeom prst="rect">
                <a:avLst/>
              </a:prstGeom>
            </p:spPr>
          </p:pic>
          <p:pic>
            <p:nvPicPr>
              <p:cNvPr id="64" name="Graphic 63" descr="Butterfly">
                <a:extLst>
                  <a:ext uri="{FF2B5EF4-FFF2-40B4-BE49-F238E27FC236}">
                    <a16:creationId xmlns:a16="http://schemas.microsoft.com/office/drawing/2014/main" id="{23B30F03-B64D-45AD-8631-2D1DE5AA7C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79664" y="3692188"/>
                <a:ext cx="420614" cy="420614"/>
              </a:xfrm>
              <a:prstGeom prst="rect">
                <a:avLst/>
              </a:prstGeom>
            </p:spPr>
          </p:pic>
        </p:grpSp>
      </p:grpSp>
      <mc:AlternateContent xmlns:mc="http://schemas.openxmlformats.org/markup-compatibility/2006" xmlns:a14="http://schemas.microsoft.com/office/drawing/2010/main">
        <mc:Choice Requires="a14">
          <p:graphicFrame>
            <p:nvGraphicFramePr>
              <p:cNvPr id="7" name="Table 8">
                <a:extLst>
                  <a:ext uri="{FF2B5EF4-FFF2-40B4-BE49-F238E27FC236}">
                    <a16:creationId xmlns:a16="http://schemas.microsoft.com/office/drawing/2014/main" id="{CAC0C0D7-9005-4994-A209-0CC4ECED08F5}"/>
                  </a:ext>
                </a:extLst>
              </p:cNvPr>
              <p:cNvGraphicFramePr>
                <a:graphicFrameLocks noGrp="1"/>
              </p:cNvGraphicFramePr>
              <p:nvPr>
                <p:extLst>
                  <p:ext uri="{D42A27DB-BD31-4B8C-83A1-F6EECF244321}">
                    <p14:modId xmlns:p14="http://schemas.microsoft.com/office/powerpoint/2010/main" val="1133492917"/>
                  </p:ext>
                </p:extLst>
              </p:nvPr>
            </p:nvGraphicFramePr>
            <p:xfrm>
              <a:off x="1145838" y="2858818"/>
              <a:ext cx="6628048" cy="2966720"/>
            </p:xfrm>
            <a:graphic>
              <a:graphicData uri="http://schemas.openxmlformats.org/drawingml/2006/table">
                <a:tbl>
                  <a:tblPr firstRow="1" bandRow="1">
                    <a:tableStyleId>{5C22544A-7EE6-4342-B048-85BDC9FD1C3A}</a:tableStyleId>
                  </a:tblPr>
                  <a:tblGrid>
                    <a:gridCol w="1466574">
                      <a:extLst>
                        <a:ext uri="{9D8B030D-6E8A-4147-A177-3AD203B41FA5}">
                          <a16:colId xmlns:a16="http://schemas.microsoft.com/office/drawing/2014/main" val="3716191455"/>
                        </a:ext>
                      </a:extLst>
                    </a:gridCol>
                    <a:gridCol w="795130">
                      <a:extLst>
                        <a:ext uri="{9D8B030D-6E8A-4147-A177-3AD203B41FA5}">
                          <a16:colId xmlns:a16="http://schemas.microsoft.com/office/drawing/2014/main" val="1802514460"/>
                        </a:ext>
                      </a:extLst>
                    </a:gridCol>
                    <a:gridCol w="3207026">
                      <a:extLst>
                        <a:ext uri="{9D8B030D-6E8A-4147-A177-3AD203B41FA5}">
                          <a16:colId xmlns:a16="http://schemas.microsoft.com/office/drawing/2014/main" val="968306521"/>
                        </a:ext>
                      </a:extLst>
                    </a:gridCol>
                    <a:gridCol w="1159318">
                      <a:extLst>
                        <a:ext uri="{9D8B030D-6E8A-4147-A177-3AD203B41FA5}">
                          <a16:colId xmlns:a16="http://schemas.microsoft.com/office/drawing/2014/main" val="3277606073"/>
                        </a:ext>
                      </a:extLst>
                    </a:gridCol>
                  </a:tblGrid>
                  <a:tr h="370840">
                    <a:tc>
                      <a:txBody>
                        <a:bodyPr/>
                        <a:lstStyle/>
                        <a:p>
                          <a:r>
                            <a:rPr lang="en-US" dirty="0"/>
                            <a:t>NS</a:t>
                          </a:r>
                        </a:p>
                      </a:txBody>
                      <a:tcPr/>
                    </a:tc>
                    <a:tc>
                      <a:txBody>
                        <a:bodyPr/>
                        <a:lstStyle/>
                        <a:p>
                          <a:r>
                            <a:rPr lang="en-US" dirty="0"/>
                            <a:t>Base</a:t>
                          </a:r>
                        </a:p>
                      </a:txBody>
                      <a:tcPr/>
                    </a:tc>
                    <a:tc>
                      <a:txBody>
                        <a:bodyPr/>
                        <a:lstStyle/>
                        <a:p>
                          <a:r>
                            <a:rPr lang="en-US" dirty="0"/>
                            <a:t>Symbols</a:t>
                          </a:r>
                        </a:p>
                      </a:txBody>
                      <a:tcPr/>
                    </a:tc>
                    <a:tc>
                      <a:txBody>
                        <a:bodyPr/>
                        <a:lstStyle/>
                        <a:p>
                          <a:r>
                            <a:rPr lang="en-US" dirty="0"/>
                            <a:t>Example</a:t>
                          </a:r>
                        </a:p>
                      </a:txBody>
                      <a:tcPr/>
                    </a:tc>
                    <a:extLst>
                      <a:ext uri="{0D108BD9-81ED-4DB2-BD59-A6C34878D82A}">
                        <a16:rowId xmlns:a16="http://schemas.microsoft.com/office/drawing/2014/main" val="1571956292"/>
                      </a:ext>
                    </a:extLst>
                  </a:tr>
                  <a:tr h="370840">
                    <a:tc>
                      <a:txBody>
                        <a:bodyPr/>
                        <a:lstStyle/>
                        <a:p>
                          <a:r>
                            <a:rPr lang="en-US" sz="1400" dirty="0"/>
                            <a:t>Binary</a:t>
                          </a:r>
                        </a:p>
                      </a:txBody>
                      <a:tcPr/>
                    </a:tc>
                    <a:tc>
                      <a:txBody>
                        <a:bodyPr/>
                        <a:lstStyle/>
                        <a:p>
                          <a:r>
                            <a:rPr lang="en-US" sz="1400" dirty="0"/>
                            <a:t>2</a:t>
                          </a:r>
                        </a:p>
                      </a:txBody>
                      <a:tcPr/>
                    </a:tc>
                    <a:tc>
                      <a:txBody>
                        <a:bodyPr/>
                        <a:lstStyle/>
                        <a:p>
                          <a:pPr algn="l"/>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𝑆</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0,1</m:t>
                                    </m:r>
                                  </m:e>
                                </m:d>
                              </m:oMath>
                            </m:oMathPara>
                          </a14:m>
                          <a:endParaRPr lang="en-US" sz="1400" dirty="0"/>
                        </a:p>
                      </a:txBody>
                      <a:tcPr/>
                    </a:tc>
                    <a:tc>
                      <a:txBody>
                        <a:bodyPr/>
                        <a:lstStyle/>
                        <a:p>
                          <a:r>
                            <a:rPr lang="en-US" sz="1400" dirty="0"/>
                            <a:t>101</a:t>
                          </a:r>
                        </a:p>
                      </a:txBody>
                      <a:tcPr/>
                    </a:tc>
                    <a:extLst>
                      <a:ext uri="{0D108BD9-81ED-4DB2-BD59-A6C34878D82A}">
                        <a16:rowId xmlns:a16="http://schemas.microsoft.com/office/drawing/2014/main" val="2726378318"/>
                      </a:ext>
                    </a:extLst>
                  </a:tr>
                  <a:tr h="370840">
                    <a:tc>
                      <a:txBody>
                        <a:bodyPr/>
                        <a:lstStyle/>
                        <a:p>
                          <a:r>
                            <a:rPr lang="en-US" sz="1400" dirty="0"/>
                            <a:t>Ternary</a:t>
                          </a:r>
                        </a:p>
                      </a:txBody>
                      <a:tcPr/>
                    </a:tc>
                    <a:tc>
                      <a:txBody>
                        <a:bodyPr/>
                        <a:lstStyle/>
                        <a:p>
                          <a:r>
                            <a:rPr lang="en-US" sz="1400" dirty="0"/>
                            <a:t>3</a:t>
                          </a:r>
                        </a:p>
                      </a:txBody>
                      <a:tcPr/>
                    </a:tc>
                    <a:tc>
                      <a:txBody>
                        <a:bodyPr/>
                        <a:lstStyle/>
                        <a:p>
                          <a:pPr algn="l"/>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𝑆</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0,1,2</m:t>
                                    </m:r>
                                  </m:e>
                                </m:d>
                              </m:oMath>
                            </m:oMathPara>
                          </a14:m>
                          <a:endParaRPr lang="en-US" sz="1400" dirty="0"/>
                        </a:p>
                      </a:txBody>
                      <a:tcPr/>
                    </a:tc>
                    <a:tc>
                      <a:txBody>
                        <a:bodyPr/>
                        <a:lstStyle/>
                        <a:p>
                          <a:r>
                            <a:rPr lang="en-US" sz="1400" dirty="0"/>
                            <a:t>102</a:t>
                          </a:r>
                        </a:p>
                      </a:txBody>
                      <a:tcPr/>
                    </a:tc>
                    <a:extLst>
                      <a:ext uri="{0D108BD9-81ED-4DB2-BD59-A6C34878D82A}">
                        <a16:rowId xmlns:a16="http://schemas.microsoft.com/office/drawing/2014/main" val="1891613160"/>
                      </a:ext>
                    </a:extLst>
                  </a:tr>
                  <a:tr h="370840">
                    <a:tc>
                      <a:txBody>
                        <a:bodyPr/>
                        <a:lstStyle/>
                        <a:p>
                          <a:r>
                            <a:rPr lang="en-US" sz="1400" dirty="0"/>
                            <a:t>Quaternary</a:t>
                          </a:r>
                        </a:p>
                      </a:txBody>
                      <a:tcPr/>
                    </a:tc>
                    <a:tc>
                      <a:txBody>
                        <a:bodyPr/>
                        <a:lstStyle/>
                        <a:p>
                          <a:r>
                            <a:rPr lang="en-US" sz="1400" dirty="0"/>
                            <a:t>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𝑆</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0,1,2,3</m:t>
                                    </m:r>
                                  </m:e>
                                </m:d>
                              </m:oMath>
                            </m:oMathPara>
                          </a14:m>
                          <a:endParaRPr lang="en-US" sz="1400" dirty="0"/>
                        </a:p>
                      </a:txBody>
                      <a:tcPr/>
                    </a:tc>
                    <a:tc>
                      <a:txBody>
                        <a:bodyPr/>
                        <a:lstStyle/>
                        <a:p>
                          <a:r>
                            <a:rPr lang="en-US" sz="1400" dirty="0"/>
                            <a:t>103</a:t>
                          </a:r>
                        </a:p>
                      </a:txBody>
                      <a:tcPr/>
                    </a:tc>
                    <a:extLst>
                      <a:ext uri="{0D108BD9-81ED-4DB2-BD59-A6C34878D82A}">
                        <a16:rowId xmlns:a16="http://schemas.microsoft.com/office/drawing/2014/main" val="4038241838"/>
                      </a:ext>
                    </a:extLst>
                  </a:tr>
                  <a:tr h="370840">
                    <a:tc>
                      <a:txBody>
                        <a:bodyPr/>
                        <a:lstStyle/>
                        <a:p>
                          <a:r>
                            <a:rPr lang="en-US" sz="1400" dirty="0" err="1"/>
                            <a:t>Pentary</a:t>
                          </a:r>
                          <a:endParaRPr lang="en-US" sz="1400" dirty="0"/>
                        </a:p>
                      </a:txBody>
                      <a:tcPr/>
                    </a:tc>
                    <a:tc>
                      <a:txBody>
                        <a:bodyPr/>
                        <a:lstStyle/>
                        <a:p>
                          <a:r>
                            <a:rPr lang="en-US" sz="1400" dirty="0"/>
                            <a:t>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𝑆</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0,1,2,3</m:t>
                                    </m:r>
                                  </m:e>
                                </m:d>
                              </m:oMath>
                            </m:oMathPara>
                          </a14:m>
                          <a:endParaRPr lang="en-US" sz="1400" dirty="0"/>
                        </a:p>
                      </a:txBody>
                      <a:tcPr/>
                    </a:tc>
                    <a:tc>
                      <a:txBody>
                        <a:bodyPr/>
                        <a:lstStyle/>
                        <a:p>
                          <a:r>
                            <a:rPr lang="en-US" sz="1400" dirty="0"/>
                            <a:t>124</a:t>
                          </a:r>
                        </a:p>
                      </a:txBody>
                      <a:tcPr/>
                    </a:tc>
                    <a:extLst>
                      <a:ext uri="{0D108BD9-81ED-4DB2-BD59-A6C34878D82A}">
                        <a16:rowId xmlns:a16="http://schemas.microsoft.com/office/drawing/2014/main" val="2936982357"/>
                      </a:ext>
                    </a:extLst>
                  </a:tr>
                  <a:tr h="370840">
                    <a:tc>
                      <a:txBody>
                        <a:bodyPr/>
                        <a:lstStyle/>
                        <a:p>
                          <a:r>
                            <a:rPr lang="en-US" sz="1400" dirty="0"/>
                            <a:t>Octal</a:t>
                          </a:r>
                        </a:p>
                      </a:txBody>
                      <a:tcPr/>
                    </a:tc>
                    <a:tc>
                      <a:txBody>
                        <a:bodyPr/>
                        <a:lstStyle/>
                        <a:p>
                          <a:r>
                            <a:rPr lang="en-US" sz="1400" dirty="0"/>
                            <a:t>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𝑆</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0,1,2,3,4,5,6,7</m:t>
                                    </m:r>
                                  </m:e>
                                </m:d>
                              </m:oMath>
                            </m:oMathPara>
                          </a14:m>
                          <a:endParaRPr lang="en-US" sz="1400" dirty="0"/>
                        </a:p>
                      </a:txBody>
                      <a:tcPr/>
                    </a:tc>
                    <a:tc>
                      <a:txBody>
                        <a:bodyPr/>
                        <a:lstStyle/>
                        <a:p>
                          <a:r>
                            <a:rPr lang="en-US" sz="1400" dirty="0"/>
                            <a:t>756</a:t>
                          </a:r>
                        </a:p>
                      </a:txBody>
                      <a:tcPr/>
                    </a:tc>
                    <a:extLst>
                      <a:ext uri="{0D108BD9-81ED-4DB2-BD59-A6C34878D82A}">
                        <a16:rowId xmlns:a16="http://schemas.microsoft.com/office/drawing/2014/main" val="28508809"/>
                      </a:ext>
                    </a:extLst>
                  </a:tr>
                  <a:tr h="370840">
                    <a:tc>
                      <a:txBody>
                        <a:bodyPr/>
                        <a:lstStyle/>
                        <a:p>
                          <a:r>
                            <a:rPr lang="en-US" sz="1400" dirty="0"/>
                            <a:t>Decimal</a:t>
                          </a:r>
                        </a:p>
                      </a:txBody>
                      <a:tcPr/>
                    </a:tc>
                    <a:tc>
                      <a:txBody>
                        <a:bodyPr/>
                        <a:lstStyle/>
                        <a:p>
                          <a:r>
                            <a:rPr lang="en-US" sz="1400" dirty="0"/>
                            <a:t>10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𝑆</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0,1,2,3,4,5,6,7,8,9</m:t>
                                    </m:r>
                                  </m:e>
                                </m:d>
                              </m:oMath>
                            </m:oMathPara>
                          </a14:m>
                          <a:endParaRPr lang="en-US" sz="1400" dirty="0"/>
                        </a:p>
                      </a:txBody>
                      <a:tcPr/>
                    </a:tc>
                    <a:tc>
                      <a:txBody>
                        <a:bodyPr/>
                        <a:lstStyle/>
                        <a:p>
                          <a:r>
                            <a:rPr lang="en-US" sz="1400" dirty="0"/>
                            <a:t>498</a:t>
                          </a:r>
                        </a:p>
                      </a:txBody>
                      <a:tcPr/>
                    </a:tc>
                    <a:extLst>
                      <a:ext uri="{0D108BD9-81ED-4DB2-BD59-A6C34878D82A}">
                        <a16:rowId xmlns:a16="http://schemas.microsoft.com/office/drawing/2014/main" val="1304629180"/>
                      </a:ext>
                    </a:extLst>
                  </a:tr>
                  <a:tr h="370840">
                    <a:tc>
                      <a:txBody>
                        <a:bodyPr/>
                        <a:lstStyle/>
                        <a:p>
                          <a:r>
                            <a:rPr lang="en-US" sz="1400" dirty="0"/>
                            <a:t>Hexa-Decimal</a:t>
                          </a:r>
                        </a:p>
                      </a:txBody>
                      <a:tcPr/>
                    </a:tc>
                    <a:tc>
                      <a:txBody>
                        <a:bodyPr/>
                        <a:lstStyle/>
                        <a:p>
                          <a:r>
                            <a:rPr lang="en-US" sz="1400" dirty="0"/>
                            <a:t>16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𝑆</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0,1,2,3,4,5,6,7,8,9,</m:t>
                                    </m:r>
                                    <m:r>
                                      <a:rPr lang="en-US" sz="1400" b="0" i="1" smtClean="0">
                                        <a:latin typeface="Cambria Math" panose="02040503050406030204" pitchFamily="18" charset="0"/>
                                      </a:rPr>
                                      <m:t>𝐴</m:t>
                                    </m:r>
                                    <m:r>
                                      <a:rPr lang="en-US" sz="1400" b="0" i="1" smtClean="0">
                                        <a:latin typeface="Cambria Math" panose="02040503050406030204" pitchFamily="18" charset="0"/>
                                      </a:rPr>
                                      <m:t>,</m:t>
                                    </m:r>
                                    <m:r>
                                      <a:rPr lang="en-US" sz="1400" b="0" i="1" smtClean="0">
                                        <a:latin typeface="Cambria Math" panose="02040503050406030204" pitchFamily="18" charset="0"/>
                                      </a:rPr>
                                      <m:t>𝐵</m:t>
                                    </m:r>
                                    <m:r>
                                      <a:rPr lang="en-US" sz="1400" b="0" i="1" smtClean="0">
                                        <a:latin typeface="Cambria Math" panose="02040503050406030204" pitchFamily="18" charset="0"/>
                                      </a:rPr>
                                      <m:t>,</m:t>
                                    </m:r>
                                    <m:r>
                                      <a:rPr lang="en-US" sz="1400" b="0" i="1" smtClean="0">
                                        <a:latin typeface="Cambria Math" panose="02040503050406030204" pitchFamily="18" charset="0"/>
                                      </a:rPr>
                                      <m:t>𝐶</m:t>
                                    </m:r>
                                    <m:r>
                                      <a:rPr lang="en-US" sz="1400" b="0" i="1" smtClean="0">
                                        <a:latin typeface="Cambria Math" panose="02040503050406030204" pitchFamily="18" charset="0"/>
                                      </a:rPr>
                                      <m:t>,</m:t>
                                    </m:r>
                                    <m:r>
                                      <a:rPr lang="en-US" sz="1400" b="0" i="1" smtClean="0">
                                        <a:latin typeface="Cambria Math" panose="02040503050406030204" pitchFamily="18" charset="0"/>
                                      </a:rPr>
                                      <m:t>𝐷</m:t>
                                    </m:r>
                                    <m:r>
                                      <a:rPr lang="en-US" sz="1400" b="0" i="1" smtClean="0">
                                        <a:latin typeface="Cambria Math" panose="02040503050406030204" pitchFamily="18" charset="0"/>
                                      </a:rPr>
                                      <m:t>,</m:t>
                                    </m:r>
                                    <m:r>
                                      <a:rPr lang="en-US" sz="1400" b="0" i="1" smtClean="0">
                                        <a:latin typeface="Cambria Math" panose="02040503050406030204" pitchFamily="18" charset="0"/>
                                      </a:rPr>
                                      <m:t>𝐸</m:t>
                                    </m:r>
                                    <m:r>
                                      <a:rPr lang="en-US" sz="1400" b="0" i="1" smtClean="0">
                                        <a:latin typeface="Cambria Math" panose="02040503050406030204" pitchFamily="18" charset="0"/>
                                      </a:rPr>
                                      <m:t>,</m:t>
                                    </m:r>
                                    <m:r>
                                      <a:rPr lang="en-US" sz="1400" b="0" i="1" smtClean="0">
                                        <a:latin typeface="Cambria Math" panose="02040503050406030204" pitchFamily="18" charset="0"/>
                                      </a:rPr>
                                      <m:t>𝐹</m:t>
                                    </m:r>
                                  </m:e>
                                </m:d>
                              </m:oMath>
                            </m:oMathPara>
                          </a14:m>
                          <a:endParaRPr lang="en-US" sz="1400" dirty="0"/>
                        </a:p>
                      </a:txBody>
                      <a:tcPr/>
                    </a:tc>
                    <a:tc>
                      <a:txBody>
                        <a:bodyPr/>
                        <a:lstStyle/>
                        <a:p>
                          <a:r>
                            <a:rPr lang="en-US" sz="1400" dirty="0"/>
                            <a:t>2A9F</a:t>
                          </a:r>
                        </a:p>
                      </a:txBody>
                      <a:tcPr/>
                    </a:tc>
                    <a:extLst>
                      <a:ext uri="{0D108BD9-81ED-4DB2-BD59-A6C34878D82A}">
                        <a16:rowId xmlns:a16="http://schemas.microsoft.com/office/drawing/2014/main" val="936975412"/>
                      </a:ext>
                    </a:extLst>
                  </a:tr>
                </a:tbl>
              </a:graphicData>
            </a:graphic>
          </p:graphicFrame>
        </mc:Choice>
        <mc:Fallback xmlns="">
          <p:graphicFrame>
            <p:nvGraphicFramePr>
              <p:cNvPr id="7" name="Table 8">
                <a:extLst>
                  <a:ext uri="{FF2B5EF4-FFF2-40B4-BE49-F238E27FC236}">
                    <a16:creationId xmlns:a16="http://schemas.microsoft.com/office/drawing/2014/main" id="{CAC0C0D7-9005-4994-A209-0CC4ECED08F5}"/>
                  </a:ext>
                </a:extLst>
              </p:cNvPr>
              <p:cNvGraphicFramePr>
                <a:graphicFrameLocks noGrp="1"/>
              </p:cNvGraphicFramePr>
              <p:nvPr>
                <p:extLst>
                  <p:ext uri="{D42A27DB-BD31-4B8C-83A1-F6EECF244321}">
                    <p14:modId xmlns:p14="http://schemas.microsoft.com/office/powerpoint/2010/main" val="1133492917"/>
                  </p:ext>
                </p:extLst>
              </p:nvPr>
            </p:nvGraphicFramePr>
            <p:xfrm>
              <a:off x="1145838" y="2858818"/>
              <a:ext cx="6628048" cy="2966720"/>
            </p:xfrm>
            <a:graphic>
              <a:graphicData uri="http://schemas.openxmlformats.org/drawingml/2006/table">
                <a:tbl>
                  <a:tblPr firstRow="1" bandRow="1">
                    <a:tableStyleId>{5C22544A-7EE6-4342-B048-85BDC9FD1C3A}</a:tableStyleId>
                  </a:tblPr>
                  <a:tblGrid>
                    <a:gridCol w="1466574">
                      <a:extLst>
                        <a:ext uri="{9D8B030D-6E8A-4147-A177-3AD203B41FA5}">
                          <a16:colId xmlns:a16="http://schemas.microsoft.com/office/drawing/2014/main" val="3716191455"/>
                        </a:ext>
                      </a:extLst>
                    </a:gridCol>
                    <a:gridCol w="795130">
                      <a:extLst>
                        <a:ext uri="{9D8B030D-6E8A-4147-A177-3AD203B41FA5}">
                          <a16:colId xmlns:a16="http://schemas.microsoft.com/office/drawing/2014/main" val="1802514460"/>
                        </a:ext>
                      </a:extLst>
                    </a:gridCol>
                    <a:gridCol w="3207026">
                      <a:extLst>
                        <a:ext uri="{9D8B030D-6E8A-4147-A177-3AD203B41FA5}">
                          <a16:colId xmlns:a16="http://schemas.microsoft.com/office/drawing/2014/main" val="968306521"/>
                        </a:ext>
                      </a:extLst>
                    </a:gridCol>
                    <a:gridCol w="1159318">
                      <a:extLst>
                        <a:ext uri="{9D8B030D-6E8A-4147-A177-3AD203B41FA5}">
                          <a16:colId xmlns:a16="http://schemas.microsoft.com/office/drawing/2014/main" val="3277606073"/>
                        </a:ext>
                      </a:extLst>
                    </a:gridCol>
                  </a:tblGrid>
                  <a:tr h="370840">
                    <a:tc>
                      <a:txBody>
                        <a:bodyPr/>
                        <a:lstStyle/>
                        <a:p>
                          <a:r>
                            <a:rPr lang="en-US" dirty="0"/>
                            <a:t>NS</a:t>
                          </a:r>
                        </a:p>
                      </a:txBody>
                      <a:tcPr/>
                    </a:tc>
                    <a:tc>
                      <a:txBody>
                        <a:bodyPr/>
                        <a:lstStyle/>
                        <a:p>
                          <a:r>
                            <a:rPr lang="en-US" dirty="0"/>
                            <a:t>Base</a:t>
                          </a:r>
                        </a:p>
                      </a:txBody>
                      <a:tcPr/>
                    </a:tc>
                    <a:tc>
                      <a:txBody>
                        <a:bodyPr/>
                        <a:lstStyle/>
                        <a:p>
                          <a:r>
                            <a:rPr lang="en-US" dirty="0"/>
                            <a:t>Symbols</a:t>
                          </a:r>
                        </a:p>
                      </a:txBody>
                      <a:tcPr/>
                    </a:tc>
                    <a:tc>
                      <a:txBody>
                        <a:bodyPr/>
                        <a:lstStyle/>
                        <a:p>
                          <a:r>
                            <a:rPr lang="en-US" dirty="0"/>
                            <a:t>Example</a:t>
                          </a:r>
                        </a:p>
                      </a:txBody>
                      <a:tcPr/>
                    </a:tc>
                    <a:extLst>
                      <a:ext uri="{0D108BD9-81ED-4DB2-BD59-A6C34878D82A}">
                        <a16:rowId xmlns:a16="http://schemas.microsoft.com/office/drawing/2014/main" val="1571956292"/>
                      </a:ext>
                    </a:extLst>
                  </a:tr>
                  <a:tr h="370840">
                    <a:tc>
                      <a:txBody>
                        <a:bodyPr/>
                        <a:lstStyle/>
                        <a:p>
                          <a:r>
                            <a:rPr lang="en-US" sz="1400" dirty="0"/>
                            <a:t>Binary</a:t>
                          </a:r>
                        </a:p>
                      </a:txBody>
                      <a:tcPr/>
                    </a:tc>
                    <a:tc>
                      <a:txBody>
                        <a:bodyPr/>
                        <a:lstStyle/>
                        <a:p>
                          <a:r>
                            <a:rPr lang="en-US" sz="1400" dirty="0"/>
                            <a:t>2</a:t>
                          </a:r>
                        </a:p>
                      </a:txBody>
                      <a:tcPr/>
                    </a:tc>
                    <a:tc>
                      <a:txBody>
                        <a:bodyPr/>
                        <a:lstStyle/>
                        <a:p>
                          <a:endParaRPr lang="en-US"/>
                        </a:p>
                      </a:txBody>
                      <a:tcPr>
                        <a:blipFill>
                          <a:blip r:embed="rId5"/>
                          <a:stretch>
                            <a:fillRect l="-70778" t="-108197" r="-36812" b="-603279"/>
                          </a:stretch>
                        </a:blipFill>
                      </a:tcPr>
                    </a:tc>
                    <a:tc>
                      <a:txBody>
                        <a:bodyPr/>
                        <a:lstStyle/>
                        <a:p>
                          <a:r>
                            <a:rPr lang="en-US" sz="1400" dirty="0"/>
                            <a:t>101</a:t>
                          </a:r>
                        </a:p>
                      </a:txBody>
                      <a:tcPr/>
                    </a:tc>
                    <a:extLst>
                      <a:ext uri="{0D108BD9-81ED-4DB2-BD59-A6C34878D82A}">
                        <a16:rowId xmlns:a16="http://schemas.microsoft.com/office/drawing/2014/main" val="2726378318"/>
                      </a:ext>
                    </a:extLst>
                  </a:tr>
                  <a:tr h="370840">
                    <a:tc>
                      <a:txBody>
                        <a:bodyPr/>
                        <a:lstStyle/>
                        <a:p>
                          <a:r>
                            <a:rPr lang="en-US" sz="1400" dirty="0"/>
                            <a:t>Ternary</a:t>
                          </a:r>
                        </a:p>
                      </a:txBody>
                      <a:tcPr/>
                    </a:tc>
                    <a:tc>
                      <a:txBody>
                        <a:bodyPr/>
                        <a:lstStyle/>
                        <a:p>
                          <a:r>
                            <a:rPr lang="en-US" sz="1400" dirty="0"/>
                            <a:t>3</a:t>
                          </a:r>
                        </a:p>
                      </a:txBody>
                      <a:tcPr/>
                    </a:tc>
                    <a:tc>
                      <a:txBody>
                        <a:bodyPr/>
                        <a:lstStyle/>
                        <a:p>
                          <a:endParaRPr lang="en-US"/>
                        </a:p>
                      </a:txBody>
                      <a:tcPr>
                        <a:blipFill>
                          <a:blip r:embed="rId5"/>
                          <a:stretch>
                            <a:fillRect l="-70778" t="-208197" r="-36812" b="-503279"/>
                          </a:stretch>
                        </a:blipFill>
                      </a:tcPr>
                    </a:tc>
                    <a:tc>
                      <a:txBody>
                        <a:bodyPr/>
                        <a:lstStyle/>
                        <a:p>
                          <a:r>
                            <a:rPr lang="en-US" sz="1400" dirty="0"/>
                            <a:t>102</a:t>
                          </a:r>
                        </a:p>
                      </a:txBody>
                      <a:tcPr/>
                    </a:tc>
                    <a:extLst>
                      <a:ext uri="{0D108BD9-81ED-4DB2-BD59-A6C34878D82A}">
                        <a16:rowId xmlns:a16="http://schemas.microsoft.com/office/drawing/2014/main" val="1891613160"/>
                      </a:ext>
                    </a:extLst>
                  </a:tr>
                  <a:tr h="370840">
                    <a:tc>
                      <a:txBody>
                        <a:bodyPr/>
                        <a:lstStyle/>
                        <a:p>
                          <a:r>
                            <a:rPr lang="en-US" sz="1400" dirty="0"/>
                            <a:t>Quaternary</a:t>
                          </a:r>
                        </a:p>
                      </a:txBody>
                      <a:tcPr/>
                    </a:tc>
                    <a:tc>
                      <a:txBody>
                        <a:bodyPr/>
                        <a:lstStyle/>
                        <a:p>
                          <a:r>
                            <a:rPr lang="en-US" sz="1400" dirty="0"/>
                            <a:t>4</a:t>
                          </a:r>
                        </a:p>
                      </a:txBody>
                      <a:tcPr/>
                    </a:tc>
                    <a:tc>
                      <a:txBody>
                        <a:bodyPr/>
                        <a:lstStyle/>
                        <a:p>
                          <a:endParaRPr lang="en-US"/>
                        </a:p>
                      </a:txBody>
                      <a:tcPr>
                        <a:blipFill>
                          <a:blip r:embed="rId5"/>
                          <a:stretch>
                            <a:fillRect l="-70778" t="-308197" r="-36812" b="-403279"/>
                          </a:stretch>
                        </a:blipFill>
                      </a:tcPr>
                    </a:tc>
                    <a:tc>
                      <a:txBody>
                        <a:bodyPr/>
                        <a:lstStyle/>
                        <a:p>
                          <a:r>
                            <a:rPr lang="en-US" sz="1400" dirty="0"/>
                            <a:t>103</a:t>
                          </a:r>
                        </a:p>
                      </a:txBody>
                      <a:tcPr/>
                    </a:tc>
                    <a:extLst>
                      <a:ext uri="{0D108BD9-81ED-4DB2-BD59-A6C34878D82A}">
                        <a16:rowId xmlns:a16="http://schemas.microsoft.com/office/drawing/2014/main" val="4038241838"/>
                      </a:ext>
                    </a:extLst>
                  </a:tr>
                  <a:tr h="370840">
                    <a:tc>
                      <a:txBody>
                        <a:bodyPr/>
                        <a:lstStyle/>
                        <a:p>
                          <a:r>
                            <a:rPr lang="en-US" sz="1400" dirty="0" err="1"/>
                            <a:t>Pentary</a:t>
                          </a:r>
                          <a:endParaRPr lang="en-US" sz="1400" dirty="0"/>
                        </a:p>
                      </a:txBody>
                      <a:tcPr/>
                    </a:tc>
                    <a:tc>
                      <a:txBody>
                        <a:bodyPr/>
                        <a:lstStyle/>
                        <a:p>
                          <a:r>
                            <a:rPr lang="en-US" sz="1400" dirty="0"/>
                            <a:t>5</a:t>
                          </a:r>
                        </a:p>
                      </a:txBody>
                      <a:tcPr/>
                    </a:tc>
                    <a:tc>
                      <a:txBody>
                        <a:bodyPr/>
                        <a:lstStyle/>
                        <a:p>
                          <a:endParaRPr lang="en-US"/>
                        </a:p>
                      </a:txBody>
                      <a:tcPr>
                        <a:blipFill>
                          <a:blip r:embed="rId5"/>
                          <a:stretch>
                            <a:fillRect l="-70778" t="-408197" r="-36812" b="-303279"/>
                          </a:stretch>
                        </a:blipFill>
                      </a:tcPr>
                    </a:tc>
                    <a:tc>
                      <a:txBody>
                        <a:bodyPr/>
                        <a:lstStyle/>
                        <a:p>
                          <a:r>
                            <a:rPr lang="en-US" sz="1400" dirty="0"/>
                            <a:t>124</a:t>
                          </a:r>
                        </a:p>
                      </a:txBody>
                      <a:tcPr/>
                    </a:tc>
                    <a:extLst>
                      <a:ext uri="{0D108BD9-81ED-4DB2-BD59-A6C34878D82A}">
                        <a16:rowId xmlns:a16="http://schemas.microsoft.com/office/drawing/2014/main" val="2936982357"/>
                      </a:ext>
                    </a:extLst>
                  </a:tr>
                  <a:tr h="370840">
                    <a:tc>
                      <a:txBody>
                        <a:bodyPr/>
                        <a:lstStyle/>
                        <a:p>
                          <a:r>
                            <a:rPr lang="en-US" sz="1400" dirty="0"/>
                            <a:t>Octal</a:t>
                          </a:r>
                        </a:p>
                      </a:txBody>
                      <a:tcPr/>
                    </a:tc>
                    <a:tc>
                      <a:txBody>
                        <a:bodyPr/>
                        <a:lstStyle/>
                        <a:p>
                          <a:r>
                            <a:rPr lang="en-US" sz="1400" dirty="0"/>
                            <a:t>8</a:t>
                          </a:r>
                        </a:p>
                      </a:txBody>
                      <a:tcPr/>
                    </a:tc>
                    <a:tc>
                      <a:txBody>
                        <a:bodyPr/>
                        <a:lstStyle/>
                        <a:p>
                          <a:endParaRPr lang="en-US"/>
                        </a:p>
                      </a:txBody>
                      <a:tcPr>
                        <a:blipFill>
                          <a:blip r:embed="rId5"/>
                          <a:stretch>
                            <a:fillRect l="-70778" t="-508197" r="-36812" b="-203279"/>
                          </a:stretch>
                        </a:blipFill>
                      </a:tcPr>
                    </a:tc>
                    <a:tc>
                      <a:txBody>
                        <a:bodyPr/>
                        <a:lstStyle/>
                        <a:p>
                          <a:r>
                            <a:rPr lang="en-US" sz="1400" dirty="0"/>
                            <a:t>756</a:t>
                          </a:r>
                        </a:p>
                      </a:txBody>
                      <a:tcPr/>
                    </a:tc>
                    <a:extLst>
                      <a:ext uri="{0D108BD9-81ED-4DB2-BD59-A6C34878D82A}">
                        <a16:rowId xmlns:a16="http://schemas.microsoft.com/office/drawing/2014/main" val="28508809"/>
                      </a:ext>
                    </a:extLst>
                  </a:tr>
                  <a:tr h="370840">
                    <a:tc>
                      <a:txBody>
                        <a:bodyPr/>
                        <a:lstStyle/>
                        <a:p>
                          <a:r>
                            <a:rPr lang="en-US" sz="1400" dirty="0"/>
                            <a:t>Decimal</a:t>
                          </a:r>
                        </a:p>
                      </a:txBody>
                      <a:tcPr/>
                    </a:tc>
                    <a:tc>
                      <a:txBody>
                        <a:bodyPr/>
                        <a:lstStyle/>
                        <a:p>
                          <a:r>
                            <a:rPr lang="en-US" sz="1400" dirty="0"/>
                            <a:t>10</a:t>
                          </a:r>
                        </a:p>
                      </a:txBody>
                      <a:tcPr/>
                    </a:tc>
                    <a:tc>
                      <a:txBody>
                        <a:bodyPr/>
                        <a:lstStyle/>
                        <a:p>
                          <a:endParaRPr lang="en-US"/>
                        </a:p>
                      </a:txBody>
                      <a:tcPr>
                        <a:blipFill>
                          <a:blip r:embed="rId5"/>
                          <a:stretch>
                            <a:fillRect l="-70778" t="-608197" r="-36812" b="-103279"/>
                          </a:stretch>
                        </a:blipFill>
                      </a:tcPr>
                    </a:tc>
                    <a:tc>
                      <a:txBody>
                        <a:bodyPr/>
                        <a:lstStyle/>
                        <a:p>
                          <a:r>
                            <a:rPr lang="en-US" sz="1400" dirty="0"/>
                            <a:t>498</a:t>
                          </a:r>
                        </a:p>
                      </a:txBody>
                      <a:tcPr/>
                    </a:tc>
                    <a:extLst>
                      <a:ext uri="{0D108BD9-81ED-4DB2-BD59-A6C34878D82A}">
                        <a16:rowId xmlns:a16="http://schemas.microsoft.com/office/drawing/2014/main" val="1304629180"/>
                      </a:ext>
                    </a:extLst>
                  </a:tr>
                  <a:tr h="370840">
                    <a:tc>
                      <a:txBody>
                        <a:bodyPr/>
                        <a:lstStyle/>
                        <a:p>
                          <a:r>
                            <a:rPr lang="en-US" sz="1400" dirty="0"/>
                            <a:t>Hexa-Decimal</a:t>
                          </a:r>
                        </a:p>
                      </a:txBody>
                      <a:tcPr/>
                    </a:tc>
                    <a:tc>
                      <a:txBody>
                        <a:bodyPr/>
                        <a:lstStyle/>
                        <a:p>
                          <a:r>
                            <a:rPr lang="en-US" sz="1400" dirty="0"/>
                            <a:t>16</a:t>
                          </a:r>
                        </a:p>
                      </a:txBody>
                      <a:tcPr/>
                    </a:tc>
                    <a:tc>
                      <a:txBody>
                        <a:bodyPr/>
                        <a:lstStyle/>
                        <a:p>
                          <a:endParaRPr lang="en-US"/>
                        </a:p>
                      </a:txBody>
                      <a:tcPr>
                        <a:blipFill>
                          <a:blip r:embed="rId5"/>
                          <a:stretch>
                            <a:fillRect l="-70778" t="-708197" r="-36812" b="-3279"/>
                          </a:stretch>
                        </a:blipFill>
                      </a:tcPr>
                    </a:tc>
                    <a:tc>
                      <a:txBody>
                        <a:bodyPr/>
                        <a:lstStyle/>
                        <a:p>
                          <a:r>
                            <a:rPr lang="en-US" sz="1400" dirty="0"/>
                            <a:t>2A9F</a:t>
                          </a:r>
                        </a:p>
                      </a:txBody>
                      <a:tcPr/>
                    </a:tc>
                    <a:extLst>
                      <a:ext uri="{0D108BD9-81ED-4DB2-BD59-A6C34878D82A}">
                        <a16:rowId xmlns:a16="http://schemas.microsoft.com/office/drawing/2014/main" val="936975412"/>
                      </a:ext>
                    </a:extLst>
                  </a:tr>
                </a:tbl>
              </a:graphicData>
            </a:graphic>
          </p:graphicFrame>
        </mc:Fallback>
      </mc:AlternateContent>
    </p:spTree>
    <p:extLst>
      <p:ext uri="{BB962C8B-B14F-4D97-AF65-F5344CB8AC3E}">
        <p14:creationId xmlns:p14="http://schemas.microsoft.com/office/powerpoint/2010/main" val="3079447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494E-FEB4-4223-9B52-3430E984507F}"/>
              </a:ext>
            </a:extLst>
          </p:cNvPr>
          <p:cNvSpPr>
            <a:spLocks noGrp="1"/>
          </p:cNvSpPr>
          <p:nvPr>
            <p:ph type="title"/>
          </p:nvPr>
        </p:nvSpPr>
        <p:spPr/>
        <p:txBody>
          <a:bodyPr/>
          <a:lstStyle/>
          <a:p>
            <a:r>
              <a:rPr lang="en-US" dirty="0"/>
              <a:t>Interconversion of Number Systems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C89BC6-CA0D-458B-8CBB-BA86E844A7FA}"/>
                  </a:ext>
                </a:extLst>
              </p:cNvPr>
              <p:cNvSpPr>
                <a:spLocks noGrp="1"/>
              </p:cNvSpPr>
              <p:nvPr>
                <p:ph idx="1"/>
              </p:nvPr>
            </p:nvSpPr>
            <p:spPr>
              <a:xfrm>
                <a:off x="1103312" y="1641466"/>
                <a:ext cx="8946541" cy="4606933"/>
              </a:xfrm>
            </p:spPr>
            <p:txBody>
              <a:bodyPr/>
              <a:lstStyle/>
              <a:p>
                <a:r>
                  <a:rPr lang="en-US" dirty="0"/>
                  <a:t>Binary to Decimal</a:t>
                </a:r>
              </a:p>
              <a:p>
                <a:pPr lvl="1"/>
                <a:r>
                  <a:rPr lang="en-US" dirty="0"/>
                  <a:t>Example: </a:t>
                </a:r>
                <a14:m>
                  <m:oMath xmlns:m="http://schemas.openxmlformats.org/officeDocument/2006/math">
                    <m:sSub>
                      <m:sSubPr>
                        <m:ctrlPr>
                          <a:rPr lang="en-US" b="1" i="1" dirty="0" smtClean="0">
                            <a:solidFill>
                              <a:srgbClr val="FFFF00"/>
                            </a:solidFill>
                            <a:latin typeface="Cambria Math" panose="02040503050406030204" pitchFamily="18" charset="0"/>
                          </a:rPr>
                        </m:ctrlPr>
                      </m:sSubPr>
                      <m:e>
                        <m:d>
                          <m:dPr>
                            <m:ctrlPr>
                              <a:rPr lang="en-US" b="1" i="1" dirty="0" smtClean="0">
                                <a:solidFill>
                                  <a:srgbClr val="FFFF00"/>
                                </a:solidFill>
                                <a:latin typeface="Cambria Math" panose="02040503050406030204" pitchFamily="18" charset="0"/>
                              </a:rPr>
                            </m:ctrlPr>
                          </m:dPr>
                          <m:e>
                            <m:r>
                              <a:rPr lang="en-US" b="1" i="1" dirty="0" smtClean="0">
                                <a:solidFill>
                                  <a:srgbClr val="FFFF00"/>
                                </a:solidFill>
                                <a:latin typeface="Cambria Math" panose="02040503050406030204" pitchFamily="18" charset="0"/>
                              </a:rPr>
                              <m:t>𝟏𝟎𝟏𝟎𝟏𝟏</m:t>
                            </m:r>
                          </m:e>
                        </m:d>
                      </m:e>
                      <m:sub>
                        <m:r>
                          <a:rPr lang="en-US" b="1" i="1" dirty="0" smtClean="0">
                            <a:solidFill>
                              <a:srgbClr val="FFFF00"/>
                            </a:solidFill>
                            <a:latin typeface="Cambria Math" panose="02040503050406030204" pitchFamily="18" charset="0"/>
                          </a:rPr>
                          <m:t>𝟐</m:t>
                        </m:r>
                      </m:sub>
                    </m:sSub>
                    <m:r>
                      <a:rPr lang="en-US" b="1" i="1" dirty="0" smtClean="0">
                        <a:solidFill>
                          <a:srgbClr val="FFFF00"/>
                        </a:solidFill>
                        <a:latin typeface="Cambria Math" panose="02040503050406030204" pitchFamily="18" charset="0"/>
                      </a:rPr>
                      <m:t>→</m:t>
                    </m:r>
                    <m:sSup>
                      <m:sSupPr>
                        <m:ctrlPr>
                          <a:rPr lang="en-US" b="1" i="1" dirty="0" smtClean="0">
                            <a:solidFill>
                              <a:srgbClr val="FFFF00"/>
                            </a:solidFill>
                            <a:latin typeface="Cambria Math" panose="02040503050406030204" pitchFamily="18" charset="0"/>
                          </a:rPr>
                        </m:ctrlPr>
                      </m:sSupPr>
                      <m:e>
                        <m:r>
                          <a:rPr lang="en-US" b="1" i="1" dirty="0" smtClean="0">
                            <a:solidFill>
                              <a:srgbClr val="FFFF00"/>
                            </a:solidFill>
                            <a:latin typeface="Cambria Math" panose="02040503050406030204" pitchFamily="18" charset="0"/>
                          </a:rPr>
                          <m:t>𝟐</m:t>
                        </m:r>
                      </m:e>
                      <m:sup>
                        <m:r>
                          <a:rPr lang="en-US" b="1" i="1" dirty="0" smtClean="0">
                            <a:solidFill>
                              <a:srgbClr val="FFFF00"/>
                            </a:solidFill>
                            <a:latin typeface="Cambria Math" panose="02040503050406030204" pitchFamily="18" charset="0"/>
                          </a:rPr>
                          <m:t>𝟓</m:t>
                        </m:r>
                      </m:sup>
                    </m:sSup>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𝟏</m:t>
                    </m:r>
                    <m:r>
                      <a:rPr lang="en-US" b="1" i="1" dirty="0" smtClean="0">
                        <a:solidFill>
                          <a:srgbClr val="FFFF00"/>
                        </a:solidFill>
                        <a:latin typeface="Cambria Math" panose="02040503050406030204" pitchFamily="18" charset="0"/>
                      </a:rPr>
                      <m:t>+</m:t>
                    </m:r>
                    <m:sSup>
                      <m:sSupPr>
                        <m:ctrlPr>
                          <a:rPr lang="en-US" b="1" i="1" dirty="0" smtClean="0">
                            <a:solidFill>
                              <a:srgbClr val="FFFF00"/>
                            </a:solidFill>
                            <a:latin typeface="Cambria Math" panose="02040503050406030204" pitchFamily="18" charset="0"/>
                          </a:rPr>
                        </m:ctrlPr>
                      </m:sSupPr>
                      <m:e>
                        <m:r>
                          <a:rPr lang="en-US" b="1" i="1" dirty="0" smtClean="0">
                            <a:solidFill>
                              <a:srgbClr val="FFFF00"/>
                            </a:solidFill>
                            <a:latin typeface="Cambria Math" panose="02040503050406030204" pitchFamily="18" charset="0"/>
                          </a:rPr>
                          <m:t>𝟐</m:t>
                        </m:r>
                      </m:e>
                      <m:sup>
                        <m:r>
                          <a:rPr lang="en-US" b="1" i="1" dirty="0" smtClean="0">
                            <a:solidFill>
                              <a:srgbClr val="FFFF00"/>
                            </a:solidFill>
                            <a:latin typeface="Cambria Math" panose="02040503050406030204" pitchFamily="18" charset="0"/>
                          </a:rPr>
                          <m:t>𝟒</m:t>
                        </m:r>
                      </m:sup>
                    </m:sSup>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𝟎</m:t>
                    </m:r>
                    <m:r>
                      <a:rPr lang="en-US" b="1" i="1" dirty="0" smtClean="0">
                        <a:solidFill>
                          <a:srgbClr val="FFFF00"/>
                        </a:solidFill>
                        <a:latin typeface="Cambria Math" panose="02040503050406030204" pitchFamily="18" charset="0"/>
                      </a:rPr>
                      <m:t>+</m:t>
                    </m:r>
                    <m:sSup>
                      <m:sSupPr>
                        <m:ctrlPr>
                          <a:rPr lang="en-US" b="1" i="1" dirty="0" smtClean="0">
                            <a:solidFill>
                              <a:srgbClr val="FFFF00"/>
                            </a:solidFill>
                            <a:latin typeface="Cambria Math" panose="02040503050406030204" pitchFamily="18" charset="0"/>
                          </a:rPr>
                        </m:ctrlPr>
                      </m:sSupPr>
                      <m:e>
                        <m:r>
                          <a:rPr lang="en-US" b="1" i="1" dirty="0" smtClean="0">
                            <a:solidFill>
                              <a:srgbClr val="FFFF00"/>
                            </a:solidFill>
                            <a:latin typeface="Cambria Math" panose="02040503050406030204" pitchFamily="18" charset="0"/>
                          </a:rPr>
                          <m:t>𝟐</m:t>
                        </m:r>
                      </m:e>
                      <m:sup>
                        <m:r>
                          <a:rPr lang="en-US" b="1" i="1" dirty="0" smtClean="0">
                            <a:solidFill>
                              <a:srgbClr val="FFFF00"/>
                            </a:solidFill>
                            <a:latin typeface="Cambria Math" panose="02040503050406030204" pitchFamily="18" charset="0"/>
                          </a:rPr>
                          <m:t>𝟑</m:t>
                        </m:r>
                      </m:sup>
                    </m:sSup>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𝟏</m:t>
                    </m:r>
                    <m:r>
                      <a:rPr lang="en-US" b="1" i="1" dirty="0" smtClean="0">
                        <a:solidFill>
                          <a:srgbClr val="FFFF00"/>
                        </a:solidFill>
                        <a:latin typeface="Cambria Math" panose="02040503050406030204" pitchFamily="18" charset="0"/>
                      </a:rPr>
                      <m:t>+</m:t>
                    </m:r>
                    <m:sSup>
                      <m:sSupPr>
                        <m:ctrlPr>
                          <a:rPr lang="en-US" b="1" i="1" dirty="0" smtClean="0">
                            <a:solidFill>
                              <a:srgbClr val="FFFF00"/>
                            </a:solidFill>
                            <a:latin typeface="Cambria Math" panose="02040503050406030204" pitchFamily="18" charset="0"/>
                          </a:rPr>
                        </m:ctrlPr>
                      </m:sSupPr>
                      <m:e>
                        <m:r>
                          <a:rPr lang="en-US" b="1" i="1" dirty="0" smtClean="0">
                            <a:solidFill>
                              <a:srgbClr val="FFFF00"/>
                            </a:solidFill>
                            <a:latin typeface="Cambria Math" panose="02040503050406030204" pitchFamily="18" charset="0"/>
                          </a:rPr>
                          <m:t>𝟐</m:t>
                        </m:r>
                      </m:e>
                      <m:sup>
                        <m:r>
                          <a:rPr lang="en-US" b="1" i="1" dirty="0" smtClean="0">
                            <a:solidFill>
                              <a:srgbClr val="FFFF00"/>
                            </a:solidFill>
                            <a:latin typeface="Cambria Math" panose="02040503050406030204" pitchFamily="18" charset="0"/>
                          </a:rPr>
                          <m:t>𝟐</m:t>
                        </m:r>
                      </m:sup>
                    </m:sSup>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𝟎</m:t>
                    </m:r>
                    <m:r>
                      <a:rPr lang="en-US" b="1" i="1" dirty="0" smtClean="0">
                        <a:solidFill>
                          <a:srgbClr val="FFFF00"/>
                        </a:solidFill>
                        <a:latin typeface="Cambria Math" panose="02040503050406030204" pitchFamily="18" charset="0"/>
                      </a:rPr>
                      <m:t>+</m:t>
                    </m:r>
                    <m:sSup>
                      <m:sSupPr>
                        <m:ctrlPr>
                          <a:rPr lang="en-US" b="1" i="1" dirty="0" smtClean="0">
                            <a:solidFill>
                              <a:srgbClr val="FFFF00"/>
                            </a:solidFill>
                            <a:latin typeface="Cambria Math" panose="02040503050406030204" pitchFamily="18" charset="0"/>
                          </a:rPr>
                        </m:ctrlPr>
                      </m:sSupPr>
                      <m:e>
                        <m:r>
                          <a:rPr lang="en-US" b="1" i="1" dirty="0" smtClean="0">
                            <a:solidFill>
                              <a:srgbClr val="FFFF00"/>
                            </a:solidFill>
                            <a:latin typeface="Cambria Math" panose="02040503050406030204" pitchFamily="18" charset="0"/>
                          </a:rPr>
                          <m:t>𝟐</m:t>
                        </m:r>
                      </m:e>
                      <m:sup>
                        <m:r>
                          <a:rPr lang="en-US" b="1" i="1" dirty="0" smtClean="0">
                            <a:solidFill>
                              <a:srgbClr val="FFFF00"/>
                            </a:solidFill>
                            <a:latin typeface="Cambria Math" panose="02040503050406030204" pitchFamily="18" charset="0"/>
                          </a:rPr>
                          <m:t>𝟏</m:t>
                        </m:r>
                      </m:sup>
                    </m:sSup>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𝟏</m:t>
                    </m:r>
                    <m:r>
                      <a:rPr lang="en-US" b="1" i="1" dirty="0" smtClean="0">
                        <a:solidFill>
                          <a:srgbClr val="FFFF00"/>
                        </a:solidFill>
                        <a:latin typeface="Cambria Math" panose="02040503050406030204" pitchFamily="18" charset="0"/>
                      </a:rPr>
                      <m:t>+</m:t>
                    </m:r>
                    <m:sSup>
                      <m:sSupPr>
                        <m:ctrlPr>
                          <a:rPr lang="en-US" b="1" i="1" dirty="0" smtClean="0">
                            <a:solidFill>
                              <a:srgbClr val="FFFF00"/>
                            </a:solidFill>
                            <a:latin typeface="Cambria Math" panose="02040503050406030204" pitchFamily="18" charset="0"/>
                          </a:rPr>
                        </m:ctrlPr>
                      </m:sSupPr>
                      <m:e>
                        <m:r>
                          <a:rPr lang="en-US" b="1" i="1" dirty="0" smtClean="0">
                            <a:solidFill>
                              <a:srgbClr val="FFFF00"/>
                            </a:solidFill>
                            <a:latin typeface="Cambria Math" panose="02040503050406030204" pitchFamily="18" charset="0"/>
                          </a:rPr>
                          <m:t>𝟐</m:t>
                        </m:r>
                      </m:e>
                      <m:sup>
                        <m:r>
                          <a:rPr lang="en-US" b="1" i="1" dirty="0" smtClean="0">
                            <a:solidFill>
                              <a:srgbClr val="FFFF00"/>
                            </a:solidFill>
                            <a:latin typeface="Cambria Math" panose="02040503050406030204" pitchFamily="18" charset="0"/>
                          </a:rPr>
                          <m:t>𝟎</m:t>
                        </m:r>
                      </m:sup>
                    </m:sSup>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𝟏</m:t>
                    </m:r>
                  </m:oMath>
                </a14:m>
                <a:endParaRPr lang="en-US" b="1" dirty="0">
                  <a:solidFill>
                    <a:srgbClr val="FFFF00"/>
                  </a:solidFill>
                </a:endParaRPr>
              </a:p>
              <a:p>
                <a:pPr lvl="1"/>
                <a14:m>
                  <m:oMath xmlns:m="http://schemas.openxmlformats.org/officeDocument/2006/math">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𝟑𝟐</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𝟎</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𝟖</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𝟎</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𝟐</m:t>
                    </m:r>
                    <m:r>
                      <a:rPr lang="en-US" b="1" i="1" smtClean="0">
                        <a:solidFill>
                          <a:srgbClr val="FFFF00"/>
                        </a:solidFill>
                        <a:latin typeface="Cambria Math" panose="02040503050406030204" pitchFamily="18" charset="0"/>
                      </a:rPr>
                      <m:t>+</m:t>
                    </m:r>
                    <m:r>
                      <a:rPr lang="en-US" b="1" i="1" smtClean="0">
                        <a:solidFill>
                          <a:srgbClr val="FFFF00"/>
                        </a:solidFill>
                        <a:latin typeface="Cambria Math" panose="02040503050406030204" pitchFamily="18" charset="0"/>
                      </a:rPr>
                      <m:t>𝟏</m:t>
                    </m:r>
                    <m:r>
                      <a:rPr lang="en-US" b="1" i="1" smtClean="0">
                        <a:solidFill>
                          <a:srgbClr val="FFFF00"/>
                        </a:solidFill>
                        <a:latin typeface="Cambria Math" panose="02040503050406030204" pitchFamily="18" charset="0"/>
                      </a:rPr>
                      <m:t>=</m:t>
                    </m:r>
                    <m:sSub>
                      <m:sSubPr>
                        <m:ctrlPr>
                          <a:rPr lang="en-US" b="1" i="1" smtClean="0">
                            <a:solidFill>
                              <a:srgbClr val="FFFF00"/>
                            </a:solidFill>
                            <a:latin typeface="Cambria Math" panose="02040503050406030204" pitchFamily="18" charset="0"/>
                          </a:rPr>
                        </m:ctrlPr>
                      </m:sSubPr>
                      <m:e>
                        <m:d>
                          <m:dPr>
                            <m:ctrlPr>
                              <a:rPr lang="en-US" b="1" i="1" smtClean="0">
                                <a:solidFill>
                                  <a:srgbClr val="FFFF00"/>
                                </a:solidFill>
                                <a:latin typeface="Cambria Math" panose="02040503050406030204" pitchFamily="18" charset="0"/>
                              </a:rPr>
                            </m:ctrlPr>
                          </m:dPr>
                          <m:e>
                            <m:r>
                              <a:rPr lang="en-US" b="1" i="1" smtClean="0">
                                <a:solidFill>
                                  <a:srgbClr val="FFFF00"/>
                                </a:solidFill>
                                <a:latin typeface="Cambria Math" panose="02040503050406030204" pitchFamily="18" charset="0"/>
                              </a:rPr>
                              <m:t>𝟒𝟑</m:t>
                            </m:r>
                          </m:e>
                        </m:d>
                      </m:e>
                      <m:sub>
                        <m:r>
                          <a:rPr lang="en-US" b="1" i="1" smtClean="0">
                            <a:solidFill>
                              <a:srgbClr val="FFFF00"/>
                            </a:solidFill>
                            <a:latin typeface="Cambria Math" panose="02040503050406030204" pitchFamily="18" charset="0"/>
                          </a:rPr>
                          <m:t>𝟏𝟎</m:t>
                        </m:r>
                      </m:sub>
                    </m:sSub>
                  </m:oMath>
                </a14:m>
                <a:endParaRPr lang="en-US" b="1" dirty="0"/>
              </a:p>
              <a:p>
                <a:r>
                  <a:rPr lang="en-US" dirty="0"/>
                  <a:t>Decimal to Binary</a:t>
                </a:r>
              </a:p>
              <a:p>
                <a:r>
                  <a:rPr lang="en-US" dirty="0"/>
                  <a:t>General Form</a:t>
                </a:r>
              </a:p>
              <a:p>
                <a:pPr lvl="1"/>
                <a:r>
                  <a:rPr lang="en-US" dirty="0"/>
                  <a:t>Example: </a:t>
                </a:r>
                <a14:m>
                  <m:oMath xmlns:m="http://schemas.openxmlformats.org/officeDocument/2006/math">
                    <m:sSub>
                      <m:sSubPr>
                        <m:ctrlPr>
                          <a:rPr lang="en-US" b="1" i="1" dirty="0" smtClean="0">
                            <a:solidFill>
                              <a:srgbClr val="FFFF00"/>
                            </a:solidFill>
                            <a:latin typeface="Cambria Math" panose="02040503050406030204" pitchFamily="18" charset="0"/>
                          </a:rPr>
                        </m:ctrlPr>
                      </m:sSubPr>
                      <m:e>
                        <m:d>
                          <m:dPr>
                            <m:ctrlPr>
                              <a:rPr lang="en-US" b="1" i="1" dirty="0" smtClean="0">
                                <a:solidFill>
                                  <a:srgbClr val="FFFF00"/>
                                </a:solidFill>
                                <a:latin typeface="Cambria Math" panose="02040503050406030204" pitchFamily="18" charset="0"/>
                              </a:rPr>
                            </m:ctrlPr>
                          </m:dPr>
                          <m:e>
                            <m:sSub>
                              <m:sSubPr>
                                <m:ctrlPr>
                                  <a:rPr lang="en-US" b="1" i="1" dirty="0" smtClean="0">
                                    <a:solidFill>
                                      <a:srgbClr val="FFFF00"/>
                                    </a:solidFill>
                                    <a:latin typeface="Cambria Math" panose="02040503050406030204" pitchFamily="18" charset="0"/>
                                  </a:rPr>
                                </m:ctrlPr>
                              </m:sSubPr>
                              <m:e>
                                <m:r>
                                  <a:rPr lang="en-US" b="1" i="1" dirty="0" smtClean="0">
                                    <a:solidFill>
                                      <a:srgbClr val="FFFF00"/>
                                    </a:solidFill>
                                    <a:latin typeface="Cambria Math" panose="02040503050406030204" pitchFamily="18" charset="0"/>
                                  </a:rPr>
                                  <m:t>𝒛</m:t>
                                </m:r>
                              </m:e>
                              <m:sub>
                                <m:r>
                                  <a:rPr lang="en-US" b="1" i="1" dirty="0" smtClean="0">
                                    <a:solidFill>
                                      <a:srgbClr val="FFFF00"/>
                                    </a:solidFill>
                                    <a:latin typeface="Cambria Math" panose="02040503050406030204" pitchFamily="18" charset="0"/>
                                  </a:rPr>
                                  <m:t>𝟑</m:t>
                                </m:r>
                              </m:sub>
                            </m:sSub>
                            <m:sSub>
                              <m:sSubPr>
                                <m:ctrlPr>
                                  <a:rPr lang="en-US" b="1" i="1" dirty="0" smtClean="0">
                                    <a:solidFill>
                                      <a:srgbClr val="FFFF00"/>
                                    </a:solidFill>
                                    <a:latin typeface="Cambria Math" panose="02040503050406030204" pitchFamily="18" charset="0"/>
                                  </a:rPr>
                                </m:ctrlPr>
                              </m:sSubPr>
                              <m:e>
                                <m:r>
                                  <a:rPr lang="en-US" b="1" i="1" dirty="0" smtClean="0">
                                    <a:solidFill>
                                      <a:srgbClr val="FFFF00"/>
                                    </a:solidFill>
                                    <a:latin typeface="Cambria Math" panose="02040503050406030204" pitchFamily="18" charset="0"/>
                                  </a:rPr>
                                  <m:t>𝒛</m:t>
                                </m:r>
                              </m:e>
                              <m:sub>
                                <m:r>
                                  <a:rPr lang="en-US" b="1" i="1" dirty="0" smtClean="0">
                                    <a:solidFill>
                                      <a:srgbClr val="FFFF00"/>
                                    </a:solidFill>
                                    <a:latin typeface="Cambria Math" panose="02040503050406030204" pitchFamily="18" charset="0"/>
                                  </a:rPr>
                                  <m:t>𝟐</m:t>
                                </m:r>
                              </m:sub>
                            </m:sSub>
                            <m:sSub>
                              <m:sSubPr>
                                <m:ctrlPr>
                                  <a:rPr lang="en-US" b="1" i="1" dirty="0" smtClean="0">
                                    <a:solidFill>
                                      <a:srgbClr val="FFFF00"/>
                                    </a:solidFill>
                                    <a:latin typeface="Cambria Math" panose="02040503050406030204" pitchFamily="18" charset="0"/>
                                  </a:rPr>
                                </m:ctrlPr>
                              </m:sSubPr>
                              <m:e>
                                <m:r>
                                  <a:rPr lang="en-US" b="1" i="1" dirty="0" smtClean="0">
                                    <a:solidFill>
                                      <a:srgbClr val="FFFF00"/>
                                    </a:solidFill>
                                    <a:latin typeface="Cambria Math" panose="02040503050406030204" pitchFamily="18" charset="0"/>
                                  </a:rPr>
                                  <m:t>𝒛</m:t>
                                </m:r>
                              </m:e>
                              <m:sub>
                                <m:r>
                                  <a:rPr lang="en-US" b="1" i="1" dirty="0" smtClean="0">
                                    <a:solidFill>
                                      <a:srgbClr val="FFFF00"/>
                                    </a:solidFill>
                                    <a:latin typeface="Cambria Math" panose="02040503050406030204" pitchFamily="18" charset="0"/>
                                  </a:rPr>
                                  <m:t>𝟏</m:t>
                                </m:r>
                              </m:sub>
                            </m:sSub>
                            <m:sSub>
                              <m:sSubPr>
                                <m:ctrlPr>
                                  <a:rPr lang="en-US" b="1" i="1" dirty="0" smtClean="0">
                                    <a:solidFill>
                                      <a:srgbClr val="FFFF00"/>
                                    </a:solidFill>
                                    <a:latin typeface="Cambria Math" panose="02040503050406030204" pitchFamily="18" charset="0"/>
                                  </a:rPr>
                                </m:ctrlPr>
                              </m:sSubPr>
                              <m:e>
                                <m:r>
                                  <a:rPr lang="en-US" b="1" i="1" dirty="0" smtClean="0">
                                    <a:solidFill>
                                      <a:srgbClr val="FFFF00"/>
                                    </a:solidFill>
                                    <a:latin typeface="Cambria Math" panose="02040503050406030204" pitchFamily="18" charset="0"/>
                                  </a:rPr>
                                  <m:t>𝒛</m:t>
                                </m:r>
                              </m:e>
                              <m:sub>
                                <m:r>
                                  <a:rPr lang="en-US" b="1" i="1" dirty="0" smtClean="0">
                                    <a:solidFill>
                                      <a:srgbClr val="FFFF00"/>
                                    </a:solidFill>
                                    <a:latin typeface="Cambria Math" panose="02040503050406030204" pitchFamily="18" charset="0"/>
                                  </a:rPr>
                                  <m:t>𝟎</m:t>
                                </m:r>
                              </m:sub>
                            </m:sSub>
                          </m:e>
                        </m:d>
                      </m:e>
                      <m:sub>
                        <m:r>
                          <a:rPr lang="en-US" b="1" i="1" dirty="0" smtClean="0">
                            <a:solidFill>
                              <a:srgbClr val="FFFF00"/>
                            </a:solidFill>
                            <a:latin typeface="Cambria Math" panose="02040503050406030204" pitchFamily="18" charset="0"/>
                          </a:rPr>
                          <m:t>𝒃</m:t>
                        </m:r>
                      </m:sub>
                    </m:sSub>
                    <m:r>
                      <a:rPr lang="en-US" b="1" i="1" dirty="0" smtClean="0">
                        <a:solidFill>
                          <a:srgbClr val="FFFF00"/>
                        </a:solidFill>
                        <a:latin typeface="Cambria Math" panose="02040503050406030204" pitchFamily="18" charset="0"/>
                      </a:rPr>
                      <m:t>→</m:t>
                    </m:r>
                    <m:sSub>
                      <m:sSubPr>
                        <m:ctrlPr>
                          <a:rPr lang="en-US" b="1" i="1" dirty="0" smtClean="0">
                            <a:solidFill>
                              <a:srgbClr val="FFFF00"/>
                            </a:solidFill>
                            <a:latin typeface="Cambria Math" panose="02040503050406030204" pitchFamily="18" charset="0"/>
                          </a:rPr>
                        </m:ctrlPr>
                      </m:sSubPr>
                      <m:e>
                        <m:sSup>
                          <m:sSupPr>
                            <m:ctrlPr>
                              <a:rPr lang="en-US" b="1" i="1" dirty="0" smtClean="0">
                                <a:solidFill>
                                  <a:srgbClr val="FFFF00"/>
                                </a:solidFill>
                                <a:latin typeface="Cambria Math" panose="02040503050406030204" pitchFamily="18" charset="0"/>
                              </a:rPr>
                            </m:ctrlPr>
                          </m:sSupPr>
                          <m:e>
                            <m:r>
                              <a:rPr lang="en-US" b="1" i="1" dirty="0" smtClean="0">
                                <a:solidFill>
                                  <a:srgbClr val="FFFF00"/>
                                </a:solidFill>
                                <a:latin typeface="Cambria Math" panose="02040503050406030204" pitchFamily="18" charset="0"/>
                              </a:rPr>
                              <m:t>𝒃</m:t>
                            </m:r>
                          </m:e>
                          <m:sup>
                            <m:r>
                              <a:rPr lang="en-US" b="1" i="1" dirty="0" smtClean="0">
                                <a:solidFill>
                                  <a:srgbClr val="FFFF00"/>
                                </a:solidFill>
                                <a:latin typeface="Cambria Math" panose="02040503050406030204" pitchFamily="18" charset="0"/>
                              </a:rPr>
                              <m:t>𝟑</m:t>
                            </m:r>
                          </m:sup>
                        </m:sSup>
                        <m:r>
                          <a:rPr lang="en-US" b="1" i="1" dirty="0" smtClean="0">
                            <a:solidFill>
                              <a:srgbClr val="FFFF00"/>
                            </a:solidFill>
                            <a:latin typeface="Cambria Math" panose="02040503050406030204" pitchFamily="18" charset="0"/>
                          </a:rPr>
                          <m:t>𝒛</m:t>
                        </m:r>
                      </m:e>
                      <m:sub>
                        <m:r>
                          <a:rPr lang="en-US" b="1" i="1" dirty="0" smtClean="0">
                            <a:solidFill>
                              <a:srgbClr val="FFFF00"/>
                            </a:solidFill>
                            <a:latin typeface="Cambria Math" panose="02040503050406030204" pitchFamily="18" charset="0"/>
                          </a:rPr>
                          <m:t>𝟑</m:t>
                        </m:r>
                      </m:sub>
                    </m:sSub>
                    <m:r>
                      <a:rPr lang="en-US" b="1" i="1" dirty="0" smtClean="0">
                        <a:solidFill>
                          <a:srgbClr val="FFFF00"/>
                        </a:solidFill>
                        <a:latin typeface="Cambria Math" panose="02040503050406030204" pitchFamily="18" charset="0"/>
                      </a:rPr>
                      <m:t>+</m:t>
                    </m:r>
                    <m:sSup>
                      <m:sSupPr>
                        <m:ctrlPr>
                          <a:rPr lang="en-US" b="1" i="1" dirty="0" smtClean="0">
                            <a:solidFill>
                              <a:srgbClr val="FFFF00"/>
                            </a:solidFill>
                            <a:latin typeface="Cambria Math" panose="02040503050406030204" pitchFamily="18" charset="0"/>
                          </a:rPr>
                        </m:ctrlPr>
                      </m:sSupPr>
                      <m:e>
                        <m:r>
                          <a:rPr lang="en-US" b="1" i="1" dirty="0" smtClean="0">
                            <a:solidFill>
                              <a:srgbClr val="FFFF00"/>
                            </a:solidFill>
                            <a:latin typeface="Cambria Math" panose="02040503050406030204" pitchFamily="18" charset="0"/>
                          </a:rPr>
                          <m:t>𝒃</m:t>
                        </m:r>
                      </m:e>
                      <m:sup>
                        <m:r>
                          <a:rPr lang="en-US" b="1" i="1" dirty="0" smtClean="0">
                            <a:solidFill>
                              <a:srgbClr val="FFFF00"/>
                            </a:solidFill>
                            <a:latin typeface="Cambria Math" panose="02040503050406030204" pitchFamily="18" charset="0"/>
                          </a:rPr>
                          <m:t>𝟐</m:t>
                        </m:r>
                      </m:sup>
                    </m:sSup>
                    <m:sSub>
                      <m:sSubPr>
                        <m:ctrlPr>
                          <a:rPr lang="en-US" b="1" i="1" dirty="0" smtClean="0">
                            <a:solidFill>
                              <a:srgbClr val="FFFF00"/>
                            </a:solidFill>
                            <a:latin typeface="Cambria Math" panose="02040503050406030204" pitchFamily="18" charset="0"/>
                          </a:rPr>
                        </m:ctrlPr>
                      </m:sSubPr>
                      <m:e>
                        <m:r>
                          <a:rPr lang="en-US" b="1" i="1" dirty="0" smtClean="0">
                            <a:solidFill>
                              <a:srgbClr val="FFFF00"/>
                            </a:solidFill>
                            <a:latin typeface="Cambria Math" panose="02040503050406030204" pitchFamily="18" charset="0"/>
                          </a:rPr>
                          <m:t>𝒛</m:t>
                        </m:r>
                      </m:e>
                      <m:sub>
                        <m:r>
                          <a:rPr lang="en-US" b="1" i="1" dirty="0" smtClean="0">
                            <a:solidFill>
                              <a:srgbClr val="FFFF00"/>
                            </a:solidFill>
                            <a:latin typeface="Cambria Math" panose="02040503050406030204" pitchFamily="18" charset="0"/>
                          </a:rPr>
                          <m:t>𝟐</m:t>
                        </m:r>
                      </m:sub>
                    </m:sSub>
                    <m:r>
                      <a:rPr lang="en-US" b="1" i="1" dirty="0" smtClean="0">
                        <a:solidFill>
                          <a:srgbClr val="FFFF00"/>
                        </a:solidFill>
                        <a:latin typeface="Cambria Math" panose="02040503050406030204" pitchFamily="18" charset="0"/>
                      </a:rPr>
                      <m:t>+</m:t>
                    </m:r>
                    <m:sSup>
                      <m:sSupPr>
                        <m:ctrlPr>
                          <a:rPr lang="en-US" b="1" i="1" dirty="0" smtClean="0">
                            <a:solidFill>
                              <a:srgbClr val="FFFF00"/>
                            </a:solidFill>
                            <a:latin typeface="Cambria Math" panose="02040503050406030204" pitchFamily="18" charset="0"/>
                          </a:rPr>
                        </m:ctrlPr>
                      </m:sSupPr>
                      <m:e>
                        <m:r>
                          <a:rPr lang="en-US" b="1" i="1" dirty="0" smtClean="0">
                            <a:solidFill>
                              <a:srgbClr val="FFFF00"/>
                            </a:solidFill>
                            <a:latin typeface="Cambria Math" panose="02040503050406030204" pitchFamily="18" charset="0"/>
                          </a:rPr>
                          <m:t>𝒃</m:t>
                        </m:r>
                      </m:e>
                      <m:sup>
                        <m:r>
                          <a:rPr lang="en-US" b="1" i="1" dirty="0" smtClean="0">
                            <a:solidFill>
                              <a:srgbClr val="FFFF00"/>
                            </a:solidFill>
                            <a:latin typeface="Cambria Math" panose="02040503050406030204" pitchFamily="18" charset="0"/>
                          </a:rPr>
                          <m:t>𝟏</m:t>
                        </m:r>
                      </m:sup>
                    </m:sSup>
                    <m:sSub>
                      <m:sSubPr>
                        <m:ctrlPr>
                          <a:rPr lang="en-US" b="1" i="1" dirty="0" smtClean="0">
                            <a:solidFill>
                              <a:srgbClr val="FFFF00"/>
                            </a:solidFill>
                            <a:latin typeface="Cambria Math" panose="02040503050406030204" pitchFamily="18" charset="0"/>
                          </a:rPr>
                        </m:ctrlPr>
                      </m:sSubPr>
                      <m:e>
                        <m:r>
                          <a:rPr lang="en-US" b="1" i="1" dirty="0" smtClean="0">
                            <a:solidFill>
                              <a:srgbClr val="FFFF00"/>
                            </a:solidFill>
                            <a:latin typeface="Cambria Math" panose="02040503050406030204" pitchFamily="18" charset="0"/>
                          </a:rPr>
                          <m:t>𝒛</m:t>
                        </m:r>
                      </m:e>
                      <m:sub>
                        <m:r>
                          <a:rPr lang="en-US" b="1" i="1" dirty="0" smtClean="0">
                            <a:solidFill>
                              <a:srgbClr val="FFFF00"/>
                            </a:solidFill>
                            <a:latin typeface="Cambria Math" panose="02040503050406030204" pitchFamily="18" charset="0"/>
                          </a:rPr>
                          <m:t>𝟏</m:t>
                        </m:r>
                      </m:sub>
                    </m:sSub>
                    <m:r>
                      <a:rPr lang="en-US" b="1" i="1" dirty="0" smtClean="0">
                        <a:solidFill>
                          <a:srgbClr val="FFFF00"/>
                        </a:solidFill>
                        <a:latin typeface="Cambria Math" panose="02040503050406030204" pitchFamily="18" charset="0"/>
                      </a:rPr>
                      <m:t>+</m:t>
                    </m:r>
                    <m:sSup>
                      <m:sSupPr>
                        <m:ctrlPr>
                          <a:rPr lang="en-US" b="1" i="1" dirty="0" smtClean="0">
                            <a:solidFill>
                              <a:srgbClr val="FFFF00"/>
                            </a:solidFill>
                            <a:latin typeface="Cambria Math" panose="02040503050406030204" pitchFamily="18" charset="0"/>
                          </a:rPr>
                        </m:ctrlPr>
                      </m:sSupPr>
                      <m:e>
                        <m:r>
                          <a:rPr lang="en-US" b="1" i="1" dirty="0" smtClean="0">
                            <a:solidFill>
                              <a:srgbClr val="FFFF00"/>
                            </a:solidFill>
                            <a:latin typeface="Cambria Math" panose="02040503050406030204" pitchFamily="18" charset="0"/>
                          </a:rPr>
                          <m:t>𝒃</m:t>
                        </m:r>
                      </m:e>
                      <m:sup>
                        <m:r>
                          <a:rPr lang="en-US" b="1" i="1" dirty="0" smtClean="0">
                            <a:solidFill>
                              <a:srgbClr val="FFFF00"/>
                            </a:solidFill>
                            <a:latin typeface="Cambria Math" panose="02040503050406030204" pitchFamily="18" charset="0"/>
                          </a:rPr>
                          <m:t>𝟎</m:t>
                        </m:r>
                      </m:sup>
                    </m:sSup>
                    <m:sSub>
                      <m:sSubPr>
                        <m:ctrlPr>
                          <a:rPr lang="en-US" b="1" i="1" dirty="0" smtClean="0">
                            <a:solidFill>
                              <a:srgbClr val="FFFF00"/>
                            </a:solidFill>
                            <a:latin typeface="Cambria Math" panose="02040503050406030204" pitchFamily="18" charset="0"/>
                          </a:rPr>
                        </m:ctrlPr>
                      </m:sSubPr>
                      <m:e>
                        <m:r>
                          <a:rPr lang="en-US" b="1" i="1" dirty="0" smtClean="0">
                            <a:solidFill>
                              <a:srgbClr val="FFFF00"/>
                            </a:solidFill>
                            <a:latin typeface="Cambria Math" panose="02040503050406030204" pitchFamily="18" charset="0"/>
                          </a:rPr>
                          <m:t>𝒛</m:t>
                        </m:r>
                      </m:e>
                      <m:sub>
                        <m:r>
                          <a:rPr lang="en-US" b="1" i="1" dirty="0" smtClean="0">
                            <a:solidFill>
                              <a:srgbClr val="FFFF00"/>
                            </a:solidFill>
                            <a:latin typeface="Cambria Math" panose="02040503050406030204" pitchFamily="18" charset="0"/>
                          </a:rPr>
                          <m:t>𝟎</m:t>
                        </m:r>
                      </m:sub>
                    </m:sSub>
                    <m:r>
                      <a:rPr lang="en-US" b="1" i="1" dirty="0" smtClean="0">
                        <a:solidFill>
                          <a:srgbClr val="FFFF00"/>
                        </a:solidFill>
                        <a:latin typeface="Cambria Math" panose="02040503050406030204" pitchFamily="18" charset="0"/>
                      </a:rPr>
                      <m:t>→</m:t>
                    </m:r>
                    <m:nary>
                      <m:naryPr>
                        <m:chr m:val="∑"/>
                        <m:ctrlPr>
                          <a:rPr lang="en-US" b="1" i="1" dirty="0" smtClean="0">
                            <a:solidFill>
                              <a:srgbClr val="FFFF00"/>
                            </a:solidFill>
                            <a:latin typeface="Cambria Math" panose="02040503050406030204" pitchFamily="18" charset="0"/>
                          </a:rPr>
                        </m:ctrlPr>
                      </m:naryPr>
                      <m:sub>
                        <m:r>
                          <m:rPr>
                            <m:brk m:alnAt="23"/>
                          </m:rPr>
                          <a:rPr lang="en-US" b="1" i="1" dirty="0" smtClean="0">
                            <a:solidFill>
                              <a:srgbClr val="FFFF00"/>
                            </a:solidFill>
                            <a:latin typeface="Cambria Math" panose="02040503050406030204" pitchFamily="18" charset="0"/>
                          </a:rPr>
                          <m:t>𝒊</m:t>
                        </m:r>
                        <m:r>
                          <a:rPr lang="en-US" b="1" i="1" dirty="0" smtClean="0">
                            <a:solidFill>
                              <a:srgbClr val="FFFF00"/>
                            </a:solidFill>
                            <a:latin typeface="Cambria Math" panose="02040503050406030204" pitchFamily="18" charset="0"/>
                          </a:rPr>
                          <m:t>=</m:t>
                        </m:r>
                        <m:r>
                          <a:rPr lang="en-US" b="1" i="1" dirty="0" smtClean="0">
                            <a:solidFill>
                              <a:srgbClr val="FFFF00"/>
                            </a:solidFill>
                            <a:latin typeface="Cambria Math" panose="02040503050406030204" pitchFamily="18" charset="0"/>
                          </a:rPr>
                          <m:t>𝟎</m:t>
                        </m:r>
                      </m:sub>
                      <m:sup>
                        <m:r>
                          <a:rPr lang="en-US" b="1" i="1" dirty="0" smtClean="0">
                            <a:solidFill>
                              <a:srgbClr val="FFFF00"/>
                            </a:solidFill>
                            <a:latin typeface="Cambria Math" panose="02040503050406030204" pitchFamily="18" charset="0"/>
                          </a:rPr>
                          <m:t>𝒏</m:t>
                        </m:r>
                      </m:sup>
                      <m:e>
                        <m:sSup>
                          <m:sSupPr>
                            <m:ctrlPr>
                              <a:rPr lang="en-US" b="1" i="1" dirty="0" smtClean="0">
                                <a:solidFill>
                                  <a:srgbClr val="FFFF00"/>
                                </a:solidFill>
                                <a:latin typeface="Cambria Math" panose="02040503050406030204" pitchFamily="18" charset="0"/>
                              </a:rPr>
                            </m:ctrlPr>
                          </m:sSupPr>
                          <m:e>
                            <m:r>
                              <a:rPr lang="en-US" b="1" i="1" dirty="0" smtClean="0">
                                <a:solidFill>
                                  <a:srgbClr val="FFFF00"/>
                                </a:solidFill>
                                <a:latin typeface="Cambria Math" panose="02040503050406030204" pitchFamily="18" charset="0"/>
                              </a:rPr>
                              <m:t>𝒃</m:t>
                            </m:r>
                          </m:e>
                          <m:sup>
                            <m:r>
                              <a:rPr lang="en-US" b="1" i="1" dirty="0" smtClean="0">
                                <a:solidFill>
                                  <a:srgbClr val="FFFF00"/>
                                </a:solidFill>
                                <a:latin typeface="Cambria Math" panose="02040503050406030204" pitchFamily="18" charset="0"/>
                              </a:rPr>
                              <m:t>𝒊</m:t>
                            </m:r>
                          </m:sup>
                        </m:sSup>
                        <m:sSub>
                          <m:sSubPr>
                            <m:ctrlPr>
                              <a:rPr lang="en-US" b="1" i="1" dirty="0" smtClean="0">
                                <a:solidFill>
                                  <a:srgbClr val="FFFF00"/>
                                </a:solidFill>
                                <a:latin typeface="Cambria Math" panose="02040503050406030204" pitchFamily="18" charset="0"/>
                              </a:rPr>
                            </m:ctrlPr>
                          </m:sSubPr>
                          <m:e>
                            <m:r>
                              <a:rPr lang="en-US" b="1" i="1" dirty="0" smtClean="0">
                                <a:solidFill>
                                  <a:srgbClr val="FFFF00"/>
                                </a:solidFill>
                                <a:latin typeface="Cambria Math" panose="02040503050406030204" pitchFamily="18" charset="0"/>
                              </a:rPr>
                              <m:t>𝒛</m:t>
                            </m:r>
                          </m:e>
                          <m:sub>
                            <m:r>
                              <a:rPr lang="en-US" b="1" i="1" dirty="0" smtClean="0">
                                <a:solidFill>
                                  <a:srgbClr val="FFFF00"/>
                                </a:solidFill>
                                <a:latin typeface="Cambria Math" panose="02040503050406030204" pitchFamily="18" charset="0"/>
                              </a:rPr>
                              <m:t>𝒊</m:t>
                            </m:r>
                          </m:sub>
                        </m:sSub>
                      </m:e>
                    </m:nary>
                  </m:oMath>
                </a14:m>
                <a:endParaRPr lang="en-US" b="1" dirty="0"/>
              </a:p>
              <a:p>
                <a:pPr lvl="1"/>
                <a:endParaRPr lang="en-US" dirty="0"/>
              </a:p>
            </p:txBody>
          </p:sp>
        </mc:Choice>
        <mc:Fallback xmlns="">
          <p:sp>
            <p:nvSpPr>
              <p:cNvPr id="3" name="Content Placeholder 2">
                <a:extLst>
                  <a:ext uri="{FF2B5EF4-FFF2-40B4-BE49-F238E27FC236}">
                    <a16:creationId xmlns:a16="http://schemas.microsoft.com/office/drawing/2014/main" id="{F6C89BC6-CA0D-458B-8CBB-BA86E844A7FA}"/>
                  </a:ext>
                </a:extLst>
              </p:cNvPr>
              <p:cNvSpPr>
                <a:spLocks noGrp="1" noRot="1" noChangeAspect="1" noMove="1" noResize="1" noEditPoints="1" noAdjustHandles="1" noChangeArrowheads="1" noChangeShapeType="1" noTextEdit="1"/>
              </p:cNvSpPr>
              <p:nvPr>
                <p:ph idx="1"/>
              </p:nvPr>
            </p:nvSpPr>
            <p:spPr>
              <a:xfrm>
                <a:off x="1103312" y="1641466"/>
                <a:ext cx="8946541" cy="4606933"/>
              </a:xfrm>
              <a:blipFill>
                <a:blip r:embed="rId2"/>
                <a:stretch>
                  <a:fillRect l="-341" t="-6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45540F8-1D2E-492F-8DDB-602EBE1A088C}"/>
              </a:ext>
            </a:extLst>
          </p:cNvPr>
          <p:cNvSpPr>
            <a:spLocks noGrp="1"/>
          </p:cNvSpPr>
          <p:nvPr>
            <p:ph type="ftr" sz="quarter" idx="11"/>
          </p:nvPr>
        </p:nvSpPr>
        <p:spPr/>
        <p:txBody>
          <a:bodyPr/>
          <a:lstStyle/>
          <a:p>
            <a:r>
              <a:rPr lang="en-US"/>
              <a:t>Computer Education Explained - ComeDxd</a:t>
            </a:r>
            <a:endParaRPr lang="en-US" dirty="0"/>
          </a:p>
        </p:txBody>
      </p:sp>
      <p:sp>
        <p:nvSpPr>
          <p:cNvPr id="5" name="Slide Number Placeholder 4">
            <a:extLst>
              <a:ext uri="{FF2B5EF4-FFF2-40B4-BE49-F238E27FC236}">
                <a16:creationId xmlns:a16="http://schemas.microsoft.com/office/drawing/2014/main" id="{55187D60-4D0D-4E25-B703-E99C7723BD4E}"/>
              </a:ext>
            </a:extLst>
          </p:cNvPr>
          <p:cNvSpPr>
            <a:spLocks noGrp="1"/>
          </p:cNvSpPr>
          <p:nvPr>
            <p:ph type="sldNum" sz="quarter" idx="12"/>
          </p:nvPr>
        </p:nvSpPr>
        <p:spPr/>
        <p:txBody>
          <a:bodyPr/>
          <a:lstStyle/>
          <a:p>
            <a:fld id="{34B7E4EF-A1BD-40F4-AB7B-04F084DD991D}" type="slidenum">
              <a:rPr lang="en-US" smtClean="0"/>
              <a:t>6</a:t>
            </a:fld>
            <a:endParaRPr lang="en-US" dirty="0"/>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23A7251B-AE7E-4C11-93E7-7F444E07DA77}"/>
                  </a:ext>
                </a:extLst>
              </p:cNvPr>
              <p:cNvGraphicFramePr>
                <a:graphicFrameLocks noGrp="1"/>
              </p:cNvGraphicFramePr>
              <p:nvPr>
                <p:extLst>
                  <p:ext uri="{D42A27DB-BD31-4B8C-83A1-F6EECF244321}">
                    <p14:modId xmlns:p14="http://schemas.microsoft.com/office/powerpoint/2010/main" val="801777682"/>
                  </p:ext>
                </p:extLst>
              </p:nvPr>
            </p:nvGraphicFramePr>
            <p:xfrm>
              <a:off x="8538677" y="2991494"/>
              <a:ext cx="1441060" cy="2225040"/>
            </p:xfrm>
            <a:graphic>
              <a:graphicData uri="http://schemas.openxmlformats.org/drawingml/2006/table">
                <a:tbl>
                  <a:tblPr firstRow="1" bandRow="1">
                    <a:tableStyleId>{6E25E649-3F16-4E02-A733-19D2CDBF48F0}</a:tableStyleId>
                  </a:tblPr>
                  <a:tblGrid>
                    <a:gridCol w="579668">
                      <a:extLst>
                        <a:ext uri="{9D8B030D-6E8A-4147-A177-3AD203B41FA5}">
                          <a16:colId xmlns:a16="http://schemas.microsoft.com/office/drawing/2014/main" val="2164087230"/>
                        </a:ext>
                      </a:extLst>
                    </a:gridCol>
                    <a:gridCol w="861392">
                      <a:extLst>
                        <a:ext uri="{9D8B030D-6E8A-4147-A177-3AD203B41FA5}">
                          <a16:colId xmlns:a16="http://schemas.microsoft.com/office/drawing/2014/main" val="575936510"/>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43</m:t>
                                </m:r>
                              </m:oMath>
                            </m:oMathPara>
                          </a14:m>
                          <a:endParaRPr lang="en-US" dirty="0"/>
                        </a:p>
                      </a:txBody>
                      <a:tcPr/>
                    </a:tc>
                    <a:extLst>
                      <a:ext uri="{0D108BD9-81ED-4DB2-BD59-A6C34878D82A}">
                        <a16:rowId xmlns:a16="http://schemas.microsoft.com/office/drawing/2014/main" val="1078816761"/>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21−1</m:t>
                                </m:r>
                              </m:oMath>
                            </m:oMathPara>
                          </a14:m>
                          <a:endParaRPr lang="en-US" dirty="0"/>
                        </a:p>
                      </a:txBody>
                      <a:tcPr/>
                    </a:tc>
                    <a:extLst>
                      <a:ext uri="{0D108BD9-81ED-4DB2-BD59-A6C34878D82A}">
                        <a16:rowId xmlns:a16="http://schemas.microsoft.com/office/drawing/2014/main" val="2757497339"/>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10−1</m:t>
                                </m:r>
                              </m:oMath>
                            </m:oMathPara>
                          </a14:m>
                          <a:endParaRPr lang="en-US" dirty="0"/>
                        </a:p>
                      </a:txBody>
                      <a:tcPr/>
                    </a:tc>
                    <a:extLst>
                      <a:ext uri="{0D108BD9-81ED-4DB2-BD59-A6C34878D82A}">
                        <a16:rowId xmlns:a16="http://schemas.microsoft.com/office/drawing/2014/main" val="2405285263"/>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5−0</m:t>
                                </m:r>
                              </m:oMath>
                            </m:oMathPara>
                          </a14:m>
                          <a:endParaRPr lang="en-US" dirty="0"/>
                        </a:p>
                      </a:txBody>
                      <a:tcPr/>
                    </a:tc>
                    <a:extLst>
                      <a:ext uri="{0D108BD9-81ED-4DB2-BD59-A6C34878D82A}">
                        <a16:rowId xmlns:a16="http://schemas.microsoft.com/office/drawing/2014/main" val="253611213"/>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2−1</m:t>
                                </m:r>
                              </m:oMath>
                            </m:oMathPara>
                          </a14:m>
                          <a:endParaRPr lang="en-US" dirty="0"/>
                        </a:p>
                      </a:txBody>
                      <a:tcPr/>
                    </a:tc>
                    <a:extLst>
                      <a:ext uri="{0D108BD9-81ED-4DB2-BD59-A6C34878D82A}">
                        <a16:rowId xmlns:a16="http://schemas.microsoft.com/office/drawing/2014/main" val="3221523675"/>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1−0</m:t>
                                </m:r>
                              </m:oMath>
                            </m:oMathPara>
                          </a14:m>
                          <a:endParaRPr lang="en-US" dirty="0"/>
                        </a:p>
                      </a:txBody>
                      <a:tcPr/>
                    </a:tc>
                    <a:extLst>
                      <a:ext uri="{0D108BD9-81ED-4DB2-BD59-A6C34878D82A}">
                        <a16:rowId xmlns:a16="http://schemas.microsoft.com/office/drawing/2014/main" val="3100461140"/>
                      </a:ext>
                    </a:extLst>
                  </a:tr>
                </a:tbl>
              </a:graphicData>
            </a:graphic>
          </p:graphicFrame>
        </mc:Choice>
        <mc:Fallback xmlns="">
          <p:graphicFrame>
            <p:nvGraphicFramePr>
              <p:cNvPr id="6" name="Table 6">
                <a:extLst>
                  <a:ext uri="{FF2B5EF4-FFF2-40B4-BE49-F238E27FC236}">
                    <a16:creationId xmlns:a16="http://schemas.microsoft.com/office/drawing/2014/main" id="{23A7251B-AE7E-4C11-93E7-7F444E07DA77}"/>
                  </a:ext>
                </a:extLst>
              </p:cNvPr>
              <p:cNvGraphicFramePr>
                <a:graphicFrameLocks noGrp="1"/>
              </p:cNvGraphicFramePr>
              <p:nvPr>
                <p:extLst>
                  <p:ext uri="{D42A27DB-BD31-4B8C-83A1-F6EECF244321}">
                    <p14:modId xmlns:p14="http://schemas.microsoft.com/office/powerpoint/2010/main" val="801777682"/>
                  </p:ext>
                </p:extLst>
              </p:nvPr>
            </p:nvGraphicFramePr>
            <p:xfrm>
              <a:off x="8538677" y="2991494"/>
              <a:ext cx="1441060" cy="2225040"/>
            </p:xfrm>
            <a:graphic>
              <a:graphicData uri="http://schemas.openxmlformats.org/drawingml/2006/table">
                <a:tbl>
                  <a:tblPr firstRow="1" bandRow="1">
                    <a:tableStyleId>{6E25E649-3F16-4E02-A733-19D2CDBF48F0}</a:tableStyleId>
                  </a:tblPr>
                  <a:tblGrid>
                    <a:gridCol w="579668">
                      <a:extLst>
                        <a:ext uri="{9D8B030D-6E8A-4147-A177-3AD203B41FA5}">
                          <a16:colId xmlns:a16="http://schemas.microsoft.com/office/drawing/2014/main" val="2164087230"/>
                        </a:ext>
                      </a:extLst>
                    </a:gridCol>
                    <a:gridCol w="861392">
                      <a:extLst>
                        <a:ext uri="{9D8B030D-6E8A-4147-A177-3AD203B41FA5}">
                          <a16:colId xmlns:a16="http://schemas.microsoft.com/office/drawing/2014/main" val="575936510"/>
                        </a:ext>
                      </a:extLst>
                    </a:gridCol>
                  </a:tblGrid>
                  <a:tr h="370840">
                    <a:tc>
                      <a:txBody>
                        <a:bodyPr/>
                        <a:lstStyle/>
                        <a:p>
                          <a:endParaRPr lang="en-US"/>
                        </a:p>
                      </a:txBody>
                      <a:tcPr>
                        <a:blipFill>
                          <a:blip r:embed="rId3"/>
                          <a:stretch>
                            <a:fillRect t="-3279" r="-150000" b="-503279"/>
                          </a:stretch>
                        </a:blipFill>
                      </a:tcPr>
                    </a:tc>
                    <a:tc>
                      <a:txBody>
                        <a:bodyPr/>
                        <a:lstStyle/>
                        <a:p>
                          <a:endParaRPr lang="en-US"/>
                        </a:p>
                      </a:txBody>
                      <a:tcPr>
                        <a:blipFill>
                          <a:blip r:embed="rId3"/>
                          <a:stretch>
                            <a:fillRect l="-67606" t="-3279" r="-1408" b="-503279"/>
                          </a:stretch>
                        </a:blipFill>
                      </a:tcPr>
                    </a:tc>
                    <a:extLst>
                      <a:ext uri="{0D108BD9-81ED-4DB2-BD59-A6C34878D82A}">
                        <a16:rowId xmlns:a16="http://schemas.microsoft.com/office/drawing/2014/main" val="1078816761"/>
                      </a:ext>
                    </a:extLst>
                  </a:tr>
                  <a:tr h="370840">
                    <a:tc>
                      <a:txBody>
                        <a:bodyPr/>
                        <a:lstStyle/>
                        <a:p>
                          <a:endParaRPr lang="en-US"/>
                        </a:p>
                      </a:txBody>
                      <a:tcPr>
                        <a:blipFill>
                          <a:blip r:embed="rId3"/>
                          <a:stretch>
                            <a:fillRect t="-103279" r="-150000" b="-403279"/>
                          </a:stretch>
                        </a:blipFill>
                      </a:tcPr>
                    </a:tc>
                    <a:tc>
                      <a:txBody>
                        <a:bodyPr/>
                        <a:lstStyle/>
                        <a:p>
                          <a:endParaRPr lang="en-US"/>
                        </a:p>
                      </a:txBody>
                      <a:tcPr>
                        <a:blipFill>
                          <a:blip r:embed="rId3"/>
                          <a:stretch>
                            <a:fillRect l="-67606" t="-103279" r="-1408" b="-403279"/>
                          </a:stretch>
                        </a:blipFill>
                      </a:tcPr>
                    </a:tc>
                    <a:extLst>
                      <a:ext uri="{0D108BD9-81ED-4DB2-BD59-A6C34878D82A}">
                        <a16:rowId xmlns:a16="http://schemas.microsoft.com/office/drawing/2014/main" val="2757497339"/>
                      </a:ext>
                    </a:extLst>
                  </a:tr>
                  <a:tr h="370840">
                    <a:tc>
                      <a:txBody>
                        <a:bodyPr/>
                        <a:lstStyle/>
                        <a:p>
                          <a:endParaRPr lang="en-US"/>
                        </a:p>
                      </a:txBody>
                      <a:tcPr>
                        <a:blipFill>
                          <a:blip r:embed="rId3"/>
                          <a:stretch>
                            <a:fillRect t="-203279" r="-150000" b="-303279"/>
                          </a:stretch>
                        </a:blipFill>
                      </a:tcPr>
                    </a:tc>
                    <a:tc>
                      <a:txBody>
                        <a:bodyPr/>
                        <a:lstStyle/>
                        <a:p>
                          <a:endParaRPr lang="en-US"/>
                        </a:p>
                      </a:txBody>
                      <a:tcPr>
                        <a:blipFill>
                          <a:blip r:embed="rId3"/>
                          <a:stretch>
                            <a:fillRect l="-67606" t="-203279" r="-1408" b="-303279"/>
                          </a:stretch>
                        </a:blipFill>
                      </a:tcPr>
                    </a:tc>
                    <a:extLst>
                      <a:ext uri="{0D108BD9-81ED-4DB2-BD59-A6C34878D82A}">
                        <a16:rowId xmlns:a16="http://schemas.microsoft.com/office/drawing/2014/main" val="2405285263"/>
                      </a:ext>
                    </a:extLst>
                  </a:tr>
                  <a:tr h="370840">
                    <a:tc>
                      <a:txBody>
                        <a:bodyPr/>
                        <a:lstStyle/>
                        <a:p>
                          <a:endParaRPr lang="en-US"/>
                        </a:p>
                      </a:txBody>
                      <a:tcPr>
                        <a:blipFill>
                          <a:blip r:embed="rId3"/>
                          <a:stretch>
                            <a:fillRect t="-303279" r="-150000" b="-203279"/>
                          </a:stretch>
                        </a:blipFill>
                      </a:tcPr>
                    </a:tc>
                    <a:tc>
                      <a:txBody>
                        <a:bodyPr/>
                        <a:lstStyle/>
                        <a:p>
                          <a:endParaRPr lang="en-US"/>
                        </a:p>
                      </a:txBody>
                      <a:tcPr>
                        <a:blipFill>
                          <a:blip r:embed="rId3"/>
                          <a:stretch>
                            <a:fillRect l="-67606" t="-303279" r="-1408" b="-203279"/>
                          </a:stretch>
                        </a:blipFill>
                      </a:tcPr>
                    </a:tc>
                    <a:extLst>
                      <a:ext uri="{0D108BD9-81ED-4DB2-BD59-A6C34878D82A}">
                        <a16:rowId xmlns:a16="http://schemas.microsoft.com/office/drawing/2014/main" val="253611213"/>
                      </a:ext>
                    </a:extLst>
                  </a:tr>
                  <a:tr h="370840">
                    <a:tc>
                      <a:txBody>
                        <a:bodyPr/>
                        <a:lstStyle/>
                        <a:p>
                          <a:endParaRPr lang="en-US"/>
                        </a:p>
                      </a:txBody>
                      <a:tcPr>
                        <a:blipFill>
                          <a:blip r:embed="rId3"/>
                          <a:stretch>
                            <a:fillRect t="-403279" r="-150000" b="-103279"/>
                          </a:stretch>
                        </a:blipFill>
                      </a:tcPr>
                    </a:tc>
                    <a:tc>
                      <a:txBody>
                        <a:bodyPr/>
                        <a:lstStyle/>
                        <a:p>
                          <a:endParaRPr lang="en-US"/>
                        </a:p>
                      </a:txBody>
                      <a:tcPr>
                        <a:blipFill>
                          <a:blip r:embed="rId3"/>
                          <a:stretch>
                            <a:fillRect l="-67606" t="-403279" r="-1408" b="-103279"/>
                          </a:stretch>
                        </a:blipFill>
                      </a:tcPr>
                    </a:tc>
                    <a:extLst>
                      <a:ext uri="{0D108BD9-81ED-4DB2-BD59-A6C34878D82A}">
                        <a16:rowId xmlns:a16="http://schemas.microsoft.com/office/drawing/2014/main" val="3221523675"/>
                      </a:ext>
                    </a:extLst>
                  </a:tr>
                  <a:tr h="370840">
                    <a:tc>
                      <a:txBody>
                        <a:bodyPr/>
                        <a:lstStyle/>
                        <a:p>
                          <a:endParaRPr lang="en-US"/>
                        </a:p>
                      </a:txBody>
                      <a:tcPr>
                        <a:blipFill>
                          <a:blip r:embed="rId3"/>
                          <a:stretch>
                            <a:fillRect t="-503279" r="-150000" b="-3279"/>
                          </a:stretch>
                        </a:blipFill>
                      </a:tcPr>
                    </a:tc>
                    <a:tc>
                      <a:txBody>
                        <a:bodyPr/>
                        <a:lstStyle/>
                        <a:p>
                          <a:endParaRPr lang="en-US"/>
                        </a:p>
                      </a:txBody>
                      <a:tcPr>
                        <a:blipFill>
                          <a:blip r:embed="rId3"/>
                          <a:stretch>
                            <a:fillRect l="-67606" t="-503279" r="-1408" b="-3279"/>
                          </a:stretch>
                        </a:blipFill>
                      </a:tcPr>
                    </a:tc>
                    <a:extLst>
                      <a:ext uri="{0D108BD9-81ED-4DB2-BD59-A6C34878D82A}">
                        <a16:rowId xmlns:a16="http://schemas.microsoft.com/office/drawing/2014/main" val="3100461140"/>
                      </a:ext>
                    </a:extLst>
                  </a:tr>
                </a:tbl>
              </a:graphicData>
            </a:graphic>
          </p:graphicFrame>
        </mc:Fallback>
      </mc:AlternateContent>
      <p:sp>
        <p:nvSpPr>
          <p:cNvPr id="7" name="Arrow: Bent-Up 6">
            <a:extLst>
              <a:ext uri="{FF2B5EF4-FFF2-40B4-BE49-F238E27FC236}">
                <a16:creationId xmlns:a16="http://schemas.microsoft.com/office/drawing/2014/main" id="{6F38A5DF-62B2-472F-BDD4-55C6EA7F1493}"/>
              </a:ext>
            </a:extLst>
          </p:cNvPr>
          <p:cNvSpPr/>
          <p:nvPr/>
        </p:nvSpPr>
        <p:spPr>
          <a:xfrm>
            <a:off x="9602050" y="3575220"/>
            <a:ext cx="755374" cy="1848676"/>
          </a:xfrm>
          <a:prstGeom prst="ben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DECBBCC-A8CD-482B-8694-D6BBB2B08699}"/>
                  </a:ext>
                </a:extLst>
              </p:cNvPr>
              <p:cNvSpPr txBox="1"/>
              <p:nvPr/>
            </p:nvSpPr>
            <p:spPr>
              <a:xfrm>
                <a:off x="10049853" y="2991494"/>
                <a:ext cx="124570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b="0" i="1" smtClean="0">
                          <a:solidFill>
                            <a:srgbClr val="FFFF00"/>
                          </a:solidFill>
                          <a:latin typeface="Cambria Math" panose="02040503050406030204" pitchFamily="18" charset="0"/>
                        </a:rPr>
                        <m:t>101011</m:t>
                      </m:r>
                    </m:oMath>
                  </m:oMathPara>
                </a14:m>
                <a:endParaRPr lang="en-US" dirty="0">
                  <a:solidFill>
                    <a:srgbClr val="FFFF00"/>
                  </a:solidFill>
                </a:endParaRPr>
              </a:p>
            </p:txBody>
          </p:sp>
        </mc:Choice>
        <mc:Fallback xmlns="">
          <p:sp>
            <p:nvSpPr>
              <p:cNvPr id="9" name="TextBox 8">
                <a:extLst>
                  <a:ext uri="{FF2B5EF4-FFF2-40B4-BE49-F238E27FC236}">
                    <a16:creationId xmlns:a16="http://schemas.microsoft.com/office/drawing/2014/main" id="{DDECBBCC-A8CD-482B-8694-D6BBB2B08699}"/>
                  </a:ext>
                </a:extLst>
              </p:cNvPr>
              <p:cNvSpPr txBox="1">
                <a:spLocks noRot="1" noChangeAspect="1" noMove="1" noResize="1" noEditPoints="1" noAdjustHandles="1" noChangeArrowheads="1" noChangeShapeType="1" noTextEdit="1"/>
              </p:cNvSpPr>
              <p:nvPr/>
            </p:nvSpPr>
            <p:spPr>
              <a:xfrm>
                <a:off x="10049853" y="2991494"/>
                <a:ext cx="124570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4F878D6-C096-441E-9CCB-FD54C64D5D23}"/>
                  </a:ext>
                </a:extLst>
              </p:cNvPr>
              <p:cNvSpPr txBox="1"/>
              <p:nvPr/>
            </p:nvSpPr>
            <p:spPr>
              <a:xfrm>
                <a:off x="6936467" y="2991494"/>
                <a:ext cx="144106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solidFill>
                                <a:srgbClr val="FFFF00"/>
                              </a:solidFill>
                              <a:latin typeface="Cambria Math" panose="02040503050406030204" pitchFamily="18" charset="0"/>
                            </a:rPr>
                          </m:ctrlPr>
                        </m:sSubPr>
                        <m:e>
                          <m:d>
                            <m:dPr>
                              <m:ctrlPr>
                                <a:rPr lang="en-US" i="1" dirty="0" smtClean="0">
                                  <a:solidFill>
                                    <a:srgbClr val="FFFF00"/>
                                  </a:solidFill>
                                  <a:latin typeface="Cambria Math" panose="02040503050406030204" pitchFamily="18" charset="0"/>
                                </a:rPr>
                              </m:ctrlPr>
                            </m:dPr>
                            <m:e>
                              <m:r>
                                <a:rPr lang="en-US" i="1" dirty="0" smtClean="0">
                                  <a:solidFill>
                                    <a:srgbClr val="FFFF00"/>
                                  </a:solidFill>
                                  <a:latin typeface="Cambria Math" panose="02040503050406030204" pitchFamily="18" charset="0"/>
                                </a:rPr>
                                <m:t>43</m:t>
                              </m:r>
                            </m:e>
                          </m:d>
                        </m:e>
                        <m:sub>
                          <m:r>
                            <a:rPr lang="en-US" b="0" i="1" dirty="0" smtClean="0">
                              <a:solidFill>
                                <a:srgbClr val="FFFF00"/>
                              </a:solidFill>
                              <a:latin typeface="Cambria Math" panose="02040503050406030204" pitchFamily="18" charset="0"/>
                            </a:rPr>
                            <m:t>10</m:t>
                          </m:r>
                        </m:sub>
                      </m:sSub>
                      <m:r>
                        <a:rPr lang="en-US" b="0" i="1" dirty="0" smtClean="0">
                          <a:solidFill>
                            <a:srgbClr val="FFFF00"/>
                          </a:solidFill>
                          <a:latin typeface="Cambria Math" panose="02040503050406030204" pitchFamily="18" charset="0"/>
                        </a:rPr>
                        <m:t>=</m:t>
                      </m:r>
                    </m:oMath>
                  </m:oMathPara>
                </a14:m>
                <a:endParaRPr lang="en-US" dirty="0">
                  <a:solidFill>
                    <a:srgbClr val="FFFF00"/>
                  </a:solidFill>
                </a:endParaRPr>
              </a:p>
            </p:txBody>
          </p:sp>
        </mc:Choice>
        <mc:Fallback xmlns="">
          <p:sp>
            <p:nvSpPr>
              <p:cNvPr id="11" name="TextBox 10">
                <a:extLst>
                  <a:ext uri="{FF2B5EF4-FFF2-40B4-BE49-F238E27FC236}">
                    <a16:creationId xmlns:a16="http://schemas.microsoft.com/office/drawing/2014/main" id="{24F878D6-C096-441E-9CCB-FD54C64D5D23}"/>
                  </a:ext>
                </a:extLst>
              </p:cNvPr>
              <p:cNvSpPr txBox="1">
                <a:spLocks noRot="1" noChangeAspect="1" noMove="1" noResize="1" noEditPoints="1" noAdjustHandles="1" noChangeArrowheads="1" noChangeShapeType="1" noTextEdit="1"/>
              </p:cNvSpPr>
              <p:nvPr/>
            </p:nvSpPr>
            <p:spPr>
              <a:xfrm>
                <a:off x="6936467" y="2991494"/>
                <a:ext cx="1441061" cy="369332"/>
              </a:xfrm>
              <a:prstGeom prst="rect">
                <a:avLst/>
              </a:prstGeom>
              <a:blipFill>
                <a:blip r:embed="rId5"/>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3" name="Table 6">
                <a:extLst>
                  <a:ext uri="{FF2B5EF4-FFF2-40B4-BE49-F238E27FC236}">
                    <a16:creationId xmlns:a16="http://schemas.microsoft.com/office/drawing/2014/main" id="{376FDA57-A72B-4B2B-A134-BBFC8D224724}"/>
                  </a:ext>
                </a:extLst>
              </p:cNvPr>
              <p:cNvGraphicFramePr>
                <a:graphicFrameLocks noGrp="1"/>
              </p:cNvGraphicFramePr>
              <p:nvPr>
                <p:extLst>
                  <p:ext uri="{D42A27DB-BD31-4B8C-83A1-F6EECF244321}">
                    <p14:modId xmlns:p14="http://schemas.microsoft.com/office/powerpoint/2010/main" val="3333463557"/>
                  </p:ext>
                </p:extLst>
              </p:nvPr>
            </p:nvGraphicFramePr>
            <p:xfrm>
              <a:off x="5058878" y="4655103"/>
              <a:ext cx="2839417" cy="1854200"/>
            </p:xfrm>
            <a:graphic>
              <a:graphicData uri="http://schemas.openxmlformats.org/drawingml/2006/table">
                <a:tbl>
                  <a:tblPr firstRow="1" bandRow="1">
                    <a:tableStyleId>{6E25E649-3F16-4E02-A733-19D2CDBF48F0}</a:tableStyleId>
                  </a:tblPr>
                  <a:tblGrid>
                    <a:gridCol w="811835">
                      <a:extLst>
                        <a:ext uri="{9D8B030D-6E8A-4147-A177-3AD203B41FA5}">
                          <a16:colId xmlns:a16="http://schemas.microsoft.com/office/drawing/2014/main" val="2164087230"/>
                        </a:ext>
                      </a:extLst>
                    </a:gridCol>
                    <a:gridCol w="2027582">
                      <a:extLst>
                        <a:ext uri="{9D8B030D-6E8A-4147-A177-3AD203B41FA5}">
                          <a16:colId xmlns:a16="http://schemas.microsoft.com/office/drawing/2014/main" val="575936510"/>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𝒃</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𝒛</m:t>
                                    </m:r>
                                  </m:e>
                                  <m:sub>
                                    <m:r>
                                      <a:rPr lang="en-US" b="1" i="1" smtClean="0">
                                        <a:latin typeface="Cambria Math" panose="02040503050406030204" pitchFamily="18" charset="0"/>
                                      </a:rPr>
                                      <m:t>𝟑</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𝒛</m:t>
                                    </m:r>
                                  </m:e>
                                  <m:sub>
                                    <m:r>
                                      <a:rPr lang="en-US" b="1" i="1" smtClean="0">
                                        <a:latin typeface="Cambria Math" panose="02040503050406030204" pitchFamily="18" charset="0"/>
                                      </a:rPr>
                                      <m:t>𝟐</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𝒛</m:t>
                                    </m:r>
                                  </m:e>
                                  <m:sub>
                                    <m:r>
                                      <a:rPr lang="en-US" b="1" i="1" smtClean="0">
                                        <a:latin typeface="Cambria Math" panose="02040503050406030204" pitchFamily="18" charset="0"/>
                                      </a:rPr>
                                      <m:t>𝟏</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𝒛</m:t>
                                    </m:r>
                                  </m:e>
                                  <m:sub>
                                    <m:r>
                                      <a:rPr lang="en-US" b="1" i="1" smtClean="0">
                                        <a:latin typeface="Cambria Math" panose="02040503050406030204" pitchFamily="18" charset="0"/>
                                      </a:rPr>
                                      <m:t>𝟎</m:t>
                                    </m:r>
                                  </m:sub>
                                </m:sSub>
                              </m:oMath>
                            </m:oMathPara>
                          </a14:m>
                          <a:endParaRPr lang="en-US" dirty="0"/>
                        </a:p>
                      </a:txBody>
                      <a:tcPr/>
                    </a:tc>
                    <a:extLst>
                      <a:ext uri="{0D108BD9-81ED-4DB2-BD59-A6C34878D82A}">
                        <a16:rowId xmlns:a16="http://schemas.microsoft.com/office/drawing/2014/main" val="1078816761"/>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3</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0</m:t>
                                    </m:r>
                                  </m:sub>
                                </m:sSub>
                              </m:oMath>
                            </m:oMathPara>
                          </a14:m>
                          <a:endParaRPr lang="en-US" dirty="0"/>
                        </a:p>
                      </a:txBody>
                      <a:tcPr/>
                    </a:tc>
                    <a:extLst>
                      <a:ext uri="{0D108BD9-81ED-4DB2-BD59-A6C34878D82A}">
                        <a16:rowId xmlns:a16="http://schemas.microsoft.com/office/drawing/2014/main" val="2757497339"/>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3</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oMath>
                            </m:oMathPara>
                          </a14:m>
                          <a:endParaRPr lang="en-US" dirty="0"/>
                        </a:p>
                      </a:txBody>
                      <a:tcPr/>
                    </a:tc>
                    <a:extLst>
                      <a:ext uri="{0D108BD9-81ED-4DB2-BD59-A6C34878D82A}">
                        <a16:rowId xmlns:a16="http://schemas.microsoft.com/office/drawing/2014/main" val="2405285263"/>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253611213"/>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3</m:t>
                                    </m:r>
                                  </m:sub>
                                </m:sSub>
                              </m:oMath>
                            </m:oMathPara>
                          </a14:m>
                          <a:endParaRPr lang="en-US" dirty="0"/>
                        </a:p>
                      </a:txBody>
                      <a:tcPr/>
                    </a:tc>
                    <a:extLst>
                      <a:ext uri="{0D108BD9-81ED-4DB2-BD59-A6C34878D82A}">
                        <a16:rowId xmlns:a16="http://schemas.microsoft.com/office/drawing/2014/main" val="3221523675"/>
                      </a:ext>
                    </a:extLst>
                  </a:tr>
                </a:tbl>
              </a:graphicData>
            </a:graphic>
          </p:graphicFrame>
        </mc:Choice>
        <mc:Fallback xmlns="">
          <p:graphicFrame>
            <p:nvGraphicFramePr>
              <p:cNvPr id="13" name="Table 6">
                <a:extLst>
                  <a:ext uri="{FF2B5EF4-FFF2-40B4-BE49-F238E27FC236}">
                    <a16:creationId xmlns:a16="http://schemas.microsoft.com/office/drawing/2014/main" id="{376FDA57-A72B-4B2B-A134-BBFC8D224724}"/>
                  </a:ext>
                </a:extLst>
              </p:cNvPr>
              <p:cNvGraphicFramePr>
                <a:graphicFrameLocks noGrp="1"/>
              </p:cNvGraphicFramePr>
              <p:nvPr>
                <p:extLst>
                  <p:ext uri="{D42A27DB-BD31-4B8C-83A1-F6EECF244321}">
                    <p14:modId xmlns:p14="http://schemas.microsoft.com/office/powerpoint/2010/main" val="3333463557"/>
                  </p:ext>
                </p:extLst>
              </p:nvPr>
            </p:nvGraphicFramePr>
            <p:xfrm>
              <a:off x="5058878" y="4655103"/>
              <a:ext cx="2839417" cy="1854200"/>
            </p:xfrm>
            <a:graphic>
              <a:graphicData uri="http://schemas.openxmlformats.org/drawingml/2006/table">
                <a:tbl>
                  <a:tblPr firstRow="1" bandRow="1">
                    <a:tableStyleId>{6E25E649-3F16-4E02-A733-19D2CDBF48F0}</a:tableStyleId>
                  </a:tblPr>
                  <a:tblGrid>
                    <a:gridCol w="811835">
                      <a:extLst>
                        <a:ext uri="{9D8B030D-6E8A-4147-A177-3AD203B41FA5}">
                          <a16:colId xmlns:a16="http://schemas.microsoft.com/office/drawing/2014/main" val="2164087230"/>
                        </a:ext>
                      </a:extLst>
                    </a:gridCol>
                    <a:gridCol w="2027582">
                      <a:extLst>
                        <a:ext uri="{9D8B030D-6E8A-4147-A177-3AD203B41FA5}">
                          <a16:colId xmlns:a16="http://schemas.microsoft.com/office/drawing/2014/main" val="575936510"/>
                        </a:ext>
                      </a:extLst>
                    </a:gridCol>
                  </a:tblGrid>
                  <a:tr h="370840">
                    <a:tc>
                      <a:txBody>
                        <a:bodyPr/>
                        <a:lstStyle/>
                        <a:p>
                          <a:endParaRPr lang="en-US"/>
                        </a:p>
                      </a:txBody>
                      <a:tcPr>
                        <a:blipFill>
                          <a:blip r:embed="rId6"/>
                          <a:stretch>
                            <a:fillRect t="-3279" r="-250000" b="-403279"/>
                          </a:stretch>
                        </a:blipFill>
                      </a:tcPr>
                    </a:tc>
                    <a:tc>
                      <a:txBody>
                        <a:bodyPr/>
                        <a:lstStyle/>
                        <a:p>
                          <a:endParaRPr lang="en-US"/>
                        </a:p>
                      </a:txBody>
                      <a:tcPr>
                        <a:blipFill>
                          <a:blip r:embed="rId6"/>
                          <a:stretch>
                            <a:fillRect l="-40240" t="-3279" r="-601" b="-403279"/>
                          </a:stretch>
                        </a:blipFill>
                      </a:tcPr>
                    </a:tc>
                    <a:extLst>
                      <a:ext uri="{0D108BD9-81ED-4DB2-BD59-A6C34878D82A}">
                        <a16:rowId xmlns:a16="http://schemas.microsoft.com/office/drawing/2014/main" val="1078816761"/>
                      </a:ext>
                    </a:extLst>
                  </a:tr>
                  <a:tr h="370840">
                    <a:tc>
                      <a:txBody>
                        <a:bodyPr/>
                        <a:lstStyle/>
                        <a:p>
                          <a:endParaRPr lang="en-US"/>
                        </a:p>
                      </a:txBody>
                      <a:tcPr>
                        <a:blipFill>
                          <a:blip r:embed="rId6"/>
                          <a:stretch>
                            <a:fillRect t="-103279" r="-250000" b="-303279"/>
                          </a:stretch>
                        </a:blipFill>
                      </a:tcPr>
                    </a:tc>
                    <a:tc>
                      <a:txBody>
                        <a:bodyPr/>
                        <a:lstStyle/>
                        <a:p>
                          <a:endParaRPr lang="en-US"/>
                        </a:p>
                      </a:txBody>
                      <a:tcPr>
                        <a:blipFill>
                          <a:blip r:embed="rId6"/>
                          <a:stretch>
                            <a:fillRect l="-40240" t="-103279" r="-601" b="-303279"/>
                          </a:stretch>
                        </a:blipFill>
                      </a:tcPr>
                    </a:tc>
                    <a:extLst>
                      <a:ext uri="{0D108BD9-81ED-4DB2-BD59-A6C34878D82A}">
                        <a16:rowId xmlns:a16="http://schemas.microsoft.com/office/drawing/2014/main" val="2757497339"/>
                      </a:ext>
                    </a:extLst>
                  </a:tr>
                  <a:tr h="370840">
                    <a:tc>
                      <a:txBody>
                        <a:bodyPr/>
                        <a:lstStyle/>
                        <a:p>
                          <a:endParaRPr lang="en-US"/>
                        </a:p>
                      </a:txBody>
                      <a:tcPr>
                        <a:blipFill>
                          <a:blip r:embed="rId6"/>
                          <a:stretch>
                            <a:fillRect t="-203279" r="-250000" b="-203279"/>
                          </a:stretch>
                        </a:blipFill>
                      </a:tcPr>
                    </a:tc>
                    <a:tc>
                      <a:txBody>
                        <a:bodyPr/>
                        <a:lstStyle/>
                        <a:p>
                          <a:endParaRPr lang="en-US"/>
                        </a:p>
                      </a:txBody>
                      <a:tcPr>
                        <a:blipFill>
                          <a:blip r:embed="rId6"/>
                          <a:stretch>
                            <a:fillRect l="-40240" t="-203279" r="-601" b="-203279"/>
                          </a:stretch>
                        </a:blipFill>
                      </a:tcPr>
                    </a:tc>
                    <a:extLst>
                      <a:ext uri="{0D108BD9-81ED-4DB2-BD59-A6C34878D82A}">
                        <a16:rowId xmlns:a16="http://schemas.microsoft.com/office/drawing/2014/main" val="2405285263"/>
                      </a:ext>
                    </a:extLst>
                  </a:tr>
                  <a:tr h="370840">
                    <a:tc>
                      <a:txBody>
                        <a:bodyPr/>
                        <a:lstStyle/>
                        <a:p>
                          <a:endParaRPr lang="en-US"/>
                        </a:p>
                      </a:txBody>
                      <a:tcPr>
                        <a:blipFill>
                          <a:blip r:embed="rId6"/>
                          <a:stretch>
                            <a:fillRect t="-303279" r="-250000" b="-103279"/>
                          </a:stretch>
                        </a:blipFill>
                      </a:tcPr>
                    </a:tc>
                    <a:tc>
                      <a:txBody>
                        <a:bodyPr/>
                        <a:lstStyle/>
                        <a:p>
                          <a:endParaRPr lang="en-US"/>
                        </a:p>
                      </a:txBody>
                      <a:tcPr>
                        <a:blipFill>
                          <a:blip r:embed="rId6"/>
                          <a:stretch>
                            <a:fillRect l="-40240" t="-303279" r="-601" b="-103279"/>
                          </a:stretch>
                        </a:blipFill>
                      </a:tcPr>
                    </a:tc>
                    <a:extLst>
                      <a:ext uri="{0D108BD9-81ED-4DB2-BD59-A6C34878D82A}">
                        <a16:rowId xmlns:a16="http://schemas.microsoft.com/office/drawing/2014/main" val="253611213"/>
                      </a:ext>
                    </a:extLst>
                  </a:tr>
                  <a:tr h="370840">
                    <a:tc>
                      <a:txBody>
                        <a:bodyPr/>
                        <a:lstStyle/>
                        <a:p>
                          <a:endParaRPr lang="en-US"/>
                        </a:p>
                      </a:txBody>
                      <a:tcPr>
                        <a:blipFill>
                          <a:blip r:embed="rId6"/>
                          <a:stretch>
                            <a:fillRect t="-403279" r="-250000" b="-3279"/>
                          </a:stretch>
                        </a:blipFill>
                      </a:tcPr>
                    </a:tc>
                    <a:tc>
                      <a:txBody>
                        <a:bodyPr/>
                        <a:lstStyle/>
                        <a:p>
                          <a:endParaRPr lang="en-US"/>
                        </a:p>
                      </a:txBody>
                      <a:tcPr>
                        <a:blipFill>
                          <a:blip r:embed="rId6"/>
                          <a:stretch>
                            <a:fillRect l="-40240" t="-403279" r="-601" b="-3279"/>
                          </a:stretch>
                        </a:blipFill>
                      </a:tcPr>
                    </a:tc>
                    <a:extLst>
                      <a:ext uri="{0D108BD9-81ED-4DB2-BD59-A6C34878D82A}">
                        <a16:rowId xmlns:a16="http://schemas.microsoft.com/office/drawing/2014/main" val="3221523675"/>
                      </a:ext>
                    </a:extLst>
                  </a:tr>
                </a:tbl>
              </a:graphicData>
            </a:graphic>
          </p:graphicFrame>
        </mc:Fallback>
      </mc:AlternateContent>
      <p:sp>
        <p:nvSpPr>
          <p:cNvPr id="15" name="Arrow: Bent-Up 14">
            <a:extLst>
              <a:ext uri="{FF2B5EF4-FFF2-40B4-BE49-F238E27FC236}">
                <a16:creationId xmlns:a16="http://schemas.microsoft.com/office/drawing/2014/main" id="{05F2F7A9-0B94-412A-8571-BB67059A54DE}"/>
              </a:ext>
            </a:extLst>
          </p:cNvPr>
          <p:cNvSpPr/>
          <p:nvPr/>
        </p:nvSpPr>
        <p:spPr>
          <a:xfrm>
            <a:off x="7531121" y="4919171"/>
            <a:ext cx="755374" cy="1848676"/>
          </a:xfrm>
          <a:prstGeom prst="ben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BCB1A24-235E-4EC8-80AD-5D1C8FABCAE0}"/>
                  </a:ext>
                </a:extLst>
              </p:cNvPr>
              <p:cNvSpPr txBox="1"/>
              <p:nvPr/>
            </p:nvSpPr>
            <p:spPr>
              <a:xfrm>
                <a:off x="8242431" y="6071235"/>
                <a:ext cx="10598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FF00"/>
                          </a:solidFill>
                          <a:latin typeface="Cambria Math" panose="02040503050406030204" pitchFamily="18" charset="0"/>
                        </a:rPr>
                        <m:t>=</m:t>
                      </m:r>
                      <m:sSub>
                        <m:sSubPr>
                          <m:ctrlPr>
                            <a:rPr lang="en-US" b="0" i="1" smtClean="0">
                              <a:solidFill>
                                <a:srgbClr val="FFFF00"/>
                              </a:solidFill>
                              <a:latin typeface="Cambria Math" panose="02040503050406030204" pitchFamily="18" charset="0"/>
                            </a:rPr>
                          </m:ctrlPr>
                        </m:sSubPr>
                        <m:e>
                          <m:r>
                            <a:rPr lang="en-US" b="0" i="1" smtClean="0">
                              <a:solidFill>
                                <a:srgbClr val="FFFF00"/>
                              </a:solidFill>
                              <a:latin typeface="Cambria Math" panose="02040503050406030204" pitchFamily="18" charset="0"/>
                            </a:rPr>
                            <m:t>𝑟</m:t>
                          </m:r>
                        </m:e>
                        <m:sub>
                          <m:r>
                            <a:rPr lang="en-US" b="0" i="1" smtClean="0">
                              <a:solidFill>
                                <a:srgbClr val="FFFF00"/>
                              </a:solidFill>
                              <a:latin typeface="Cambria Math" panose="02040503050406030204" pitchFamily="18" charset="0"/>
                            </a:rPr>
                            <m:t>3</m:t>
                          </m:r>
                        </m:sub>
                      </m:sSub>
                      <m:sSub>
                        <m:sSubPr>
                          <m:ctrlPr>
                            <a:rPr lang="en-US" b="0" i="1" smtClean="0">
                              <a:solidFill>
                                <a:srgbClr val="FFFF00"/>
                              </a:solidFill>
                              <a:latin typeface="Cambria Math" panose="02040503050406030204" pitchFamily="18" charset="0"/>
                            </a:rPr>
                          </m:ctrlPr>
                        </m:sSubPr>
                        <m:e>
                          <m:r>
                            <a:rPr lang="en-US" b="0" i="1" smtClean="0">
                              <a:solidFill>
                                <a:srgbClr val="FFFF00"/>
                              </a:solidFill>
                              <a:latin typeface="Cambria Math" panose="02040503050406030204" pitchFamily="18" charset="0"/>
                            </a:rPr>
                            <m:t>𝑟</m:t>
                          </m:r>
                        </m:e>
                        <m:sub>
                          <m:r>
                            <a:rPr lang="en-US" b="0" i="1" smtClean="0">
                              <a:solidFill>
                                <a:srgbClr val="FFFF00"/>
                              </a:solidFill>
                              <a:latin typeface="Cambria Math" panose="02040503050406030204" pitchFamily="18" charset="0"/>
                            </a:rPr>
                            <m:t>2</m:t>
                          </m:r>
                        </m:sub>
                      </m:sSub>
                      <m:sSub>
                        <m:sSubPr>
                          <m:ctrlPr>
                            <a:rPr lang="en-US" b="0" i="1" smtClean="0">
                              <a:solidFill>
                                <a:srgbClr val="FFFF00"/>
                              </a:solidFill>
                              <a:latin typeface="Cambria Math" panose="02040503050406030204" pitchFamily="18" charset="0"/>
                            </a:rPr>
                          </m:ctrlPr>
                        </m:sSubPr>
                        <m:e>
                          <m:r>
                            <a:rPr lang="en-US" b="0" i="1" smtClean="0">
                              <a:solidFill>
                                <a:srgbClr val="FFFF00"/>
                              </a:solidFill>
                              <a:latin typeface="Cambria Math" panose="02040503050406030204" pitchFamily="18" charset="0"/>
                            </a:rPr>
                            <m:t>𝑟</m:t>
                          </m:r>
                        </m:e>
                        <m:sub>
                          <m:r>
                            <a:rPr lang="en-US" b="0" i="1" smtClean="0">
                              <a:solidFill>
                                <a:srgbClr val="FFFF00"/>
                              </a:solidFill>
                              <a:latin typeface="Cambria Math" panose="02040503050406030204" pitchFamily="18" charset="0"/>
                            </a:rPr>
                            <m:t>1</m:t>
                          </m:r>
                        </m:sub>
                      </m:sSub>
                      <m:sSub>
                        <m:sSubPr>
                          <m:ctrlPr>
                            <a:rPr lang="en-US" b="0" i="1" smtClean="0">
                              <a:solidFill>
                                <a:srgbClr val="FFFF00"/>
                              </a:solidFill>
                              <a:latin typeface="Cambria Math" panose="02040503050406030204" pitchFamily="18" charset="0"/>
                            </a:rPr>
                          </m:ctrlPr>
                        </m:sSubPr>
                        <m:e>
                          <m:r>
                            <a:rPr lang="en-US" b="0" i="1" smtClean="0">
                              <a:solidFill>
                                <a:srgbClr val="FFFF00"/>
                              </a:solidFill>
                              <a:latin typeface="Cambria Math" panose="02040503050406030204" pitchFamily="18" charset="0"/>
                            </a:rPr>
                            <m:t>𝑟</m:t>
                          </m:r>
                        </m:e>
                        <m:sub>
                          <m:r>
                            <a:rPr lang="en-US" b="0" i="1" smtClean="0">
                              <a:solidFill>
                                <a:srgbClr val="FFFF00"/>
                              </a:solidFill>
                              <a:latin typeface="Cambria Math" panose="02040503050406030204" pitchFamily="18" charset="0"/>
                            </a:rPr>
                            <m:t>0</m:t>
                          </m:r>
                        </m:sub>
                      </m:sSub>
                    </m:oMath>
                  </m:oMathPara>
                </a14:m>
                <a:endParaRPr lang="en-US" dirty="0">
                  <a:solidFill>
                    <a:srgbClr val="FFFF00"/>
                  </a:solidFill>
                </a:endParaRPr>
              </a:p>
            </p:txBody>
          </p:sp>
        </mc:Choice>
        <mc:Fallback xmlns="">
          <p:sp>
            <p:nvSpPr>
              <p:cNvPr id="16" name="TextBox 15">
                <a:extLst>
                  <a:ext uri="{FF2B5EF4-FFF2-40B4-BE49-F238E27FC236}">
                    <a16:creationId xmlns:a16="http://schemas.microsoft.com/office/drawing/2014/main" id="{DBCB1A24-235E-4EC8-80AD-5D1C8FABCAE0}"/>
                  </a:ext>
                </a:extLst>
              </p:cNvPr>
              <p:cNvSpPr txBox="1">
                <a:spLocks noRot="1" noChangeAspect="1" noMove="1" noResize="1" noEditPoints="1" noAdjustHandles="1" noChangeArrowheads="1" noChangeShapeType="1" noTextEdit="1"/>
              </p:cNvSpPr>
              <p:nvPr/>
            </p:nvSpPr>
            <p:spPr>
              <a:xfrm>
                <a:off x="8242431" y="6071235"/>
                <a:ext cx="1059842" cy="276999"/>
              </a:xfrm>
              <a:prstGeom prst="rect">
                <a:avLst/>
              </a:prstGeom>
              <a:blipFill>
                <a:blip r:embed="rId7"/>
                <a:stretch>
                  <a:fillRect l="-1149" r="-1724" b="-20000"/>
                </a:stretch>
              </a:blipFill>
            </p:spPr>
            <p:txBody>
              <a:bodyPr/>
              <a:lstStyle/>
              <a:p>
                <a:r>
                  <a:rPr lang="en-US">
                    <a:noFill/>
                  </a:rPr>
                  <a:t> </a:t>
                </a:r>
              </a:p>
            </p:txBody>
          </p:sp>
        </mc:Fallback>
      </mc:AlternateContent>
    </p:spTree>
    <p:extLst>
      <p:ext uri="{BB962C8B-B14F-4D97-AF65-F5344CB8AC3E}">
        <p14:creationId xmlns:p14="http://schemas.microsoft.com/office/powerpoint/2010/main" val="2140088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C31C-6059-4056-9FC8-56AF1171FAFA}"/>
              </a:ext>
            </a:extLst>
          </p:cNvPr>
          <p:cNvSpPr>
            <a:spLocks noGrp="1"/>
          </p:cNvSpPr>
          <p:nvPr>
            <p:ph type="title"/>
          </p:nvPr>
        </p:nvSpPr>
        <p:spPr/>
        <p:txBody>
          <a:bodyPr/>
          <a:lstStyle/>
          <a:p>
            <a:r>
              <a:rPr lang="en-US" dirty="0"/>
              <a:t>Other NS Conversions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633B98-5A23-46B7-A362-5C8084544FDF}"/>
                  </a:ext>
                </a:extLst>
              </p:cNvPr>
              <p:cNvSpPr>
                <a:spLocks noGrp="1"/>
              </p:cNvSpPr>
              <p:nvPr>
                <p:ph idx="1"/>
              </p:nvPr>
            </p:nvSpPr>
            <p:spPr/>
            <p:txBody>
              <a:bodyPr/>
              <a:lstStyle/>
              <a:p>
                <a14:m>
                  <m:oMath xmlns:m="http://schemas.openxmlformats.org/officeDocument/2006/math">
                    <m:d>
                      <m:dPr>
                        <m:ctrlPr>
                          <a:rPr lang="en-US" b="0" i="1" dirty="0" smtClean="0">
                            <a:solidFill>
                              <a:srgbClr val="FCF7F1"/>
                            </a:solidFill>
                            <a:effectLst/>
                            <a:latin typeface="Cambria Math" panose="02040503050406030204" pitchFamily="18" charset="0"/>
                          </a:rPr>
                        </m:ctrlPr>
                      </m:dPr>
                      <m:e>
                        <m:r>
                          <a:rPr lang="en-US" b="0" i="1" dirty="0" smtClean="0">
                            <a:solidFill>
                              <a:srgbClr val="FCF7F1"/>
                            </a:solidFill>
                            <a:effectLst/>
                            <a:latin typeface="Cambria Math" panose="02040503050406030204" pitchFamily="18" charset="0"/>
                          </a:rPr>
                          <m:t>37</m:t>
                        </m:r>
                      </m:e>
                    </m:d>
                    <m:r>
                      <a:rPr lang="en-US" b="0" i="1" baseline="-25000" dirty="0" smtClean="0">
                        <a:solidFill>
                          <a:srgbClr val="FCF7F1"/>
                        </a:solidFill>
                        <a:effectLst/>
                        <a:latin typeface="Cambria Math" panose="02040503050406030204" pitchFamily="18" charset="0"/>
                      </a:rPr>
                      <m:t>8</m:t>
                    </m:r>
                    <m:r>
                      <a:rPr lang="en-US" i="1" dirty="0">
                        <a:solidFill>
                          <a:srgbClr val="FCF7F1"/>
                        </a:solidFill>
                        <a:latin typeface="Cambria Math" panose="02040503050406030204" pitchFamily="18" charset="0"/>
                      </a:rPr>
                      <m:t> =8</m:t>
                    </m:r>
                    <m:r>
                      <a:rPr lang="en-US" i="1" baseline="30000" dirty="0">
                        <a:solidFill>
                          <a:srgbClr val="FCF7F1"/>
                        </a:solidFill>
                        <a:latin typeface="Cambria Math" panose="02040503050406030204" pitchFamily="18" charset="0"/>
                      </a:rPr>
                      <m:t>1</m:t>
                    </m:r>
                    <m:r>
                      <a:rPr lang="en-US" i="1" dirty="0">
                        <a:solidFill>
                          <a:srgbClr val="FCF7F1"/>
                        </a:solidFill>
                        <a:latin typeface="Cambria Math" panose="02040503050406030204" pitchFamily="18" charset="0"/>
                      </a:rPr>
                      <m:t>×3+8</m:t>
                    </m:r>
                    <m:r>
                      <a:rPr lang="en-US" i="1" baseline="30000" dirty="0">
                        <a:solidFill>
                          <a:srgbClr val="FCF7F1"/>
                        </a:solidFill>
                        <a:latin typeface="Cambria Math" panose="02040503050406030204" pitchFamily="18" charset="0"/>
                      </a:rPr>
                      <m:t>0</m:t>
                    </m:r>
                    <m:r>
                      <a:rPr lang="en-US" i="1" dirty="0">
                        <a:solidFill>
                          <a:srgbClr val="FCF7F1"/>
                        </a:solidFill>
                        <a:latin typeface="Cambria Math" panose="02040503050406030204" pitchFamily="18" charset="0"/>
                      </a:rPr>
                      <m:t>×7</m:t>
                    </m:r>
                    <m:r>
                      <a:rPr lang="en-US" b="0" i="1" dirty="0" smtClean="0">
                        <a:solidFill>
                          <a:srgbClr val="FCF7F1"/>
                        </a:solidFill>
                        <a:effectLst/>
                        <a:latin typeface="Cambria Math" panose="02040503050406030204" pitchFamily="18" charset="0"/>
                      </a:rPr>
                      <m:t> = 24+7 =</m:t>
                    </m:r>
                    <m:sSub>
                      <m:sSubPr>
                        <m:ctrlPr>
                          <a:rPr lang="en-US" b="0" i="1" dirty="0" smtClean="0">
                            <a:solidFill>
                              <a:srgbClr val="FCF7F1"/>
                            </a:solidFill>
                            <a:effectLst/>
                            <a:latin typeface="Cambria Math" panose="02040503050406030204" pitchFamily="18" charset="0"/>
                          </a:rPr>
                        </m:ctrlPr>
                      </m:sSubPr>
                      <m:e>
                        <m:d>
                          <m:dPr>
                            <m:ctrlPr>
                              <a:rPr lang="en-US" b="0" i="1" dirty="0" smtClean="0">
                                <a:solidFill>
                                  <a:srgbClr val="FCF7F1"/>
                                </a:solidFill>
                                <a:effectLst/>
                                <a:latin typeface="Cambria Math" panose="02040503050406030204" pitchFamily="18" charset="0"/>
                              </a:rPr>
                            </m:ctrlPr>
                          </m:dPr>
                          <m:e>
                            <m:r>
                              <a:rPr lang="en-US" b="0" i="1" dirty="0" smtClean="0">
                                <a:solidFill>
                                  <a:srgbClr val="FCF7F1"/>
                                </a:solidFill>
                                <a:effectLst/>
                                <a:latin typeface="Cambria Math" panose="02040503050406030204" pitchFamily="18" charset="0"/>
                              </a:rPr>
                              <m:t>31</m:t>
                            </m:r>
                          </m:e>
                        </m:d>
                      </m:e>
                      <m:sub>
                        <m:r>
                          <a:rPr lang="en-US" b="0" i="1" dirty="0" smtClean="0">
                            <a:solidFill>
                              <a:srgbClr val="FCF7F1"/>
                            </a:solidFill>
                            <a:effectLst/>
                            <a:latin typeface="Cambria Math" panose="02040503050406030204" pitchFamily="18" charset="0"/>
                          </a:rPr>
                          <m:t>10</m:t>
                        </m:r>
                      </m:sub>
                    </m:sSub>
                  </m:oMath>
                </a14:m>
                <a:endParaRPr lang="en-US" b="0" dirty="0">
                  <a:solidFill>
                    <a:srgbClr val="FCF7F1"/>
                  </a:solidFill>
                  <a:effectLst/>
                </a:endParaRPr>
              </a:p>
              <a:p>
                <a:endParaRPr lang="en-US" dirty="0">
                  <a:solidFill>
                    <a:srgbClr val="FCF7F1"/>
                  </a:solidFill>
                </a:endParaRPr>
              </a:p>
              <a:p>
                <a14:m>
                  <m:oMath xmlns:m="http://schemas.openxmlformats.org/officeDocument/2006/math">
                    <m:sSub>
                      <m:sSubPr>
                        <m:ctrlPr>
                          <a:rPr lang="en-US" b="0" i="1" dirty="0" smtClean="0">
                            <a:solidFill>
                              <a:srgbClr val="FCF7F1"/>
                            </a:solidFill>
                            <a:latin typeface="Cambria Math" panose="02040503050406030204" pitchFamily="18" charset="0"/>
                          </a:rPr>
                        </m:ctrlPr>
                      </m:sSubPr>
                      <m:e>
                        <m:d>
                          <m:dPr>
                            <m:ctrlPr>
                              <a:rPr lang="en-US" b="0" i="1" dirty="0" smtClean="0">
                                <a:solidFill>
                                  <a:srgbClr val="FCF7F1"/>
                                </a:solidFill>
                                <a:latin typeface="Cambria Math" panose="02040503050406030204" pitchFamily="18" charset="0"/>
                              </a:rPr>
                            </m:ctrlPr>
                          </m:dPr>
                          <m:e>
                            <m:r>
                              <a:rPr lang="en-US" i="1" dirty="0" smtClean="0">
                                <a:solidFill>
                                  <a:srgbClr val="FCF7F1"/>
                                </a:solidFill>
                                <a:latin typeface="Cambria Math" panose="02040503050406030204" pitchFamily="18" charset="0"/>
                              </a:rPr>
                              <m:t>3</m:t>
                            </m:r>
                            <m:r>
                              <a:rPr lang="en-US" i="1" dirty="0" smtClean="0">
                                <a:solidFill>
                                  <a:srgbClr val="FCF7F1"/>
                                </a:solidFill>
                                <a:latin typeface="Cambria Math" panose="02040503050406030204" pitchFamily="18" charset="0"/>
                              </a:rPr>
                              <m:t>𝐵</m:t>
                            </m:r>
                          </m:e>
                        </m:d>
                      </m:e>
                      <m:sub>
                        <m:r>
                          <a:rPr lang="en-US" i="1" dirty="0" smtClean="0">
                            <a:solidFill>
                              <a:srgbClr val="FCF7F1"/>
                            </a:solidFill>
                            <a:latin typeface="Cambria Math" panose="02040503050406030204" pitchFamily="18" charset="0"/>
                          </a:rPr>
                          <m:t>16</m:t>
                        </m:r>
                      </m:sub>
                    </m:sSub>
                    <m:r>
                      <a:rPr lang="en-US" i="1" dirty="0" smtClean="0">
                        <a:solidFill>
                          <a:srgbClr val="FCF7F1"/>
                        </a:solidFill>
                        <a:latin typeface="Cambria Math" panose="02040503050406030204" pitchFamily="18" charset="0"/>
                      </a:rPr>
                      <m:t> =</m:t>
                    </m:r>
                    <m:sSup>
                      <m:sSupPr>
                        <m:ctrlPr>
                          <a:rPr lang="en-US" b="0" i="1" dirty="0" smtClean="0">
                            <a:solidFill>
                              <a:srgbClr val="FCF7F1"/>
                            </a:solidFill>
                            <a:latin typeface="Cambria Math" panose="02040503050406030204" pitchFamily="18" charset="0"/>
                          </a:rPr>
                        </m:ctrlPr>
                      </m:sSupPr>
                      <m:e>
                        <m:r>
                          <a:rPr lang="en-US" i="1" dirty="0">
                            <a:solidFill>
                              <a:srgbClr val="FCF7F1"/>
                            </a:solidFill>
                            <a:latin typeface="Cambria Math" panose="02040503050406030204" pitchFamily="18" charset="0"/>
                          </a:rPr>
                          <m:t>16</m:t>
                        </m:r>
                      </m:e>
                      <m:sup>
                        <m:r>
                          <a:rPr lang="en-US" i="1" dirty="0">
                            <a:solidFill>
                              <a:srgbClr val="FCF7F1"/>
                            </a:solidFill>
                            <a:latin typeface="Cambria Math" panose="02040503050406030204" pitchFamily="18" charset="0"/>
                          </a:rPr>
                          <m:t>1</m:t>
                        </m:r>
                      </m:sup>
                    </m:sSup>
                    <m:r>
                      <a:rPr lang="en-US" i="1" dirty="0">
                        <a:solidFill>
                          <a:srgbClr val="FCF7F1"/>
                        </a:solidFill>
                        <a:latin typeface="Cambria Math" panose="02040503050406030204" pitchFamily="18" charset="0"/>
                      </a:rPr>
                      <m:t>×</m:t>
                    </m:r>
                    <m:r>
                      <a:rPr lang="en-US" i="1" dirty="0" smtClean="0">
                        <a:solidFill>
                          <a:srgbClr val="FCF7F1"/>
                        </a:solidFill>
                        <a:latin typeface="Cambria Math" panose="02040503050406030204" pitchFamily="18" charset="0"/>
                      </a:rPr>
                      <m:t>3+</m:t>
                    </m:r>
                    <m:sSup>
                      <m:sSupPr>
                        <m:ctrlPr>
                          <a:rPr lang="en-US" b="0" i="1" dirty="0" smtClean="0">
                            <a:solidFill>
                              <a:srgbClr val="FCF7F1"/>
                            </a:solidFill>
                            <a:latin typeface="Cambria Math" panose="02040503050406030204" pitchFamily="18" charset="0"/>
                          </a:rPr>
                        </m:ctrlPr>
                      </m:sSupPr>
                      <m:e>
                        <m:r>
                          <a:rPr lang="en-US" i="1" dirty="0">
                            <a:solidFill>
                              <a:srgbClr val="FCF7F1"/>
                            </a:solidFill>
                            <a:latin typeface="Cambria Math" panose="02040503050406030204" pitchFamily="18" charset="0"/>
                          </a:rPr>
                          <m:t>16</m:t>
                        </m:r>
                      </m:e>
                      <m:sup>
                        <m:r>
                          <a:rPr lang="en-US" i="1" dirty="0">
                            <a:solidFill>
                              <a:srgbClr val="FCF7F1"/>
                            </a:solidFill>
                            <a:latin typeface="Cambria Math" panose="02040503050406030204" pitchFamily="18" charset="0"/>
                          </a:rPr>
                          <m:t>0</m:t>
                        </m:r>
                      </m:sup>
                    </m:sSup>
                    <m:r>
                      <a:rPr lang="en-US" i="1" dirty="0">
                        <a:solidFill>
                          <a:srgbClr val="FCF7F1"/>
                        </a:solidFill>
                        <a:latin typeface="Cambria Math" panose="02040503050406030204" pitchFamily="18" charset="0"/>
                      </a:rPr>
                      <m:t>×</m:t>
                    </m:r>
                    <m:r>
                      <a:rPr lang="en-US" i="1" dirty="0" smtClean="0">
                        <a:solidFill>
                          <a:srgbClr val="FCF7F1"/>
                        </a:solidFill>
                        <a:latin typeface="Cambria Math" panose="02040503050406030204" pitchFamily="18" charset="0"/>
                      </a:rPr>
                      <m:t>11 = 48+11 =</m:t>
                    </m:r>
                    <m:sSub>
                      <m:sSubPr>
                        <m:ctrlPr>
                          <a:rPr lang="en-US" b="0" i="1" dirty="0" smtClean="0">
                            <a:solidFill>
                              <a:srgbClr val="FCF7F1"/>
                            </a:solidFill>
                            <a:latin typeface="Cambria Math" panose="02040503050406030204" pitchFamily="18" charset="0"/>
                          </a:rPr>
                        </m:ctrlPr>
                      </m:sSubPr>
                      <m:e>
                        <m:d>
                          <m:dPr>
                            <m:ctrlPr>
                              <a:rPr lang="en-US" b="0" i="1" dirty="0" smtClean="0">
                                <a:solidFill>
                                  <a:srgbClr val="FCF7F1"/>
                                </a:solidFill>
                                <a:latin typeface="Cambria Math" panose="02040503050406030204" pitchFamily="18" charset="0"/>
                              </a:rPr>
                            </m:ctrlPr>
                          </m:dPr>
                          <m:e>
                            <m:r>
                              <a:rPr lang="en-US" i="1" dirty="0" smtClean="0">
                                <a:solidFill>
                                  <a:srgbClr val="FCF7F1"/>
                                </a:solidFill>
                                <a:latin typeface="Cambria Math" panose="02040503050406030204" pitchFamily="18" charset="0"/>
                              </a:rPr>
                              <m:t>59</m:t>
                            </m:r>
                          </m:e>
                        </m:d>
                      </m:e>
                      <m:sub>
                        <m:r>
                          <a:rPr lang="en-US" i="1" dirty="0" smtClean="0">
                            <a:solidFill>
                              <a:srgbClr val="FCF7F1"/>
                            </a:solidFill>
                            <a:latin typeface="Cambria Math" panose="02040503050406030204" pitchFamily="18" charset="0"/>
                          </a:rPr>
                          <m:t>10</m:t>
                        </m:r>
                      </m:sub>
                    </m:sSub>
                  </m:oMath>
                </a14:m>
                <a:endParaRPr lang="en-US" i="1" dirty="0">
                  <a:solidFill>
                    <a:srgbClr val="FCF7F1"/>
                  </a:solidFill>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5633B98-5A23-46B7-A362-5C8084544FDF}"/>
                  </a:ext>
                </a:extLst>
              </p:cNvPr>
              <p:cNvSpPr>
                <a:spLocks noGrp="1" noRot="1" noChangeAspect="1" noMove="1" noResize="1" noEditPoints="1" noAdjustHandles="1" noChangeArrowheads="1" noChangeShapeType="1" noTextEdit="1"/>
              </p:cNvSpPr>
              <p:nvPr>
                <p:ph idx="1"/>
              </p:nvPr>
            </p:nvSpPr>
            <p:spPr>
              <a:blipFill>
                <a:blip r:embed="rId2"/>
                <a:stretch>
                  <a:fillRect l="-3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1C30834-3195-44AA-8BB8-97B889C4D49C}"/>
              </a:ext>
            </a:extLst>
          </p:cNvPr>
          <p:cNvSpPr>
            <a:spLocks noGrp="1"/>
          </p:cNvSpPr>
          <p:nvPr>
            <p:ph type="ftr" sz="quarter" idx="11"/>
          </p:nvPr>
        </p:nvSpPr>
        <p:spPr/>
        <p:txBody>
          <a:bodyPr/>
          <a:lstStyle/>
          <a:p>
            <a:r>
              <a:rPr lang="en-US"/>
              <a:t>Computer Education Explained - ComeDxd</a:t>
            </a:r>
            <a:endParaRPr lang="en-US" dirty="0"/>
          </a:p>
        </p:txBody>
      </p:sp>
      <p:sp>
        <p:nvSpPr>
          <p:cNvPr id="5" name="Slide Number Placeholder 4">
            <a:extLst>
              <a:ext uri="{FF2B5EF4-FFF2-40B4-BE49-F238E27FC236}">
                <a16:creationId xmlns:a16="http://schemas.microsoft.com/office/drawing/2014/main" id="{4D942C4D-48F1-4EBC-A66A-524AE86BC2D5}"/>
              </a:ext>
            </a:extLst>
          </p:cNvPr>
          <p:cNvSpPr>
            <a:spLocks noGrp="1"/>
          </p:cNvSpPr>
          <p:nvPr>
            <p:ph type="sldNum" sz="quarter" idx="12"/>
          </p:nvPr>
        </p:nvSpPr>
        <p:spPr/>
        <p:txBody>
          <a:bodyPr/>
          <a:lstStyle/>
          <a:p>
            <a:fld id="{34B7E4EF-A1BD-40F4-AB7B-04F084DD991D}" type="slidenum">
              <a:rPr lang="en-US" smtClean="0"/>
              <a:t>7</a:t>
            </a:fld>
            <a:endParaRPr lang="en-US" dirty="0"/>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DC830133-12B0-48F3-8869-5D71A901680E}"/>
                  </a:ext>
                </a:extLst>
              </p:cNvPr>
              <p:cNvGraphicFramePr>
                <a:graphicFrameLocks noGrp="1"/>
              </p:cNvGraphicFramePr>
              <p:nvPr>
                <p:extLst>
                  <p:ext uri="{D42A27DB-BD31-4B8C-83A1-F6EECF244321}">
                    <p14:modId xmlns:p14="http://schemas.microsoft.com/office/powerpoint/2010/main" val="2039846465"/>
                  </p:ext>
                </p:extLst>
              </p:nvPr>
            </p:nvGraphicFramePr>
            <p:xfrm>
              <a:off x="7239116" y="2052918"/>
              <a:ext cx="1441060" cy="741680"/>
            </p:xfrm>
            <a:graphic>
              <a:graphicData uri="http://schemas.openxmlformats.org/drawingml/2006/table">
                <a:tbl>
                  <a:tblPr firstRow="1" bandRow="1">
                    <a:tableStyleId>{6E25E649-3F16-4E02-A733-19D2CDBF48F0}</a:tableStyleId>
                  </a:tblPr>
                  <a:tblGrid>
                    <a:gridCol w="579668">
                      <a:extLst>
                        <a:ext uri="{9D8B030D-6E8A-4147-A177-3AD203B41FA5}">
                          <a16:colId xmlns:a16="http://schemas.microsoft.com/office/drawing/2014/main" val="2164087230"/>
                        </a:ext>
                      </a:extLst>
                    </a:gridCol>
                    <a:gridCol w="861392">
                      <a:extLst>
                        <a:ext uri="{9D8B030D-6E8A-4147-A177-3AD203B41FA5}">
                          <a16:colId xmlns:a16="http://schemas.microsoft.com/office/drawing/2014/main" val="575936510"/>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𝟖</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m:t>
                                </m:r>
                                <m:r>
                                  <a:rPr lang="en-US" b="1" i="1" dirty="0" smtClean="0">
                                    <a:latin typeface="Cambria Math" panose="02040503050406030204" pitchFamily="18" charset="0"/>
                                  </a:rPr>
                                  <m:t>𝟏</m:t>
                                </m:r>
                              </m:oMath>
                            </m:oMathPara>
                          </a14:m>
                          <a:endParaRPr lang="en-US" dirty="0"/>
                        </a:p>
                      </a:txBody>
                      <a:tcPr/>
                    </a:tc>
                    <a:extLst>
                      <a:ext uri="{0D108BD9-81ED-4DB2-BD59-A6C34878D82A}">
                        <a16:rowId xmlns:a16="http://schemas.microsoft.com/office/drawing/2014/main" val="1078816761"/>
                      </a:ext>
                    </a:extLst>
                  </a:tr>
                  <a:tr h="370840">
                    <a:tc>
                      <a:txBody>
                        <a:bodyPr/>
                        <a:lstStyle/>
                        <a:p>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3−7</m:t>
                                </m:r>
                              </m:oMath>
                            </m:oMathPara>
                          </a14:m>
                          <a:endParaRPr lang="en-US" dirty="0"/>
                        </a:p>
                      </a:txBody>
                      <a:tcPr/>
                    </a:tc>
                    <a:extLst>
                      <a:ext uri="{0D108BD9-81ED-4DB2-BD59-A6C34878D82A}">
                        <a16:rowId xmlns:a16="http://schemas.microsoft.com/office/drawing/2014/main" val="2757497339"/>
                      </a:ext>
                    </a:extLst>
                  </a:tr>
                </a:tbl>
              </a:graphicData>
            </a:graphic>
          </p:graphicFrame>
        </mc:Choice>
        <mc:Fallback xmlns="">
          <p:graphicFrame>
            <p:nvGraphicFramePr>
              <p:cNvPr id="7" name="Table 6">
                <a:extLst>
                  <a:ext uri="{FF2B5EF4-FFF2-40B4-BE49-F238E27FC236}">
                    <a16:creationId xmlns:a16="http://schemas.microsoft.com/office/drawing/2014/main" id="{DC830133-12B0-48F3-8869-5D71A901680E}"/>
                  </a:ext>
                </a:extLst>
              </p:cNvPr>
              <p:cNvGraphicFramePr>
                <a:graphicFrameLocks noGrp="1"/>
              </p:cNvGraphicFramePr>
              <p:nvPr>
                <p:extLst>
                  <p:ext uri="{D42A27DB-BD31-4B8C-83A1-F6EECF244321}">
                    <p14:modId xmlns:p14="http://schemas.microsoft.com/office/powerpoint/2010/main" val="2039846465"/>
                  </p:ext>
                </p:extLst>
              </p:nvPr>
            </p:nvGraphicFramePr>
            <p:xfrm>
              <a:off x="7239116" y="2052918"/>
              <a:ext cx="1441060" cy="741680"/>
            </p:xfrm>
            <a:graphic>
              <a:graphicData uri="http://schemas.openxmlformats.org/drawingml/2006/table">
                <a:tbl>
                  <a:tblPr firstRow="1" bandRow="1">
                    <a:tableStyleId>{6E25E649-3F16-4E02-A733-19D2CDBF48F0}</a:tableStyleId>
                  </a:tblPr>
                  <a:tblGrid>
                    <a:gridCol w="579668">
                      <a:extLst>
                        <a:ext uri="{9D8B030D-6E8A-4147-A177-3AD203B41FA5}">
                          <a16:colId xmlns:a16="http://schemas.microsoft.com/office/drawing/2014/main" val="2164087230"/>
                        </a:ext>
                      </a:extLst>
                    </a:gridCol>
                    <a:gridCol w="861392">
                      <a:extLst>
                        <a:ext uri="{9D8B030D-6E8A-4147-A177-3AD203B41FA5}">
                          <a16:colId xmlns:a16="http://schemas.microsoft.com/office/drawing/2014/main" val="575936510"/>
                        </a:ext>
                      </a:extLst>
                    </a:gridCol>
                  </a:tblGrid>
                  <a:tr h="370840">
                    <a:tc>
                      <a:txBody>
                        <a:bodyPr/>
                        <a:lstStyle/>
                        <a:p>
                          <a:endParaRPr lang="en-US"/>
                        </a:p>
                      </a:txBody>
                      <a:tcPr>
                        <a:blipFill>
                          <a:blip r:embed="rId3"/>
                          <a:stretch>
                            <a:fillRect t="-3226" r="-151579" b="-101613"/>
                          </a:stretch>
                        </a:blipFill>
                      </a:tcPr>
                    </a:tc>
                    <a:tc>
                      <a:txBody>
                        <a:bodyPr/>
                        <a:lstStyle/>
                        <a:p>
                          <a:endParaRPr lang="en-US"/>
                        </a:p>
                      </a:txBody>
                      <a:tcPr>
                        <a:blipFill>
                          <a:blip r:embed="rId3"/>
                          <a:stretch>
                            <a:fillRect l="-66901" t="-3226" r="-1408" b="-101613"/>
                          </a:stretch>
                        </a:blipFill>
                      </a:tcPr>
                    </a:tc>
                    <a:extLst>
                      <a:ext uri="{0D108BD9-81ED-4DB2-BD59-A6C34878D82A}">
                        <a16:rowId xmlns:a16="http://schemas.microsoft.com/office/drawing/2014/main" val="1078816761"/>
                      </a:ext>
                    </a:extLst>
                  </a:tr>
                  <a:tr h="370840">
                    <a:tc>
                      <a:txBody>
                        <a:bodyPr/>
                        <a:lstStyle/>
                        <a:p>
                          <a:pPr/>
                          <a:endParaRPr lang="en-US" dirty="0"/>
                        </a:p>
                      </a:txBody>
                      <a:tcPr/>
                    </a:tc>
                    <a:tc>
                      <a:txBody>
                        <a:bodyPr/>
                        <a:lstStyle/>
                        <a:p>
                          <a:endParaRPr lang="en-US"/>
                        </a:p>
                      </a:txBody>
                      <a:tcPr>
                        <a:blipFill>
                          <a:blip r:embed="rId3"/>
                          <a:stretch>
                            <a:fillRect l="-66901" t="-104918" r="-1408" b="-3279"/>
                          </a:stretch>
                        </a:blipFill>
                      </a:tcPr>
                    </a:tc>
                    <a:extLst>
                      <a:ext uri="{0D108BD9-81ED-4DB2-BD59-A6C34878D82A}">
                        <a16:rowId xmlns:a16="http://schemas.microsoft.com/office/drawing/2014/main" val="2757497339"/>
                      </a:ext>
                    </a:extLst>
                  </a:tr>
                </a:tbl>
              </a:graphicData>
            </a:graphic>
          </p:graphicFrame>
        </mc:Fallback>
      </mc:AlternateContent>
      <p:sp>
        <p:nvSpPr>
          <p:cNvPr id="8" name="Arrow: Bent-Up 7">
            <a:extLst>
              <a:ext uri="{FF2B5EF4-FFF2-40B4-BE49-F238E27FC236}">
                <a16:creationId xmlns:a16="http://schemas.microsoft.com/office/drawing/2014/main" id="{A3E1DB3B-1E17-4645-BD4A-1DD5413EAA0D}"/>
              </a:ext>
            </a:extLst>
          </p:cNvPr>
          <p:cNvSpPr/>
          <p:nvPr/>
        </p:nvSpPr>
        <p:spPr>
          <a:xfrm>
            <a:off x="8415130" y="2478157"/>
            <a:ext cx="516835" cy="49033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502C288-3928-416D-9AE2-6320C2C551DA}"/>
                  </a:ext>
                </a:extLst>
              </p:cNvPr>
              <p:cNvSpPr txBox="1"/>
              <p:nvPr/>
            </p:nvSpPr>
            <p:spPr>
              <a:xfrm>
                <a:off x="9109789" y="2108825"/>
                <a:ext cx="99819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solidFill>
                            <a:srgbClr val="FCF7F1"/>
                          </a:solidFill>
                          <a:effectLst/>
                          <a:latin typeface="Cambria Math" panose="02040503050406030204" pitchFamily="18" charset="0"/>
                        </a:rPr>
                        <m:t>(37)</m:t>
                      </m:r>
                      <m:r>
                        <a:rPr lang="en-US" b="0" i="1" baseline="-25000" dirty="0" smtClean="0">
                          <a:solidFill>
                            <a:srgbClr val="FCF7F1"/>
                          </a:solidFill>
                          <a:effectLst/>
                          <a:latin typeface="Cambria Math" panose="02040503050406030204" pitchFamily="18" charset="0"/>
                        </a:rPr>
                        <m:t>8</m:t>
                      </m:r>
                    </m:oMath>
                  </m:oMathPara>
                </a14:m>
                <a:endParaRPr lang="en-US" dirty="0"/>
              </a:p>
            </p:txBody>
          </p:sp>
        </mc:Choice>
        <mc:Fallback xmlns="">
          <p:sp>
            <p:nvSpPr>
              <p:cNvPr id="10" name="TextBox 9">
                <a:extLst>
                  <a:ext uri="{FF2B5EF4-FFF2-40B4-BE49-F238E27FC236}">
                    <a16:creationId xmlns:a16="http://schemas.microsoft.com/office/drawing/2014/main" id="{9502C288-3928-416D-9AE2-6320C2C551DA}"/>
                  </a:ext>
                </a:extLst>
              </p:cNvPr>
              <p:cNvSpPr txBox="1">
                <a:spLocks noRot="1" noChangeAspect="1" noMove="1" noResize="1" noEditPoints="1" noAdjustHandles="1" noChangeArrowheads="1" noChangeShapeType="1" noTextEdit="1"/>
              </p:cNvSpPr>
              <p:nvPr/>
            </p:nvSpPr>
            <p:spPr>
              <a:xfrm>
                <a:off x="9109789" y="2108825"/>
                <a:ext cx="998190" cy="369332"/>
              </a:xfrm>
              <a:prstGeom prst="rect">
                <a:avLst/>
              </a:prstGeom>
              <a:blipFill>
                <a:blip r:embed="rId4"/>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2" name="Table 11">
                <a:extLst>
                  <a:ext uri="{FF2B5EF4-FFF2-40B4-BE49-F238E27FC236}">
                    <a16:creationId xmlns:a16="http://schemas.microsoft.com/office/drawing/2014/main" id="{7D5BE3FE-8F10-4546-AE3F-F537144DD3C3}"/>
                  </a:ext>
                </a:extLst>
              </p:cNvPr>
              <p:cNvGraphicFramePr>
                <a:graphicFrameLocks noGrp="1"/>
              </p:cNvGraphicFramePr>
              <p:nvPr>
                <p:extLst>
                  <p:ext uri="{D42A27DB-BD31-4B8C-83A1-F6EECF244321}">
                    <p14:modId xmlns:p14="http://schemas.microsoft.com/office/powerpoint/2010/main" val="2300493027"/>
                  </p:ext>
                </p:extLst>
              </p:nvPr>
            </p:nvGraphicFramePr>
            <p:xfrm>
              <a:off x="7232487" y="3692563"/>
              <a:ext cx="1441060" cy="741680"/>
            </p:xfrm>
            <a:graphic>
              <a:graphicData uri="http://schemas.openxmlformats.org/drawingml/2006/table">
                <a:tbl>
                  <a:tblPr firstRow="1" bandRow="1">
                    <a:tableStyleId>{6E25E649-3F16-4E02-A733-19D2CDBF48F0}</a:tableStyleId>
                  </a:tblPr>
                  <a:tblGrid>
                    <a:gridCol w="579668">
                      <a:extLst>
                        <a:ext uri="{9D8B030D-6E8A-4147-A177-3AD203B41FA5}">
                          <a16:colId xmlns:a16="http://schemas.microsoft.com/office/drawing/2014/main" val="2164087230"/>
                        </a:ext>
                      </a:extLst>
                    </a:gridCol>
                    <a:gridCol w="861392">
                      <a:extLst>
                        <a:ext uri="{9D8B030D-6E8A-4147-A177-3AD203B41FA5}">
                          <a16:colId xmlns:a16="http://schemas.microsoft.com/office/drawing/2014/main" val="575936510"/>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𝟏𝟔</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𝟓𝟗</m:t>
                                </m:r>
                              </m:oMath>
                            </m:oMathPara>
                          </a14:m>
                          <a:endParaRPr lang="en-US" dirty="0"/>
                        </a:p>
                      </a:txBody>
                      <a:tcPr/>
                    </a:tc>
                    <a:extLst>
                      <a:ext uri="{0D108BD9-81ED-4DB2-BD59-A6C34878D82A}">
                        <a16:rowId xmlns:a16="http://schemas.microsoft.com/office/drawing/2014/main" val="1078816761"/>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3−11</m:t>
                                </m:r>
                              </m:oMath>
                            </m:oMathPara>
                          </a14:m>
                          <a:endParaRPr lang="en-US" dirty="0"/>
                        </a:p>
                      </a:txBody>
                      <a:tcPr/>
                    </a:tc>
                    <a:extLst>
                      <a:ext uri="{0D108BD9-81ED-4DB2-BD59-A6C34878D82A}">
                        <a16:rowId xmlns:a16="http://schemas.microsoft.com/office/drawing/2014/main" val="2757497339"/>
                      </a:ext>
                    </a:extLst>
                  </a:tr>
                </a:tbl>
              </a:graphicData>
            </a:graphic>
          </p:graphicFrame>
        </mc:Choice>
        <mc:Fallback xmlns="">
          <p:graphicFrame>
            <p:nvGraphicFramePr>
              <p:cNvPr id="12" name="Table 11">
                <a:extLst>
                  <a:ext uri="{FF2B5EF4-FFF2-40B4-BE49-F238E27FC236}">
                    <a16:creationId xmlns:a16="http://schemas.microsoft.com/office/drawing/2014/main" id="{7D5BE3FE-8F10-4546-AE3F-F537144DD3C3}"/>
                  </a:ext>
                </a:extLst>
              </p:cNvPr>
              <p:cNvGraphicFramePr>
                <a:graphicFrameLocks noGrp="1"/>
              </p:cNvGraphicFramePr>
              <p:nvPr>
                <p:extLst>
                  <p:ext uri="{D42A27DB-BD31-4B8C-83A1-F6EECF244321}">
                    <p14:modId xmlns:p14="http://schemas.microsoft.com/office/powerpoint/2010/main" val="2300493027"/>
                  </p:ext>
                </p:extLst>
              </p:nvPr>
            </p:nvGraphicFramePr>
            <p:xfrm>
              <a:off x="7232487" y="3692563"/>
              <a:ext cx="1441060" cy="741680"/>
            </p:xfrm>
            <a:graphic>
              <a:graphicData uri="http://schemas.openxmlformats.org/drawingml/2006/table">
                <a:tbl>
                  <a:tblPr firstRow="1" bandRow="1">
                    <a:tableStyleId>{6E25E649-3F16-4E02-A733-19D2CDBF48F0}</a:tableStyleId>
                  </a:tblPr>
                  <a:tblGrid>
                    <a:gridCol w="579668">
                      <a:extLst>
                        <a:ext uri="{9D8B030D-6E8A-4147-A177-3AD203B41FA5}">
                          <a16:colId xmlns:a16="http://schemas.microsoft.com/office/drawing/2014/main" val="2164087230"/>
                        </a:ext>
                      </a:extLst>
                    </a:gridCol>
                    <a:gridCol w="861392">
                      <a:extLst>
                        <a:ext uri="{9D8B030D-6E8A-4147-A177-3AD203B41FA5}">
                          <a16:colId xmlns:a16="http://schemas.microsoft.com/office/drawing/2014/main" val="575936510"/>
                        </a:ext>
                      </a:extLst>
                    </a:gridCol>
                  </a:tblGrid>
                  <a:tr h="370840">
                    <a:tc>
                      <a:txBody>
                        <a:bodyPr/>
                        <a:lstStyle/>
                        <a:p>
                          <a:endParaRPr lang="en-US"/>
                        </a:p>
                      </a:txBody>
                      <a:tcPr>
                        <a:blipFill>
                          <a:blip r:embed="rId5"/>
                          <a:stretch>
                            <a:fillRect t="-3226" r="-151579" b="-101613"/>
                          </a:stretch>
                        </a:blipFill>
                      </a:tcPr>
                    </a:tc>
                    <a:tc>
                      <a:txBody>
                        <a:bodyPr/>
                        <a:lstStyle/>
                        <a:p>
                          <a:endParaRPr lang="en-US"/>
                        </a:p>
                      </a:txBody>
                      <a:tcPr>
                        <a:blipFill>
                          <a:blip r:embed="rId5"/>
                          <a:stretch>
                            <a:fillRect l="-66901" t="-3226" r="-1408" b="-101613"/>
                          </a:stretch>
                        </a:blipFill>
                      </a:tcPr>
                    </a:tc>
                    <a:extLst>
                      <a:ext uri="{0D108BD9-81ED-4DB2-BD59-A6C34878D82A}">
                        <a16:rowId xmlns:a16="http://schemas.microsoft.com/office/drawing/2014/main" val="1078816761"/>
                      </a:ext>
                    </a:extLst>
                  </a:tr>
                  <a:tr h="370840">
                    <a:tc>
                      <a:txBody>
                        <a:bodyPr/>
                        <a:lstStyle/>
                        <a:p>
                          <a:endParaRPr lang="en-US"/>
                        </a:p>
                      </a:txBody>
                      <a:tcPr>
                        <a:blipFill>
                          <a:blip r:embed="rId5"/>
                          <a:stretch>
                            <a:fillRect t="-104918" r="-151579" b="-3279"/>
                          </a:stretch>
                        </a:blipFill>
                      </a:tcPr>
                    </a:tc>
                    <a:tc>
                      <a:txBody>
                        <a:bodyPr/>
                        <a:lstStyle/>
                        <a:p>
                          <a:endParaRPr lang="en-US"/>
                        </a:p>
                      </a:txBody>
                      <a:tcPr>
                        <a:blipFill>
                          <a:blip r:embed="rId5"/>
                          <a:stretch>
                            <a:fillRect l="-66901" t="-104918" r="-1408" b="-3279"/>
                          </a:stretch>
                        </a:blipFill>
                      </a:tcPr>
                    </a:tc>
                    <a:extLst>
                      <a:ext uri="{0D108BD9-81ED-4DB2-BD59-A6C34878D82A}">
                        <a16:rowId xmlns:a16="http://schemas.microsoft.com/office/drawing/2014/main" val="2757497339"/>
                      </a:ext>
                    </a:extLst>
                  </a:tr>
                </a:tbl>
              </a:graphicData>
            </a:graphic>
          </p:graphicFrame>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249AAFF-56DC-4243-A7DE-D897CEC7F519}"/>
                  </a:ext>
                </a:extLst>
              </p:cNvPr>
              <p:cNvSpPr txBox="1"/>
              <p:nvPr/>
            </p:nvSpPr>
            <p:spPr>
              <a:xfrm>
                <a:off x="8931965" y="3781326"/>
                <a:ext cx="99819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solidFill>
                                <a:srgbClr val="FCF7F1"/>
                              </a:solidFill>
                              <a:effectLst/>
                              <a:latin typeface="Cambria Math" panose="02040503050406030204" pitchFamily="18" charset="0"/>
                            </a:rPr>
                          </m:ctrlPr>
                        </m:sSubPr>
                        <m:e>
                          <m:d>
                            <m:dPr>
                              <m:ctrlPr>
                                <a:rPr lang="en-US" b="0" i="1" dirty="0" smtClean="0">
                                  <a:solidFill>
                                    <a:srgbClr val="FCF7F1"/>
                                  </a:solidFill>
                                  <a:effectLst/>
                                  <a:latin typeface="Cambria Math" panose="02040503050406030204" pitchFamily="18" charset="0"/>
                                </a:rPr>
                              </m:ctrlPr>
                            </m:dPr>
                            <m:e>
                              <m:r>
                                <a:rPr lang="en-US" b="0" i="1" dirty="0" smtClean="0">
                                  <a:solidFill>
                                    <a:srgbClr val="FCF7F1"/>
                                  </a:solidFill>
                                  <a:effectLst/>
                                  <a:latin typeface="Cambria Math" panose="02040503050406030204" pitchFamily="18" charset="0"/>
                                </a:rPr>
                                <m:t>3</m:t>
                              </m:r>
                              <m:r>
                                <a:rPr lang="en-US" b="0" i="1" dirty="0" smtClean="0">
                                  <a:solidFill>
                                    <a:srgbClr val="FCF7F1"/>
                                  </a:solidFill>
                                  <a:effectLst/>
                                  <a:latin typeface="Cambria Math" panose="02040503050406030204" pitchFamily="18" charset="0"/>
                                </a:rPr>
                                <m:t>𝐵</m:t>
                              </m:r>
                            </m:e>
                          </m:d>
                        </m:e>
                        <m:sub>
                          <m:r>
                            <a:rPr lang="en-US" b="0" i="1" dirty="0" smtClean="0">
                              <a:solidFill>
                                <a:srgbClr val="FCF7F1"/>
                              </a:solidFill>
                              <a:effectLst/>
                              <a:latin typeface="Cambria Math" panose="02040503050406030204" pitchFamily="18" charset="0"/>
                            </a:rPr>
                            <m:t>16</m:t>
                          </m:r>
                        </m:sub>
                      </m:sSub>
                    </m:oMath>
                  </m:oMathPara>
                </a14:m>
                <a:endParaRPr lang="en-US" dirty="0"/>
              </a:p>
            </p:txBody>
          </p:sp>
        </mc:Choice>
        <mc:Fallback xmlns="">
          <p:sp>
            <p:nvSpPr>
              <p:cNvPr id="14" name="TextBox 13">
                <a:extLst>
                  <a:ext uri="{FF2B5EF4-FFF2-40B4-BE49-F238E27FC236}">
                    <a16:creationId xmlns:a16="http://schemas.microsoft.com/office/drawing/2014/main" id="{5249AAFF-56DC-4243-A7DE-D897CEC7F519}"/>
                  </a:ext>
                </a:extLst>
              </p:cNvPr>
              <p:cNvSpPr txBox="1">
                <a:spLocks noRot="1" noChangeAspect="1" noMove="1" noResize="1" noEditPoints="1" noAdjustHandles="1" noChangeArrowheads="1" noChangeShapeType="1" noTextEdit="1"/>
              </p:cNvSpPr>
              <p:nvPr/>
            </p:nvSpPr>
            <p:spPr>
              <a:xfrm>
                <a:off x="8931965" y="3781326"/>
                <a:ext cx="998190" cy="369332"/>
              </a:xfrm>
              <a:prstGeom prst="rect">
                <a:avLst/>
              </a:prstGeom>
              <a:blipFill>
                <a:blip r:embed="rId6"/>
                <a:stretch>
                  <a:fillRect b="-1639"/>
                </a:stretch>
              </a:blipFill>
            </p:spPr>
            <p:txBody>
              <a:bodyPr/>
              <a:lstStyle/>
              <a:p>
                <a:r>
                  <a:rPr lang="en-US">
                    <a:noFill/>
                  </a:rPr>
                  <a:t> </a:t>
                </a:r>
              </a:p>
            </p:txBody>
          </p:sp>
        </mc:Fallback>
      </mc:AlternateContent>
    </p:spTree>
    <p:extLst>
      <p:ext uri="{BB962C8B-B14F-4D97-AF65-F5344CB8AC3E}">
        <p14:creationId xmlns:p14="http://schemas.microsoft.com/office/powerpoint/2010/main" val="80849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11129-CA06-4170-B42D-309E67B6A655}"/>
              </a:ext>
            </a:extLst>
          </p:cNvPr>
          <p:cNvSpPr>
            <a:spLocks noGrp="1"/>
          </p:cNvSpPr>
          <p:nvPr>
            <p:ph type="title"/>
          </p:nvPr>
        </p:nvSpPr>
        <p:spPr/>
        <p:txBody>
          <a:bodyPr/>
          <a:lstStyle/>
          <a:p>
            <a:r>
              <a:rPr lang="en-US" dirty="0"/>
              <a:t>Direct Conversion </a:t>
            </a:r>
            <a:br>
              <a:rPr lang="en-US" dirty="0"/>
            </a:br>
            <a:r>
              <a:rPr lang="en-US" sz="2800" dirty="0">
                <a:solidFill>
                  <a:srgbClr val="FFFF00"/>
                </a:solidFill>
              </a:rPr>
              <a:t>Binary, Octal, Hexadecimal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E5A675-AE5C-497F-A76A-008BF715512A}"/>
                  </a:ext>
                </a:extLst>
              </p:cNvPr>
              <p:cNvSpPr>
                <a:spLocks noGrp="1"/>
              </p:cNvSpPr>
              <p:nvPr>
                <p:ph idx="1"/>
              </p:nvPr>
            </p:nvSpPr>
            <p:spPr>
              <a:xfrm>
                <a:off x="1103313" y="2052918"/>
                <a:ext cx="7753558" cy="4195481"/>
              </a:xfrm>
            </p:spPr>
            <p:txBody>
              <a:bodyPr/>
              <a:lstStyle/>
              <a:p>
                <a:r>
                  <a:rPr lang="en-US" dirty="0"/>
                  <a:t>For binary to octal conversion, make groups of 3 of binary bits and convert them</a:t>
                </a:r>
              </a:p>
              <a:p>
                <a:pPr lvl="1"/>
                <a14:m>
                  <m:oMath xmlns:m="http://schemas.openxmlformats.org/officeDocument/2006/math">
                    <m:sSub>
                      <m:sSubPr>
                        <m:ctrlPr>
                          <a:rPr lang="en-US" b="0" i="1" dirty="0" smtClean="0">
                            <a:latin typeface="Cambria Math" panose="02040503050406030204" pitchFamily="18" charset="0"/>
                          </a:rPr>
                        </m:ctrlPr>
                      </m:sSubPr>
                      <m:e>
                        <m:d>
                          <m:dPr>
                            <m:ctrlPr>
                              <a:rPr lang="en-US" i="1" dirty="0" smtClean="0">
                                <a:latin typeface="Cambria Math" panose="02040503050406030204" pitchFamily="18" charset="0"/>
                              </a:rPr>
                            </m:ctrlPr>
                          </m:dPr>
                          <m:e>
                            <m:r>
                              <a:rPr lang="en-US" i="1" dirty="0" smtClean="0">
                                <a:latin typeface="Cambria Math" panose="02040503050406030204" pitchFamily="18" charset="0"/>
                              </a:rPr>
                              <m:t>101 011 010 111</m:t>
                            </m:r>
                          </m:e>
                        </m:d>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d>
                          <m:dPr>
                            <m:ctrlPr>
                              <a:rPr lang="en-US" b="0" i="1" dirty="0" smtClean="0">
                                <a:latin typeface="Cambria Math" panose="02040503050406030204" pitchFamily="18" charset="0"/>
                              </a:rPr>
                            </m:ctrlPr>
                          </m:dPr>
                          <m:e>
                            <m:r>
                              <a:rPr lang="en-US" b="0" i="1" dirty="0" smtClean="0">
                                <a:latin typeface="Cambria Math" panose="02040503050406030204" pitchFamily="18" charset="0"/>
                              </a:rPr>
                              <m:t>6327</m:t>
                            </m:r>
                          </m:e>
                        </m:d>
                      </m:e>
                      <m:sub>
                        <m:r>
                          <a:rPr lang="en-US" b="0" i="1" dirty="0" smtClean="0">
                            <a:latin typeface="Cambria Math" panose="02040503050406030204" pitchFamily="18" charset="0"/>
                          </a:rPr>
                          <m:t>8</m:t>
                        </m:r>
                      </m:sub>
                    </m:sSub>
                  </m:oMath>
                </a14:m>
                <a:endParaRPr lang="en-US" dirty="0"/>
              </a:p>
              <a:p>
                <a:pPr lvl="1"/>
                <a14:m>
                  <m:oMath xmlns:m="http://schemas.openxmlformats.org/officeDocument/2006/math">
                    <m:sSub>
                      <m:sSubPr>
                        <m:ctrlPr>
                          <a:rPr lang="en-US" b="0" i="1" smtClean="0">
                            <a:latin typeface="Cambria Math" panose="02040503050406030204" pitchFamily="18" charset="0"/>
                          </a:rPr>
                        </m:ctrlPr>
                      </m:sSubPr>
                      <m:e>
                        <m:d>
                          <m:dPr>
                            <m:ctrlPr>
                              <a:rPr lang="en-US" b="0" i="1" smtClean="0">
                                <a:latin typeface="Cambria Math" panose="02040503050406030204" pitchFamily="18" charset="0"/>
                              </a:rPr>
                            </m:ctrlPr>
                          </m:dPr>
                          <m:e>
                            <m:r>
                              <a:rPr lang="en-US" b="0" i="1" smtClean="0">
                                <a:latin typeface="Cambria Math" panose="02040503050406030204" pitchFamily="18" charset="0"/>
                              </a:rPr>
                              <m:t>456</m:t>
                            </m:r>
                          </m:e>
                        </m:d>
                      </m:e>
                      <m:sub>
                        <m:r>
                          <a:rPr lang="en-US" b="0" i="1" smtClean="0">
                            <a:latin typeface="Cambria Math" panose="02040503050406030204" pitchFamily="18" charset="0"/>
                          </a:rPr>
                          <m:t>8</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ctrlPr>
                              <a:rPr lang="en-US" b="0" i="1" smtClean="0">
                                <a:latin typeface="Cambria Math" panose="02040503050406030204" pitchFamily="18" charset="0"/>
                              </a:rPr>
                            </m:ctrlPr>
                          </m:dPr>
                          <m:e>
                            <m:r>
                              <a:rPr lang="en-US" b="0" i="1" smtClean="0">
                                <a:latin typeface="Cambria Math" panose="02040503050406030204" pitchFamily="18" charset="0"/>
                              </a:rPr>
                              <m:t>100 101 110</m:t>
                            </m:r>
                          </m:e>
                        </m:d>
                      </m:e>
                      <m:sub>
                        <m:r>
                          <a:rPr lang="en-US" b="0" i="1" smtClean="0">
                            <a:latin typeface="Cambria Math" panose="02040503050406030204" pitchFamily="18" charset="0"/>
                          </a:rPr>
                          <m:t>2</m:t>
                        </m:r>
                      </m:sub>
                    </m:sSub>
                  </m:oMath>
                </a14:m>
                <a:endParaRPr lang="en-US" dirty="0"/>
              </a:p>
              <a:p>
                <a:r>
                  <a:rPr lang="en-US" dirty="0"/>
                  <a:t>For binary to hexadecimal conversion make groups of four bits</a:t>
                </a:r>
              </a:p>
              <a:p>
                <a:pPr lvl="1"/>
                <a14:m>
                  <m:oMath xmlns:m="http://schemas.openxmlformats.org/officeDocument/2006/math">
                    <m:sSub>
                      <m:sSubPr>
                        <m:ctrlPr>
                          <a:rPr lang="en-US" b="0" i="1" dirty="0" smtClean="0">
                            <a:latin typeface="Cambria Math" panose="02040503050406030204" pitchFamily="18" charset="0"/>
                          </a:rPr>
                        </m:ctrlPr>
                      </m:sSubPr>
                      <m:e>
                        <m:d>
                          <m:dPr>
                            <m:ctrlPr>
                              <a:rPr lang="en-US" i="1" dirty="0" smtClean="0">
                                <a:latin typeface="Cambria Math" panose="02040503050406030204" pitchFamily="18" charset="0"/>
                              </a:rPr>
                            </m:ctrlPr>
                          </m:dPr>
                          <m:e>
                            <m:r>
                              <a:rPr lang="en-US" i="1" dirty="0" smtClean="0">
                                <a:latin typeface="Cambria Math" panose="02040503050406030204" pitchFamily="18" charset="0"/>
                              </a:rPr>
                              <m:t>1010</m:t>
                            </m:r>
                            <m:r>
                              <a:rPr lang="en-US" b="0" i="1" dirty="0" smtClean="0">
                                <a:latin typeface="Cambria Math" panose="02040503050406030204" pitchFamily="18" charset="0"/>
                              </a:rPr>
                              <m:t> </m:t>
                            </m:r>
                            <m:r>
                              <a:rPr lang="en-US" i="1" dirty="0" smtClean="0">
                                <a:latin typeface="Cambria Math" panose="02040503050406030204" pitchFamily="18" charset="0"/>
                              </a:rPr>
                              <m:t>1101</m:t>
                            </m:r>
                            <m:r>
                              <a:rPr lang="en-US" b="0" i="1" dirty="0" smtClean="0">
                                <a:latin typeface="Cambria Math" panose="02040503050406030204" pitchFamily="18" charset="0"/>
                              </a:rPr>
                              <m:t> </m:t>
                            </m:r>
                            <m:r>
                              <a:rPr lang="en-US" i="1" dirty="0" smtClean="0">
                                <a:latin typeface="Cambria Math" panose="02040503050406030204" pitchFamily="18" charset="0"/>
                              </a:rPr>
                              <m:t>0111</m:t>
                            </m:r>
                          </m:e>
                        </m:d>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d>
                          <m:dPr>
                            <m:ctrlPr>
                              <a:rPr lang="en-US" b="0" i="1" dirty="0" smtClean="0">
                                <a:latin typeface="Cambria Math" panose="02040503050406030204" pitchFamily="18" charset="0"/>
                              </a:rPr>
                            </m:ctrlPr>
                          </m:dPr>
                          <m:e>
                            <m:r>
                              <a:rPr lang="en-US" b="0" i="1" dirty="0" smtClean="0">
                                <a:latin typeface="Cambria Math" panose="02040503050406030204" pitchFamily="18" charset="0"/>
                              </a:rPr>
                              <m:t>6327</m:t>
                            </m:r>
                          </m:e>
                        </m:d>
                      </m:e>
                      <m:sub>
                        <m:r>
                          <a:rPr lang="en-US" b="0" i="1" dirty="0" smtClean="0">
                            <a:latin typeface="Cambria Math" panose="02040503050406030204" pitchFamily="18" charset="0"/>
                          </a:rPr>
                          <m:t>8</m:t>
                        </m:r>
                      </m:sub>
                    </m:sSub>
                  </m:oMath>
                </a14:m>
                <a:endParaRPr lang="en-US" dirty="0"/>
              </a:p>
              <a:p>
                <a:pPr lvl="1"/>
                <a14:m>
                  <m:oMath xmlns:m="http://schemas.openxmlformats.org/officeDocument/2006/math">
                    <m:sSub>
                      <m:sSubPr>
                        <m:ctrlPr>
                          <a:rPr lang="en-US" b="0" i="1" smtClean="0">
                            <a:latin typeface="Cambria Math" panose="02040503050406030204" pitchFamily="18" charset="0"/>
                          </a:rPr>
                        </m:ctrlPr>
                      </m:sSubPr>
                      <m:e>
                        <m:d>
                          <m:dPr>
                            <m:ctrlPr>
                              <a:rPr lang="en-US" b="0" i="1" smtClean="0">
                                <a:latin typeface="Cambria Math" panose="02040503050406030204" pitchFamily="18" charset="0"/>
                              </a:rPr>
                            </m:ctrlPr>
                          </m:dPr>
                          <m:e>
                            <m:r>
                              <a:rPr lang="en-US" b="0" i="1" smtClean="0">
                                <a:latin typeface="Cambria Math" panose="02040503050406030204" pitchFamily="18" charset="0"/>
                              </a:rPr>
                              <m:t>456</m:t>
                            </m:r>
                          </m:e>
                        </m:d>
                      </m:e>
                      <m:sub>
                        <m:r>
                          <a:rPr lang="en-US" b="0" i="1" smtClean="0">
                            <a:latin typeface="Cambria Math" panose="02040503050406030204" pitchFamily="18" charset="0"/>
                          </a:rPr>
                          <m:t>8</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ctrlPr>
                              <a:rPr lang="en-US" b="0" i="1" smtClean="0">
                                <a:latin typeface="Cambria Math" panose="02040503050406030204" pitchFamily="18" charset="0"/>
                              </a:rPr>
                            </m:ctrlPr>
                          </m:dPr>
                          <m:e>
                            <m:r>
                              <a:rPr lang="en-US" b="0" i="1" smtClean="0">
                                <a:latin typeface="Cambria Math" panose="02040503050406030204" pitchFamily="18" charset="0"/>
                              </a:rPr>
                              <m:t>100 101 110</m:t>
                            </m:r>
                          </m:e>
                        </m:d>
                      </m:e>
                      <m:sub>
                        <m:r>
                          <a:rPr lang="en-US" b="0" i="1" smtClean="0">
                            <a:latin typeface="Cambria Math" panose="02040503050406030204" pitchFamily="18" charset="0"/>
                          </a:rPr>
                          <m:t>2</m:t>
                        </m:r>
                      </m:sub>
                    </m:sSub>
                  </m:oMath>
                </a14:m>
                <a:endParaRPr lang="en-US" dirty="0"/>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F3E5A675-AE5C-497F-A76A-008BF715512A}"/>
                  </a:ext>
                </a:extLst>
              </p:cNvPr>
              <p:cNvSpPr>
                <a:spLocks noGrp="1" noRot="1" noChangeAspect="1" noMove="1" noResize="1" noEditPoints="1" noAdjustHandles="1" noChangeArrowheads="1" noChangeShapeType="1" noTextEdit="1"/>
              </p:cNvSpPr>
              <p:nvPr>
                <p:ph idx="1"/>
              </p:nvPr>
            </p:nvSpPr>
            <p:spPr>
              <a:xfrm>
                <a:off x="1103313" y="2052918"/>
                <a:ext cx="7753558" cy="4195481"/>
              </a:xfrm>
              <a:blipFill>
                <a:blip r:embed="rId2"/>
                <a:stretch>
                  <a:fillRect l="-393" t="-872" r="-11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4B4B33-B8B5-4818-8E81-91225ED38F72}"/>
              </a:ext>
            </a:extLst>
          </p:cNvPr>
          <p:cNvSpPr>
            <a:spLocks noGrp="1"/>
          </p:cNvSpPr>
          <p:nvPr>
            <p:ph type="ftr" sz="quarter" idx="11"/>
          </p:nvPr>
        </p:nvSpPr>
        <p:spPr/>
        <p:txBody>
          <a:bodyPr/>
          <a:lstStyle/>
          <a:p>
            <a:r>
              <a:rPr lang="en-US"/>
              <a:t>Computer Education Explained - ComeDxd</a:t>
            </a:r>
            <a:endParaRPr lang="en-US" dirty="0"/>
          </a:p>
        </p:txBody>
      </p:sp>
      <p:sp>
        <p:nvSpPr>
          <p:cNvPr id="5" name="Slide Number Placeholder 4">
            <a:extLst>
              <a:ext uri="{FF2B5EF4-FFF2-40B4-BE49-F238E27FC236}">
                <a16:creationId xmlns:a16="http://schemas.microsoft.com/office/drawing/2014/main" id="{7E002855-3503-4550-83C8-90B877C986DF}"/>
              </a:ext>
            </a:extLst>
          </p:cNvPr>
          <p:cNvSpPr>
            <a:spLocks noGrp="1"/>
          </p:cNvSpPr>
          <p:nvPr>
            <p:ph type="sldNum" sz="quarter" idx="12"/>
          </p:nvPr>
        </p:nvSpPr>
        <p:spPr/>
        <p:txBody>
          <a:bodyPr/>
          <a:lstStyle/>
          <a:p>
            <a:fld id="{34B7E4EF-A1BD-40F4-AB7B-04F084DD991D}" type="slidenum">
              <a:rPr lang="en-US" smtClean="0"/>
              <a:t>8</a:t>
            </a:fld>
            <a:endParaRPr lang="en-US" dirty="0"/>
          </a:p>
        </p:txBody>
      </p:sp>
      <p:pic>
        <p:nvPicPr>
          <p:cNvPr id="10" name="Picture 9">
            <a:extLst>
              <a:ext uri="{FF2B5EF4-FFF2-40B4-BE49-F238E27FC236}">
                <a16:creationId xmlns:a16="http://schemas.microsoft.com/office/drawing/2014/main" id="{63604571-3008-4300-91E4-2AE57D219565}"/>
              </a:ext>
            </a:extLst>
          </p:cNvPr>
          <p:cNvPicPr>
            <a:picLocks noChangeAspect="1"/>
          </p:cNvPicPr>
          <p:nvPr/>
        </p:nvPicPr>
        <p:blipFill>
          <a:blip r:embed="rId3"/>
          <a:stretch>
            <a:fillRect/>
          </a:stretch>
        </p:blipFill>
        <p:spPr>
          <a:xfrm>
            <a:off x="9063916" y="1477783"/>
            <a:ext cx="1281019" cy="2072786"/>
          </a:xfrm>
          <a:prstGeom prst="rect">
            <a:avLst/>
          </a:prstGeom>
        </p:spPr>
      </p:pic>
      <p:pic>
        <p:nvPicPr>
          <p:cNvPr id="12" name="Picture 11">
            <a:extLst>
              <a:ext uri="{FF2B5EF4-FFF2-40B4-BE49-F238E27FC236}">
                <a16:creationId xmlns:a16="http://schemas.microsoft.com/office/drawing/2014/main" id="{11724420-D284-40F0-A901-3C77F90B9F6B}"/>
              </a:ext>
            </a:extLst>
          </p:cNvPr>
          <p:cNvPicPr>
            <a:picLocks noChangeAspect="1"/>
          </p:cNvPicPr>
          <p:nvPr/>
        </p:nvPicPr>
        <p:blipFill>
          <a:blip r:embed="rId4"/>
          <a:stretch>
            <a:fillRect/>
          </a:stretch>
        </p:blipFill>
        <p:spPr>
          <a:xfrm>
            <a:off x="10451421" y="1477783"/>
            <a:ext cx="1380428" cy="4575862"/>
          </a:xfrm>
          <a:prstGeom prst="rect">
            <a:avLst/>
          </a:prstGeom>
        </p:spPr>
      </p:pic>
    </p:spTree>
    <p:extLst>
      <p:ext uri="{BB962C8B-B14F-4D97-AF65-F5344CB8AC3E}">
        <p14:creationId xmlns:p14="http://schemas.microsoft.com/office/powerpoint/2010/main" val="1292958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32DE2-E97F-4D78-A449-08ADD728517A}"/>
              </a:ext>
            </a:extLst>
          </p:cNvPr>
          <p:cNvSpPr>
            <a:spLocks noGrp="1"/>
          </p:cNvSpPr>
          <p:nvPr>
            <p:ph type="title"/>
          </p:nvPr>
        </p:nvSpPr>
        <p:spPr/>
        <p:txBody>
          <a:bodyPr/>
          <a:lstStyle/>
          <a:p>
            <a:r>
              <a:rPr lang="en-US" dirty="0"/>
              <a:t>Why Binary Number System in Computers</a:t>
            </a:r>
          </a:p>
        </p:txBody>
      </p:sp>
      <p:sp>
        <p:nvSpPr>
          <p:cNvPr id="3" name="Content Placeholder 2">
            <a:extLst>
              <a:ext uri="{FF2B5EF4-FFF2-40B4-BE49-F238E27FC236}">
                <a16:creationId xmlns:a16="http://schemas.microsoft.com/office/drawing/2014/main" id="{CD8989EB-3478-4B9D-9CAC-A8AD93AB4117}"/>
              </a:ext>
            </a:extLst>
          </p:cNvPr>
          <p:cNvSpPr>
            <a:spLocks noGrp="1"/>
          </p:cNvSpPr>
          <p:nvPr>
            <p:ph idx="1"/>
          </p:nvPr>
        </p:nvSpPr>
        <p:spPr/>
        <p:txBody>
          <a:bodyPr/>
          <a:lstStyle/>
          <a:p>
            <a:r>
              <a:rPr lang="en-US" dirty="0"/>
              <a:t>A computer uses electrical components which can have distinct two states </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So one state is used to represent 1 and other as 0.</a:t>
            </a:r>
          </a:p>
        </p:txBody>
      </p:sp>
      <p:sp>
        <p:nvSpPr>
          <p:cNvPr id="4" name="Footer Placeholder 3">
            <a:extLst>
              <a:ext uri="{FF2B5EF4-FFF2-40B4-BE49-F238E27FC236}">
                <a16:creationId xmlns:a16="http://schemas.microsoft.com/office/drawing/2014/main" id="{21B12B47-FF3A-4BFA-836A-7329D10E032E}"/>
              </a:ext>
            </a:extLst>
          </p:cNvPr>
          <p:cNvSpPr>
            <a:spLocks noGrp="1"/>
          </p:cNvSpPr>
          <p:nvPr>
            <p:ph type="ftr" sz="quarter" idx="11"/>
          </p:nvPr>
        </p:nvSpPr>
        <p:spPr/>
        <p:txBody>
          <a:bodyPr/>
          <a:lstStyle/>
          <a:p>
            <a:r>
              <a:rPr lang="en-US"/>
              <a:t>Computer Education Explained - ComeDxd</a:t>
            </a:r>
            <a:endParaRPr lang="en-US" dirty="0"/>
          </a:p>
        </p:txBody>
      </p:sp>
      <p:sp>
        <p:nvSpPr>
          <p:cNvPr id="5" name="Slide Number Placeholder 4">
            <a:extLst>
              <a:ext uri="{FF2B5EF4-FFF2-40B4-BE49-F238E27FC236}">
                <a16:creationId xmlns:a16="http://schemas.microsoft.com/office/drawing/2014/main" id="{5FE24E5F-EADC-4A85-815A-9AF1A72CD369}"/>
              </a:ext>
            </a:extLst>
          </p:cNvPr>
          <p:cNvSpPr>
            <a:spLocks noGrp="1"/>
          </p:cNvSpPr>
          <p:nvPr>
            <p:ph type="sldNum" sz="quarter" idx="12"/>
          </p:nvPr>
        </p:nvSpPr>
        <p:spPr/>
        <p:txBody>
          <a:bodyPr/>
          <a:lstStyle/>
          <a:p>
            <a:fld id="{34B7E4EF-A1BD-40F4-AB7B-04F084DD991D}" type="slidenum">
              <a:rPr lang="en-US" smtClean="0"/>
              <a:t>9</a:t>
            </a:fld>
            <a:endParaRPr lang="en-US" dirty="0"/>
          </a:p>
        </p:txBody>
      </p:sp>
      <p:graphicFrame>
        <p:nvGraphicFramePr>
          <p:cNvPr id="6" name="Table 6">
            <a:extLst>
              <a:ext uri="{FF2B5EF4-FFF2-40B4-BE49-F238E27FC236}">
                <a16:creationId xmlns:a16="http://schemas.microsoft.com/office/drawing/2014/main" id="{F233BA78-914D-43B2-8E8D-F0E43B65C8E3}"/>
              </a:ext>
            </a:extLst>
          </p:cNvPr>
          <p:cNvGraphicFramePr>
            <a:graphicFrameLocks noGrp="1"/>
          </p:cNvGraphicFramePr>
          <p:nvPr>
            <p:extLst>
              <p:ext uri="{D42A27DB-BD31-4B8C-83A1-F6EECF244321}">
                <p14:modId xmlns:p14="http://schemas.microsoft.com/office/powerpoint/2010/main" val="2469934287"/>
              </p:ext>
            </p:extLst>
          </p:nvPr>
        </p:nvGraphicFramePr>
        <p:xfrm>
          <a:off x="1316382" y="2885883"/>
          <a:ext cx="7138505" cy="2225040"/>
        </p:xfrm>
        <a:graphic>
          <a:graphicData uri="http://schemas.openxmlformats.org/drawingml/2006/table">
            <a:tbl>
              <a:tblPr firstRow="1" bandRow="1">
                <a:tableStyleId>{5C22544A-7EE6-4342-B048-85BDC9FD1C3A}</a:tableStyleId>
              </a:tblPr>
              <a:tblGrid>
                <a:gridCol w="2712279">
                  <a:extLst>
                    <a:ext uri="{9D8B030D-6E8A-4147-A177-3AD203B41FA5}">
                      <a16:colId xmlns:a16="http://schemas.microsoft.com/office/drawing/2014/main" val="1355032497"/>
                    </a:ext>
                  </a:extLst>
                </a:gridCol>
                <a:gridCol w="4426226">
                  <a:extLst>
                    <a:ext uri="{9D8B030D-6E8A-4147-A177-3AD203B41FA5}">
                      <a16:colId xmlns:a16="http://schemas.microsoft.com/office/drawing/2014/main" val="1707877046"/>
                    </a:ext>
                  </a:extLst>
                </a:gridCol>
              </a:tblGrid>
              <a:tr h="370840">
                <a:tc>
                  <a:txBody>
                    <a:bodyPr/>
                    <a:lstStyle/>
                    <a:p>
                      <a:r>
                        <a:rPr lang="en-US" dirty="0"/>
                        <a:t>Electrical Component</a:t>
                      </a:r>
                    </a:p>
                  </a:txBody>
                  <a:tcPr/>
                </a:tc>
                <a:tc>
                  <a:txBody>
                    <a:bodyPr/>
                    <a:lstStyle/>
                    <a:p>
                      <a:r>
                        <a:rPr lang="en-US" dirty="0"/>
                        <a:t>States</a:t>
                      </a:r>
                    </a:p>
                  </a:txBody>
                  <a:tcPr/>
                </a:tc>
                <a:extLst>
                  <a:ext uri="{0D108BD9-81ED-4DB2-BD59-A6C34878D82A}">
                    <a16:rowId xmlns:a16="http://schemas.microsoft.com/office/drawing/2014/main" val="976477349"/>
                  </a:ext>
                </a:extLst>
              </a:tr>
              <a:tr h="370840">
                <a:tc>
                  <a:txBody>
                    <a:bodyPr/>
                    <a:lstStyle/>
                    <a:p>
                      <a:r>
                        <a:rPr lang="en-US" dirty="0"/>
                        <a:t>Capacitor </a:t>
                      </a:r>
                    </a:p>
                  </a:txBody>
                  <a:tcPr/>
                </a:tc>
                <a:tc>
                  <a:txBody>
                    <a:bodyPr/>
                    <a:lstStyle/>
                    <a:p>
                      <a:r>
                        <a:rPr lang="en-US" dirty="0"/>
                        <a:t>Electrical energy stored or not</a:t>
                      </a:r>
                    </a:p>
                  </a:txBody>
                  <a:tcPr/>
                </a:tc>
                <a:extLst>
                  <a:ext uri="{0D108BD9-81ED-4DB2-BD59-A6C34878D82A}">
                    <a16:rowId xmlns:a16="http://schemas.microsoft.com/office/drawing/2014/main" val="215727491"/>
                  </a:ext>
                </a:extLst>
              </a:tr>
              <a:tr h="370840">
                <a:tc>
                  <a:txBody>
                    <a:bodyPr/>
                    <a:lstStyle/>
                    <a:p>
                      <a:r>
                        <a:rPr lang="en-US" dirty="0"/>
                        <a:t>Transistor</a:t>
                      </a:r>
                    </a:p>
                  </a:txBody>
                  <a:tcPr/>
                </a:tc>
                <a:tc>
                  <a:txBody>
                    <a:bodyPr/>
                    <a:lstStyle/>
                    <a:p>
                      <a:r>
                        <a:rPr lang="en-US" dirty="0"/>
                        <a:t>Active, inactive</a:t>
                      </a:r>
                    </a:p>
                  </a:txBody>
                  <a:tcPr/>
                </a:tc>
                <a:extLst>
                  <a:ext uri="{0D108BD9-81ED-4DB2-BD59-A6C34878D82A}">
                    <a16:rowId xmlns:a16="http://schemas.microsoft.com/office/drawing/2014/main" val="2202796415"/>
                  </a:ext>
                </a:extLst>
              </a:tr>
              <a:tr h="370840">
                <a:tc>
                  <a:txBody>
                    <a:bodyPr/>
                    <a:lstStyle/>
                    <a:p>
                      <a:r>
                        <a:rPr lang="en-US" dirty="0"/>
                        <a:t>Resistors</a:t>
                      </a:r>
                    </a:p>
                  </a:txBody>
                  <a:tcPr/>
                </a:tc>
                <a:tc>
                  <a:txBody>
                    <a:bodyPr/>
                    <a:lstStyle/>
                    <a:p>
                      <a:r>
                        <a:rPr lang="en-US" dirty="0"/>
                        <a:t>Current flowing or not</a:t>
                      </a:r>
                    </a:p>
                  </a:txBody>
                  <a:tcPr/>
                </a:tc>
                <a:extLst>
                  <a:ext uri="{0D108BD9-81ED-4DB2-BD59-A6C34878D82A}">
                    <a16:rowId xmlns:a16="http://schemas.microsoft.com/office/drawing/2014/main" val="4084852930"/>
                  </a:ext>
                </a:extLst>
              </a:tr>
              <a:tr h="370840">
                <a:tc>
                  <a:txBody>
                    <a:bodyPr/>
                    <a:lstStyle/>
                    <a:p>
                      <a:r>
                        <a:rPr lang="en-US" dirty="0"/>
                        <a:t>Diodes</a:t>
                      </a:r>
                    </a:p>
                  </a:txBody>
                  <a:tcPr/>
                </a:tc>
                <a:tc>
                  <a:txBody>
                    <a:bodyPr/>
                    <a:lstStyle/>
                    <a:p>
                      <a:r>
                        <a:rPr lang="en-US" dirty="0"/>
                        <a:t>Current is flowing or not</a:t>
                      </a:r>
                    </a:p>
                  </a:txBody>
                  <a:tcPr/>
                </a:tc>
                <a:extLst>
                  <a:ext uri="{0D108BD9-81ED-4DB2-BD59-A6C34878D82A}">
                    <a16:rowId xmlns:a16="http://schemas.microsoft.com/office/drawing/2014/main" val="681529693"/>
                  </a:ext>
                </a:extLst>
              </a:tr>
              <a:tr h="370840">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632198511"/>
                  </a:ext>
                </a:extLst>
              </a:tr>
            </a:tbl>
          </a:graphicData>
        </a:graphic>
      </p:graphicFrame>
      <p:pic>
        <p:nvPicPr>
          <p:cNvPr id="1026" name="Picture 2">
            <a:extLst>
              <a:ext uri="{FF2B5EF4-FFF2-40B4-BE49-F238E27FC236}">
                <a16:creationId xmlns:a16="http://schemas.microsoft.com/office/drawing/2014/main" id="{389CC07F-621E-4B8F-BD29-07837313AE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4660" y="1584506"/>
            <a:ext cx="2190750" cy="14573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fferent Types of Transistors and Their Working">
            <a:extLst>
              <a:ext uri="{FF2B5EF4-FFF2-40B4-BE49-F238E27FC236}">
                <a16:creationId xmlns:a16="http://schemas.microsoft.com/office/drawing/2014/main" id="{105C054A-25BA-40B8-90A9-FE989B478F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4658" y="3179253"/>
            <a:ext cx="2190751" cy="1638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O LOOK IMPORTANTBOOK: functions and kinds of diodes on pure electronics  and diode at automotive alternators secrets AMNIMARJESLOW GOVERNMENT  91220017 entry Diode secrets in car modern XAMNI 0220 020 LJBUSAF energy  electronics Prog file *">
            <a:extLst>
              <a:ext uri="{FF2B5EF4-FFF2-40B4-BE49-F238E27FC236}">
                <a16:creationId xmlns:a16="http://schemas.microsoft.com/office/drawing/2014/main" id="{C6915F9F-CDBF-4F30-B959-332FA0DFF6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4657" y="4954975"/>
            <a:ext cx="2190752"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4003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1891</TotalTime>
  <Words>851</Words>
  <Application>Microsoft Office PowerPoint</Application>
  <PresentationFormat>Widescreen</PresentationFormat>
  <Paragraphs>292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Bahnschrift Condensed</vt:lpstr>
      <vt:lpstr>Calibri</vt:lpstr>
      <vt:lpstr>Cambria Math</vt:lpstr>
      <vt:lpstr>Century Gothic</vt:lpstr>
      <vt:lpstr>Wingdings 3</vt:lpstr>
      <vt:lpstr>Ion</vt:lpstr>
      <vt:lpstr>PowerPoint Presentation</vt:lpstr>
      <vt:lpstr>PowerPoint Presentation</vt:lpstr>
      <vt:lpstr>Bits and Bytes</vt:lpstr>
      <vt:lpstr>Memory Measuring Units</vt:lpstr>
      <vt:lpstr>The Number Systems</vt:lpstr>
      <vt:lpstr>Interconversion of Number Systems</vt:lpstr>
      <vt:lpstr>Other NS Conversions</vt:lpstr>
      <vt:lpstr>Direct Conversion  Binary, Octal, Hexadecimal</vt:lpstr>
      <vt:lpstr>Why Binary Number System in Computers</vt:lpstr>
      <vt:lpstr>Fractional number representation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sajid iqbal</dc:creator>
  <cp:lastModifiedBy>sajid iqbal</cp:lastModifiedBy>
  <cp:revision>164</cp:revision>
  <dcterms:created xsi:type="dcterms:W3CDTF">2020-09-22T05:36:11Z</dcterms:created>
  <dcterms:modified xsi:type="dcterms:W3CDTF">2020-10-08T13:43:20Z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