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7" r:id="rId4"/>
  </p:sldMasterIdLst>
  <p:notesMasterIdLst>
    <p:notesMasterId r:id="rId16"/>
  </p:notesMasterIdLst>
  <p:sldIdLst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3" r:id="rId13"/>
    <p:sldId id="295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22"/>
    <a:srgbClr val="2E3722"/>
    <a:srgbClr val="F8D22F"/>
    <a:srgbClr val="FCF7F1"/>
    <a:srgbClr val="344529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E504-3B7E-4207-BD81-58F3154F05D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8EE0-2AEE-4F8C-8DD4-AB5EAAF5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FBF6-DA55-471F-A5D9-344FFA497B3A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801-C6D6-4AC0-BEC1-47EAD8AF4977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28C7-8180-4E83-86DC-0B6B39C8C01B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D3E-B29C-4379-8264-D6E89A4C6F44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05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A7E-CAFB-4EB0-AB87-0C57F822BD04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5E8-781E-4789-98FE-871568CA4145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B57-7533-4D0C-A492-6531231ADEBE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6C81-05B5-4F46-B8D4-4713B7DACAAC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3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AD03-4039-4C2F-8CAC-3A6E2B2007D3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7873" y="6448069"/>
            <a:ext cx="990599" cy="304799"/>
          </a:xfrm>
        </p:spPr>
        <p:txBody>
          <a:bodyPr/>
          <a:lstStyle/>
          <a:p>
            <a:fld id="{9AF921DE-2C2E-406E-A2BC-946757417B35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3859795" cy="304801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965A-1CE8-4C3D-A027-DA3B05AC02E2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49A-B31B-42D1-8515-A5154C328F18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6323-3DE3-4400-B919-45D2A892FA97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0780-69D7-4323-AD2D-DEB294DB2617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1F5-8740-4A39-998E-0C847A603D86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F4A-FEC9-4387-AC72-2937936FC8DD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C68-F38D-4F0F-9F0B-2E23273821E3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459DAF-4109-493E-B4DB-8ABBBF9DBF64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CB8383A-8E15-480A-A2CC-C978DDC4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8895" y="5758810"/>
            <a:ext cx="3507366" cy="365125"/>
          </a:xfrm>
        </p:spPr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7D40A-90F1-4373-B4C2-8C77B30A4A97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D26C2-FB24-44C0-B855-BFB901ACB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2" t="50001" r="46103" b="24204"/>
          <a:stretch/>
        </p:blipFill>
        <p:spPr>
          <a:xfrm rot="10800000">
            <a:off x="4923688" y="554174"/>
            <a:ext cx="2349308" cy="33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BC2D-F80C-431F-AFCF-4BE9F6CF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continue</a:t>
            </a:r>
            <a:r>
              <a:rPr lang="en-US" dirty="0"/>
              <a:t> -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4DA-54C4-4A88-93C7-E4B9C982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runs a loop from 1 to 100 and prints only even integers</a:t>
            </a:r>
          </a:p>
          <a:p>
            <a:r>
              <a:rPr lang="en-US" dirty="0"/>
              <a:t>Write a program that runs a loop from 1 to 100 and prints only odd integers</a:t>
            </a:r>
          </a:p>
          <a:p>
            <a:r>
              <a:rPr lang="en-US" dirty="0"/>
              <a:t>Write a program that runs a loop from 1-100 and prints only those values which are </a:t>
            </a:r>
            <a:r>
              <a:rPr lang="en-US"/>
              <a:t>divisible by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B3F1C-3D0A-442B-8C94-8EEC5192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8AF82-2C04-4822-9E81-E292CC22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F7E9-5D97-457D-9D79-5D006244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4571135" cy="409931"/>
          </a:xfrm>
        </p:spPr>
        <p:txBody>
          <a:bodyPr/>
          <a:lstStyle/>
          <a:p>
            <a:r>
              <a:rPr lang="en-US" dirty="0"/>
              <a:t>By Dr. Sajid Iqbal -Computer Education Explained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C072-F6A3-4D36-8126-D07026F3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63BE7CC-7754-4E29-9712-7433031F7F09}"/>
              </a:ext>
            </a:extLst>
          </p:cNvPr>
          <p:cNvSpPr txBox="1">
            <a:spLocks/>
          </p:cNvSpPr>
          <p:nvPr/>
        </p:nvSpPr>
        <p:spPr>
          <a:xfrm>
            <a:off x="1158130" y="1120731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rgbClr val="92D050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rgbClr val="FFFF00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</a:rPr>
              <a:t> https://github.com/sajjo79/Introduction-to-Computers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597AA-DF6B-4AEE-A893-3F90DE5EC8FA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9B62267-FDF4-4B0E-A80E-EE197E852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557DD915-DBFD-4101-A953-4595260BE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8306" y="53684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CFAEF3A8-90D0-48F4-8E6C-91AADD3F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ED2C21-4EC6-4C34-B34D-E1D41460D4A5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293533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6BA3C5-0DD5-4FDE-AFF3-4D9A46C3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E51446-7A4F-42E6-9F07-5931B1E67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Loops – Loops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24C9-1DB7-4BF0-B67B-36A9C5DA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201E3-0CA3-4ABB-9C05-AF500804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C4F4DF-B52C-4E41-8FAD-99A0ED7E9942}"/>
              </a:ext>
            </a:extLst>
          </p:cNvPr>
          <p:cNvSpPr/>
          <p:nvPr/>
        </p:nvSpPr>
        <p:spPr>
          <a:xfrm>
            <a:off x="8083828" y="2052917"/>
            <a:ext cx="3882886" cy="3402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4E0FAD-097C-4B1B-BC59-28BBD80F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Loops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990B96-1B5B-4D0B-95B2-BEB2408D8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980514" cy="4195481"/>
          </a:xfrm>
        </p:spPr>
        <p:txBody>
          <a:bodyPr/>
          <a:lstStyle/>
          <a:p>
            <a:r>
              <a:rPr lang="en-US" dirty="0"/>
              <a:t>There are two types of loops in python 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For loop</a:t>
            </a:r>
          </a:p>
          <a:p>
            <a:r>
              <a:rPr lang="en-US" dirty="0"/>
              <a:t>These are two different methods to apply repetitions of instructions in our program</a:t>
            </a:r>
          </a:p>
          <a:p>
            <a:r>
              <a:rPr lang="en-US" dirty="0"/>
              <a:t>While is the simplest loop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E7982-4608-4CA2-8D4B-580644CF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F1C91-8674-4B21-8410-200834F3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 descr="Python while loop - Tutorial And Example">
            <a:extLst>
              <a:ext uri="{FF2B5EF4-FFF2-40B4-BE49-F238E27FC236}">
                <a16:creationId xmlns:a16="http://schemas.microsoft.com/office/drawing/2014/main" id="{1B18E723-54D7-4BC4-966D-5B0F4771D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865" y="2052918"/>
            <a:ext cx="3637937" cy="340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13033B46-3C0F-4368-AA41-86DA817FA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573" y="4839236"/>
            <a:ext cx="3909392" cy="1005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While(condition):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5265E"/>
                </a:solidFill>
                <a:latin typeface="Droid Sans Mono"/>
              </a:rPr>
              <a:t>	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Body of while loop&gt;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5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86D0-B19F-408C-A6F4-9DCB4D1A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BDD4E-B6B7-463E-B3FA-0CB8F226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7983"/>
            <a:ext cx="8946541" cy="4830417"/>
          </a:xfrm>
        </p:spPr>
        <p:txBody>
          <a:bodyPr/>
          <a:lstStyle/>
          <a:p>
            <a:r>
              <a:rPr lang="en-US" dirty="0"/>
              <a:t>Body of loop in python is described by indenting the instructions</a:t>
            </a:r>
          </a:p>
          <a:p>
            <a:r>
              <a:rPr lang="en-US" dirty="0"/>
              <a:t>Find the factorial of a user given number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6CDD2-5F50-494F-A846-11DDACAE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DFA5B-9059-41B8-9904-45F85709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677FF30-FB3D-4625-BA8D-92B5B65D6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096" y="2562692"/>
            <a:ext cx="298173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fact=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fact=fact*a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a=a-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(fact)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B26DBB-F81F-49FE-901C-099A2B247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756" y="2543369"/>
            <a:ext cx="4666685" cy="184795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count = </a:t>
            </a:r>
            <a:r>
              <a:rPr lang="en-US" altLang="en-US" sz="2400" dirty="0">
                <a:solidFill>
                  <a:srgbClr val="002060"/>
                </a:solidFill>
                <a:latin typeface="JetBrains Mono"/>
              </a:rPr>
              <a:t>0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2060"/>
                </a:solidFill>
                <a:latin typeface="JetBrains Mono"/>
              </a:rPr>
              <a:t>while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(count &lt; </a:t>
            </a:r>
            <a:r>
              <a:rPr lang="en-US" altLang="en-US" sz="2400" dirty="0">
                <a:solidFill>
                  <a:srgbClr val="002060"/>
                </a:solidFill>
                <a:latin typeface="JetBrains Mono"/>
              </a:rPr>
              <a:t>9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	</a:t>
            </a:r>
            <a:r>
              <a:rPr lang="en-US" altLang="en-US" sz="2400" dirty="0">
                <a:solidFill>
                  <a:srgbClr val="002060"/>
                </a:solidFill>
                <a:latin typeface="JetBrains Mono"/>
              </a:rPr>
              <a:t>print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(“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JetBrains Mono"/>
              </a:rPr>
              <a:t>The count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JetBrains Mono"/>
              </a:rPr>
              <a:t>is</a:t>
            </a:r>
            <a:r>
              <a:rPr lang="en-US" altLang="en-US" sz="2400" dirty="0" err="1">
                <a:solidFill>
                  <a:srgbClr val="080808"/>
                </a:solidFill>
                <a:latin typeface="JetBrains Mono"/>
              </a:rPr>
              <a:t>:”,count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	count = count + </a:t>
            </a:r>
            <a:r>
              <a:rPr lang="en-US" altLang="en-US" sz="2400" dirty="0">
                <a:solidFill>
                  <a:srgbClr val="002060"/>
                </a:solidFill>
                <a:latin typeface="JetBrains Mono"/>
              </a:rPr>
              <a:t>1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2060"/>
                </a:solidFill>
                <a:latin typeface="JetBrains Mono"/>
              </a:rPr>
              <a:t>print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"Good bye!"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23943-FBB1-4388-A662-08D8290BBE52}"/>
              </a:ext>
            </a:extLst>
          </p:cNvPr>
          <p:cNvSpPr txBox="1"/>
          <p:nvPr/>
        </p:nvSpPr>
        <p:spPr>
          <a:xfrm>
            <a:off x="1563756" y="50706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Draw their flow charts</a:t>
            </a:r>
          </a:p>
        </p:txBody>
      </p:sp>
    </p:spTree>
    <p:extLst>
      <p:ext uri="{BB962C8B-B14F-4D97-AF65-F5344CB8AC3E}">
        <p14:creationId xmlns:p14="http://schemas.microsoft.com/office/powerpoint/2010/main" val="195784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632F626-042B-41B7-B788-CA0FB33FCE34}"/>
              </a:ext>
            </a:extLst>
          </p:cNvPr>
          <p:cNvGrpSpPr/>
          <p:nvPr/>
        </p:nvGrpSpPr>
        <p:grpSpPr>
          <a:xfrm>
            <a:off x="818396" y="1952988"/>
            <a:ext cx="3902855" cy="4206955"/>
            <a:chOff x="805144" y="1952988"/>
            <a:chExt cx="3902855" cy="420695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9C870E-9A84-453D-9011-8C326E90F315}"/>
                </a:ext>
              </a:extLst>
            </p:cNvPr>
            <p:cNvCxnSpPr>
              <a:cxnSpLocks/>
            </p:cNvCxnSpPr>
            <p:nvPr/>
          </p:nvCxnSpPr>
          <p:spPr>
            <a:xfrm>
              <a:off x="2141165" y="3258336"/>
              <a:ext cx="0" cy="54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03FEDE-9B4C-4E0C-9654-81E6F3C3A9D2}"/>
                </a:ext>
              </a:extLst>
            </p:cNvPr>
            <p:cNvGrpSpPr/>
            <p:nvPr/>
          </p:nvGrpSpPr>
          <p:grpSpPr>
            <a:xfrm>
              <a:off x="805144" y="1952988"/>
              <a:ext cx="3902855" cy="4206955"/>
              <a:chOff x="598421" y="1853248"/>
              <a:chExt cx="4484640" cy="4552033"/>
            </a:xfrm>
          </p:grpSpPr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37DB2D1E-9D74-4F27-9813-EAAFD622D6F0}"/>
                  </a:ext>
                </a:extLst>
              </p:cNvPr>
              <p:cNvSpPr/>
              <p:nvPr/>
            </p:nvSpPr>
            <p:spPr>
              <a:xfrm>
                <a:off x="875582" y="2395020"/>
                <a:ext cx="2531167" cy="863316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condition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0367B54-4A5A-4700-964E-F7788665FED3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2141166" y="1853248"/>
                <a:ext cx="0" cy="541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5D0FC9-D7CB-4512-B3DA-93BDA3FCEF92}"/>
                  </a:ext>
                </a:extLst>
              </p:cNvPr>
              <p:cNvSpPr/>
              <p:nvPr/>
            </p:nvSpPr>
            <p:spPr>
              <a:xfrm>
                <a:off x="875582" y="3825808"/>
                <a:ext cx="2531162" cy="14915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Statement-1</a:t>
                </a:r>
              </a:p>
              <a:p>
                <a:pPr algn="ctr"/>
                <a:r>
                  <a:rPr lang="en-US" sz="1400" dirty="0"/>
                  <a:t>Statement-2</a:t>
                </a:r>
              </a:p>
              <a:p>
                <a:pPr algn="ctr"/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Statement-n</a:t>
                </a:r>
              </a:p>
            </p:txBody>
          </p:sp>
          <p:sp>
            <p:nvSpPr>
              <p:cNvPr id="13" name="Arrow: Curved Left 12">
                <a:extLst>
                  <a:ext uri="{FF2B5EF4-FFF2-40B4-BE49-F238E27FC236}">
                    <a16:creationId xmlns:a16="http://schemas.microsoft.com/office/drawing/2014/main" id="{CFD2EDE8-140B-4C61-990F-AEBC8AA8707F}"/>
                  </a:ext>
                </a:extLst>
              </p:cNvPr>
              <p:cNvSpPr/>
              <p:nvPr/>
            </p:nvSpPr>
            <p:spPr>
              <a:xfrm>
                <a:off x="3406744" y="2629554"/>
                <a:ext cx="1676317" cy="3598852"/>
              </a:xfrm>
              <a:prstGeom prst="curvedLeftArrow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Arrow: Curved Down 15">
                <a:extLst>
                  <a:ext uri="{FF2B5EF4-FFF2-40B4-BE49-F238E27FC236}">
                    <a16:creationId xmlns:a16="http://schemas.microsoft.com/office/drawing/2014/main" id="{46933E22-C5E2-4819-A638-625811716507}"/>
                  </a:ext>
                </a:extLst>
              </p:cNvPr>
              <p:cNvSpPr/>
              <p:nvPr/>
            </p:nvSpPr>
            <p:spPr>
              <a:xfrm rot="16200000">
                <a:off x="-252580" y="3523590"/>
                <a:ext cx="2587455" cy="885454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438E66-2538-4E20-89D9-E8F422FA787A}"/>
                  </a:ext>
                </a:extLst>
              </p:cNvPr>
              <p:cNvSpPr/>
              <p:nvPr/>
            </p:nvSpPr>
            <p:spPr>
              <a:xfrm>
                <a:off x="875582" y="5447578"/>
                <a:ext cx="2531162" cy="95770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Statement-1</a:t>
                </a:r>
              </a:p>
              <a:p>
                <a:pPr algn="ctr"/>
                <a:r>
                  <a:rPr lang="en-US" sz="1400" dirty="0"/>
                  <a:t>Statement-2</a:t>
                </a:r>
              </a:p>
              <a:p>
                <a:pPr algn="ctr"/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Statement-n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8CE82F-D10B-422E-A07E-F7DF114A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break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BE59-C11B-48F3-9EFA-8D3936AB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break</a:t>
            </a:r>
            <a:r>
              <a:rPr lang="en-US" dirty="0"/>
              <a:t>” statement is used to change the normal flow of while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8DF84-49B3-490B-A13B-60CD382E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EF057-5E65-40BC-A088-93CCF5BD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2FC824-EB7E-48D0-87B7-DE42306F7882}"/>
              </a:ext>
            </a:extLst>
          </p:cNvPr>
          <p:cNvSpPr/>
          <p:nvPr/>
        </p:nvSpPr>
        <p:spPr>
          <a:xfrm>
            <a:off x="1833054" y="3131201"/>
            <a:ext cx="6912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682A53-AA71-4CAB-9AA2-A17F140A743E}"/>
              </a:ext>
            </a:extLst>
          </p:cNvPr>
          <p:cNvSpPr/>
          <p:nvPr/>
        </p:nvSpPr>
        <p:spPr>
          <a:xfrm>
            <a:off x="620227" y="3534961"/>
            <a:ext cx="97013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Loop Body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847AD0-687A-4D62-B121-74C945C9DBDF}"/>
              </a:ext>
            </a:extLst>
          </p:cNvPr>
          <p:cNvSpPr/>
          <p:nvPr/>
        </p:nvSpPr>
        <p:spPr>
          <a:xfrm>
            <a:off x="3232450" y="5867688"/>
            <a:ext cx="2323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Out of Loop 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A70B68-E8C1-425F-9B49-BCB1D41DC3E2}"/>
              </a:ext>
            </a:extLst>
          </p:cNvPr>
          <p:cNvSpPr/>
          <p:nvPr/>
        </p:nvSpPr>
        <p:spPr>
          <a:xfrm>
            <a:off x="4151588" y="3880497"/>
            <a:ext cx="11128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false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1B5C2A-0086-4ED0-AC7E-F0AA264E517C}"/>
              </a:ext>
            </a:extLst>
          </p:cNvPr>
          <p:cNvSpPr/>
          <p:nvPr/>
        </p:nvSpPr>
        <p:spPr>
          <a:xfrm>
            <a:off x="889202" y="6127182"/>
            <a:ext cx="23968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Normal Loop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D93A49-8756-47E4-A16E-6F25F8DF94AF}"/>
              </a:ext>
            </a:extLst>
          </p:cNvPr>
          <p:cNvGrpSpPr/>
          <p:nvPr/>
        </p:nvGrpSpPr>
        <p:grpSpPr>
          <a:xfrm>
            <a:off x="6220989" y="2117224"/>
            <a:ext cx="4407201" cy="4206955"/>
            <a:chOff x="300787" y="1952988"/>
            <a:chExt cx="4407201" cy="420695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D97F6CB-B5F6-4E7F-BB08-70FCE3662A92}"/>
                </a:ext>
              </a:extLst>
            </p:cNvPr>
            <p:cNvCxnSpPr>
              <a:cxnSpLocks/>
            </p:cNvCxnSpPr>
            <p:nvPr/>
          </p:nvCxnSpPr>
          <p:spPr>
            <a:xfrm>
              <a:off x="2141165" y="3258336"/>
              <a:ext cx="0" cy="54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C7B79F4-9A83-4A88-9CEC-2ABF6753298E}"/>
                </a:ext>
              </a:extLst>
            </p:cNvPr>
            <p:cNvGrpSpPr/>
            <p:nvPr/>
          </p:nvGrpSpPr>
          <p:grpSpPr>
            <a:xfrm>
              <a:off x="300787" y="1952988"/>
              <a:ext cx="4407201" cy="4206955"/>
              <a:chOff x="18887" y="1853248"/>
              <a:chExt cx="5064174" cy="4552033"/>
            </a:xfrm>
          </p:grpSpPr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570D8AD7-C31D-4C34-BD98-EDFCE5DE2EE4}"/>
                  </a:ext>
                </a:extLst>
              </p:cNvPr>
              <p:cNvSpPr/>
              <p:nvPr/>
            </p:nvSpPr>
            <p:spPr>
              <a:xfrm>
                <a:off x="875582" y="2395020"/>
                <a:ext cx="2531167" cy="863316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condition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3BA187C-A96B-4464-AD42-1E43F10FFE68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2141166" y="1853248"/>
                <a:ext cx="0" cy="541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F995C06-4CA3-4EB2-BBDB-EF6862B35D83}"/>
                      </a:ext>
                    </a:extLst>
                  </p:cNvPr>
                  <p:cNvSpPr/>
                  <p:nvPr/>
                </p:nvSpPr>
                <p:spPr>
                  <a:xfrm>
                    <a:off x="875582" y="3825808"/>
                    <a:ext cx="2531162" cy="1491592"/>
                  </a:xfrm>
                  <a:prstGeom prst="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Statement-1</a:t>
                    </a:r>
                  </a:p>
                  <a:p>
                    <a:pPr algn="ctr"/>
                    <a:r>
                      <a:rPr lang="en-US" sz="1400" dirty="0"/>
                      <a:t>Statement-2</a:t>
                    </a:r>
                  </a:p>
                  <a:p>
                    <a:pPr algn="ctr"/>
                    <a:r>
                      <a:rPr lang="en-US" sz="1400" dirty="0"/>
                      <a:t>.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𝑆𝑡𝑎𝑡𝑒𝑚𝑒𝑛𝑡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400" dirty="0"/>
                      <a:t>(</a:t>
                    </a:r>
                    <a:r>
                      <a:rPr lang="en-US" sz="1400" b="1" dirty="0"/>
                      <a:t>break</a:t>
                    </a:r>
                    <a:r>
                      <a:rPr lang="en-US" sz="1400" dirty="0"/>
                      <a:t>)</a:t>
                    </a:r>
                  </a:p>
                  <a:p>
                    <a:pPr algn="ctr"/>
                    <a:r>
                      <a:rPr lang="en-US" sz="1400" dirty="0"/>
                      <a:t>.</a:t>
                    </a:r>
                  </a:p>
                  <a:p>
                    <a:pPr algn="ctr"/>
                    <a:r>
                      <a:rPr lang="en-US" sz="1400" dirty="0"/>
                      <a:t>Statement-n</a:t>
                    </a:r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F995C06-4CA3-4EB2-BBDB-EF6862B35D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582" y="3825808"/>
                    <a:ext cx="2531162" cy="149159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row: Curved Left 28">
                <a:extLst>
                  <a:ext uri="{FF2B5EF4-FFF2-40B4-BE49-F238E27FC236}">
                    <a16:creationId xmlns:a16="http://schemas.microsoft.com/office/drawing/2014/main" id="{E3697D86-C159-4085-824A-CD8308745125}"/>
                  </a:ext>
                </a:extLst>
              </p:cNvPr>
              <p:cNvSpPr/>
              <p:nvPr/>
            </p:nvSpPr>
            <p:spPr>
              <a:xfrm>
                <a:off x="3406744" y="2629554"/>
                <a:ext cx="1676317" cy="3598852"/>
              </a:xfrm>
              <a:prstGeom prst="curvedLeftArrow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Arrow: Curved Down 29">
                <a:extLst>
                  <a:ext uri="{FF2B5EF4-FFF2-40B4-BE49-F238E27FC236}">
                    <a16:creationId xmlns:a16="http://schemas.microsoft.com/office/drawing/2014/main" id="{721BD53D-B9DB-4F53-9709-BDC66AC613AD}"/>
                  </a:ext>
                </a:extLst>
              </p:cNvPr>
              <p:cNvSpPr/>
              <p:nvPr/>
            </p:nvSpPr>
            <p:spPr>
              <a:xfrm rot="16200000">
                <a:off x="-767648" y="3416109"/>
                <a:ext cx="2687825" cy="111475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A571BD-E966-4C76-B167-64B13EC8CECB}"/>
                  </a:ext>
                </a:extLst>
              </p:cNvPr>
              <p:cNvSpPr/>
              <p:nvPr/>
            </p:nvSpPr>
            <p:spPr>
              <a:xfrm>
                <a:off x="875582" y="5447578"/>
                <a:ext cx="2531162" cy="95770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Statement-1</a:t>
                </a:r>
              </a:p>
              <a:p>
                <a:pPr algn="ctr"/>
                <a:r>
                  <a:rPr lang="en-US" sz="1400" dirty="0"/>
                  <a:t>Statement-2</a:t>
                </a:r>
              </a:p>
              <a:p>
                <a:pPr algn="ctr"/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Statement-n</a:t>
                </a:r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362BB20-9788-482B-B5E1-8FFAA1CBE96E}"/>
              </a:ext>
            </a:extLst>
          </p:cNvPr>
          <p:cNvSpPr/>
          <p:nvPr/>
        </p:nvSpPr>
        <p:spPr>
          <a:xfrm>
            <a:off x="7753256" y="3295437"/>
            <a:ext cx="6912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5B35AC-4346-4556-B712-61D6C5032852}"/>
              </a:ext>
            </a:extLst>
          </p:cNvPr>
          <p:cNvSpPr/>
          <p:nvPr/>
        </p:nvSpPr>
        <p:spPr>
          <a:xfrm>
            <a:off x="6540429" y="3699197"/>
            <a:ext cx="97013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Loop Body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A53617-F412-4F5B-967B-20F08E63FEB5}"/>
              </a:ext>
            </a:extLst>
          </p:cNvPr>
          <p:cNvSpPr/>
          <p:nvPr/>
        </p:nvSpPr>
        <p:spPr>
          <a:xfrm>
            <a:off x="9085190" y="5996476"/>
            <a:ext cx="2323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Out of Loop Body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C50D09-CD70-46A5-B812-C79D23E8F52A}"/>
              </a:ext>
            </a:extLst>
          </p:cNvPr>
          <p:cNvSpPr/>
          <p:nvPr/>
        </p:nvSpPr>
        <p:spPr>
          <a:xfrm>
            <a:off x="10071790" y="4044733"/>
            <a:ext cx="11128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false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389A3A-35ED-46B5-8C47-D023D4C829BE}"/>
              </a:ext>
            </a:extLst>
          </p:cNvPr>
          <p:cNvSpPr/>
          <p:nvPr/>
        </p:nvSpPr>
        <p:spPr>
          <a:xfrm>
            <a:off x="6644297" y="6291418"/>
            <a:ext cx="27270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Changed Loop Flow</a:t>
            </a:r>
          </a:p>
        </p:txBody>
      </p: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1A85204E-B00F-457A-A19A-82D53CF948CB}"/>
              </a:ext>
            </a:extLst>
          </p:cNvPr>
          <p:cNvSpPr/>
          <p:nvPr/>
        </p:nvSpPr>
        <p:spPr>
          <a:xfrm flipH="1">
            <a:off x="6691071" y="4677411"/>
            <a:ext cx="451096" cy="969639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6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0B2C-E2D8-4AEC-ADFE-00333D55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break</a:t>
            </a:r>
            <a:r>
              <a:rPr lang="en-US" dirty="0"/>
              <a:t> statement -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0EE5C-98AB-4076-8D97-6F0CFD95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C6D00-E2AB-46AE-9422-460810E0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601558E-8EFC-4A44-954E-A94B6723B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63" y="1709401"/>
            <a:ext cx="5393635" cy="28315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count=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(count&lt;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sum=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sum+count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count=count+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"the value is"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count)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"The sum is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,sum)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"after the while loop body"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4AE4D3-30A7-4CB7-A9A1-3A7B49E92340}"/>
              </a:ext>
            </a:extLst>
          </p:cNvPr>
          <p:cNvSpPr/>
          <p:nvPr/>
        </p:nvSpPr>
        <p:spPr>
          <a:xfrm>
            <a:off x="662611" y="1404771"/>
            <a:ext cx="5406887" cy="371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Normal Flow Loop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1E54C4-9C06-493F-8E8A-7FBB33CA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020" y="1694013"/>
            <a:ext cx="539363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count=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(count&lt;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sum=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sum+count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count=count+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"the value is"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count)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000080"/>
                </a:solidFill>
                <a:latin typeface="JetBrains Mono"/>
              </a:rPr>
              <a:t>break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"The sum is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,sum)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"after the while loop body"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7C521B-2E30-4675-B7F0-4E1C95590C35}"/>
              </a:ext>
            </a:extLst>
          </p:cNvPr>
          <p:cNvSpPr/>
          <p:nvPr/>
        </p:nvSpPr>
        <p:spPr>
          <a:xfrm>
            <a:off x="6188768" y="1404771"/>
            <a:ext cx="5406887" cy="371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Changed Flow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F7679-E8B5-4345-9E6C-AAD3530F9290}"/>
              </a:ext>
            </a:extLst>
          </p:cNvPr>
          <p:cNvSpPr txBox="1"/>
          <p:nvPr/>
        </p:nvSpPr>
        <p:spPr>
          <a:xfrm>
            <a:off x="3661880" y="4222122"/>
            <a:ext cx="2407618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the value is 1</a:t>
            </a:r>
          </a:p>
          <a:p>
            <a:r>
              <a:rPr lang="en-US" sz="1400" dirty="0"/>
              <a:t>The sum is  0</a:t>
            </a:r>
          </a:p>
          <a:p>
            <a:r>
              <a:rPr lang="en-US" sz="1400" dirty="0"/>
              <a:t>the value is 2</a:t>
            </a:r>
          </a:p>
          <a:p>
            <a:r>
              <a:rPr lang="en-US" sz="1400" dirty="0"/>
              <a:t>The sum is  1</a:t>
            </a:r>
          </a:p>
          <a:p>
            <a:r>
              <a:rPr lang="en-US" sz="1400" dirty="0"/>
              <a:t>the value is 3</a:t>
            </a:r>
          </a:p>
          <a:p>
            <a:r>
              <a:rPr lang="en-US" sz="1400" dirty="0"/>
              <a:t>The sum is  3</a:t>
            </a:r>
          </a:p>
          <a:p>
            <a:r>
              <a:rPr lang="en-US" sz="1400" dirty="0"/>
              <a:t>the value is 4</a:t>
            </a:r>
          </a:p>
          <a:p>
            <a:r>
              <a:rPr lang="en-US" sz="1400" dirty="0"/>
              <a:t>The sum is  6</a:t>
            </a:r>
          </a:p>
          <a:p>
            <a:r>
              <a:rPr lang="en-US" sz="1400" dirty="0"/>
              <a:t>the value is 5</a:t>
            </a:r>
          </a:p>
          <a:p>
            <a:r>
              <a:rPr lang="en-US" sz="1400" dirty="0"/>
              <a:t>The sum is  10</a:t>
            </a:r>
          </a:p>
          <a:p>
            <a:r>
              <a:rPr lang="en-US" sz="1400" dirty="0"/>
              <a:t>after the while loop body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90082-6902-4C78-835B-9A9AB3FEFDEF}"/>
              </a:ext>
            </a:extLst>
          </p:cNvPr>
          <p:cNvSpPr txBox="1"/>
          <p:nvPr/>
        </p:nvSpPr>
        <p:spPr>
          <a:xfrm>
            <a:off x="8587409" y="4556335"/>
            <a:ext cx="302149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the value is 1</a:t>
            </a:r>
          </a:p>
          <a:p>
            <a:r>
              <a:rPr lang="en-US" dirty="0"/>
              <a:t>after the while loop body</a:t>
            </a:r>
          </a:p>
        </p:txBody>
      </p:sp>
    </p:spTree>
    <p:extLst>
      <p:ext uri="{BB962C8B-B14F-4D97-AF65-F5344CB8AC3E}">
        <p14:creationId xmlns:p14="http://schemas.microsoft.com/office/powerpoint/2010/main" val="134314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503E-97BF-4849-A25F-FA70C827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break</a:t>
            </a:r>
            <a:r>
              <a:rPr lang="en-US" dirty="0"/>
              <a:t>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0639-FF92-471E-8AAA-C0E91CC5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22831"/>
            <a:ext cx="8946541" cy="4195481"/>
          </a:xfrm>
        </p:spPr>
        <p:txBody>
          <a:bodyPr/>
          <a:lstStyle/>
          <a:p>
            <a:r>
              <a:rPr lang="en-US" dirty="0"/>
              <a:t>Write a program that reads a number from user and displays it until user enters a negative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8222F-B8AD-46A7-A586-2F84FEA9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76F8D-2B76-4E24-A41B-CD9B8AB1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52B6643-6F6E-45C0-BECB-741F90AD4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748" y="2354619"/>
            <a:ext cx="499606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count=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a=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"Please enter a number::"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a=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"You have entered the value:"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,a)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"after the while loop body"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D65E3-E91F-4A59-8E1F-522123B60908}"/>
              </a:ext>
            </a:extLst>
          </p:cNvPr>
          <p:cNvSpPr/>
          <p:nvPr/>
        </p:nvSpPr>
        <p:spPr>
          <a:xfrm>
            <a:off x="1725144" y="5216941"/>
            <a:ext cx="456727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this program and 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 its flowchart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37FC0-0F81-4A51-8907-B4982417AA7F}"/>
              </a:ext>
            </a:extLst>
          </p:cNvPr>
          <p:cNvSpPr/>
          <p:nvPr/>
        </p:nvSpPr>
        <p:spPr>
          <a:xfrm>
            <a:off x="6678042" y="2351782"/>
            <a:ext cx="4512697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a program to read names of students until user enters empty string (no name is entered)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a program to read name of subjects from user until user enters “botany”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a program to re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 GPA of students until more than 4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entered.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752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632F626-042B-41B7-B788-CA0FB33FCE34}"/>
              </a:ext>
            </a:extLst>
          </p:cNvPr>
          <p:cNvGrpSpPr/>
          <p:nvPr/>
        </p:nvGrpSpPr>
        <p:grpSpPr>
          <a:xfrm>
            <a:off x="818396" y="1952988"/>
            <a:ext cx="3902855" cy="4206955"/>
            <a:chOff x="805144" y="1952988"/>
            <a:chExt cx="3902855" cy="420695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9C870E-9A84-453D-9011-8C326E90F315}"/>
                </a:ext>
              </a:extLst>
            </p:cNvPr>
            <p:cNvCxnSpPr>
              <a:cxnSpLocks/>
            </p:cNvCxnSpPr>
            <p:nvPr/>
          </p:nvCxnSpPr>
          <p:spPr>
            <a:xfrm>
              <a:off x="2141165" y="3258336"/>
              <a:ext cx="0" cy="54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03FEDE-9B4C-4E0C-9654-81E6F3C3A9D2}"/>
                </a:ext>
              </a:extLst>
            </p:cNvPr>
            <p:cNvGrpSpPr/>
            <p:nvPr/>
          </p:nvGrpSpPr>
          <p:grpSpPr>
            <a:xfrm>
              <a:off x="805144" y="1952988"/>
              <a:ext cx="3902855" cy="4206955"/>
              <a:chOff x="598421" y="1853248"/>
              <a:chExt cx="4484640" cy="4552033"/>
            </a:xfrm>
          </p:grpSpPr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37DB2D1E-9D74-4F27-9813-EAAFD622D6F0}"/>
                  </a:ext>
                </a:extLst>
              </p:cNvPr>
              <p:cNvSpPr/>
              <p:nvPr/>
            </p:nvSpPr>
            <p:spPr>
              <a:xfrm>
                <a:off x="875582" y="2395020"/>
                <a:ext cx="2531167" cy="863316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condition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0367B54-4A5A-4700-964E-F7788665FED3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2141166" y="1853248"/>
                <a:ext cx="0" cy="541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5D0FC9-D7CB-4512-B3DA-93BDA3FCEF92}"/>
                  </a:ext>
                </a:extLst>
              </p:cNvPr>
              <p:cNvSpPr/>
              <p:nvPr/>
            </p:nvSpPr>
            <p:spPr>
              <a:xfrm>
                <a:off x="875582" y="3825808"/>
                <a:ext cx="2531162" cy="14915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Statement-1</a:t>
                </a:r>
              </a:p>
              <a:p>
                <a:pPr algn="ctr"/>
                <a:r>
                  <a:rPr lang="en-US" sz="1400" dirty="0"/>
                  <a:t>Statement-2</a:t>
                </a:r>
              </a:p>
              <a:p>
                <a:pPr algn="ctr"/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Statement-n</a:t>
                </a:r>
              </a:p>
            </p:txBody>
          </p:sp>
          <p:sp>
            <p:nvSpPr>
              <p:cNvPr id="13" name="Arrow: Curved Left 12">
                <a:extLst>
                  <a:ext uri="{FF2B5EF4-FFF2-40B4-BE49-F238E27FC236}">
                    <a16:creationId xmlns:a16="http://schemas.microsoft.com/office/drawing/2014/main" id="{CFD2EDE8-140B-4C61-990F-AEBC8AA8707F}"/>
                  </a:ext>
                </a:extLst>
              </p:cNvPr>
              <p:cNvSpPr/>
              <p:nvPr/>
            </p:nvSpPr>
            <p:spPr>
              <a:xfrm>
                <a:off x="3406744" y="2629554"/>
                <a:ext cx="1676317" cy="3598852"/>
              </a:xfrm>
              <a:prstGeom prst="curvedLeftArrow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Arrow: Curved Down 15">
                <a:extLst>
                  <a:ext uri="{FF2B5EF4-FFF2-40B4-BE49-F238E27FC236}">
                    <a16:creationId xmlns:a16="http://schemas.microsoft.com/office/drawing/2014/main" id="{46933E22-C5E2-4819-A638-625811716507}"/>
                  </a:ext>
                </a:extLst>
              </p:cNvPr>
              <p:cNvSpPr/>
              <p:nvPr/>
            </p:nvSpPr>
            <p:spPr>
              <a:xfrm rot="16200000">
                <a:off x="-252580" y="3523590"/>
                <a:ext cx="2587455" cy="885454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438E66-2538-4E20-89D9-E8F422FA787A}"/>
                  </a:ext>
                </a:extLst>
              </p:cNvPr>
              <p:cNvSpPr/>
              <p:nvPr/>
            </p:nvSpPr>
            <p:spPr>
              <a:xfrm>
                <a:off x="875582" y="5447578"/>
                <a:ext cx="2531162" cy="95770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Statement-1</a:t>
                </a:r>
              </a:p>
              <a:p>
                <a:pPr algn="ctr"/>
                <a:r>
                  <a:rPr lang="en-US" sz="1400" dirty="0"/>
                  <a:t>Statement-2</a:t>
                </a:r>
              </a:p>
              <a:p>
                <a:pPr algn="ctr"/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Statement-n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8CE82F-D10B-422E-A07E-F7DF114A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continue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BE59-C11B-48F3-9EFA-8D3936AB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continue</a:t>
            </a:r>
            <a:r>
              <a:rPr lang="en-US" dirty="0"/>
              <a:t>” statement is used to change the normal flow of while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8DF84-49B3-490B-A13B-60CD382E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EF057-5E65-40BC-A088-93CCF5BD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2FC824-EB7E-48D0-87B7-DE42306F7882}"/>
              </a:ext>
            </a:extLst>
          </p:cNvPr>
          <p:cNvSpPr/>
          <p:nvPr/>
        </p:nvSpPr>
        <p:spPr>
          <a:xfrm>
            <a:off x="1833054" y="3131201"/>
            <a:ext cx="6912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682A53-AA71-4CAB-9AA2-A17F140A743E}"/>
              </a:ext>
            </a:extLst>
          </p:cNvPr>
          <p:cNvSpPr/>
          <p:nvPr/>
        </p:nvSpPr>
        <p:spPr>
          <a:xfrm>
            <a:off x="620227" y="3534961"/>
            <a:ext cx="97013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Loop Body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847AD0-687A-4D62-B121-74C945C9DBDF}"/>
              </a:ext>
            </a:extLst>
          </p:cNvPr>
          <p:cNvSpPr/>
          <p:nvPr/>
        </p:nvSpPr>
        <p:spPr>
          <a:xfrm>
            <a:off x="3232450" y="5867688"/>
            <a:ext cx="2323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Out of Loop 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A70B68-E8C1-425F-9B49-BCB1D41DC3E2}"/>
              </a:ext>
            </a:extLst>
          </p:cNvPr>
          <p:cNvSpPr/>
          <p:nvPr/>
        </p:nvSpPr>
        <p:spPr>
          <a:xfrm>
            <a:off x="4151588" y="3880497"/>
            <a:ext cx="11128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false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1B5C2A-0086-4ED0-AC7E-F0AA264E517C}"/>
              </a:ext>
            </a:extLst>
          </p:cNvPr>
          <p:cNvSpPr/>
          <p:nvPr/>
        </p:nvSpPr>
        <p:spPr>
          <a:xfrm>
            <a:off x="889202" y="6127182"/>
            <a:ext cx="23968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Normal Loop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D93A49-8756-47E4-A16E-6F25F8DF94AF}"/>
              </a:ext>
            </a:extLst>
          </p:cNvPr>
          <p:cNvGrpSpPr/>
          <p:nvPr/>
        </p:nvGrpSpPr>
        <p:grpSpPr>
          <a:xfrm>
            <a:off x="6220988" y="2117224"/>
            <a:ext cx="4407202" cy="4206955"/>
            <a:chOff x="300786" y="1952988"/>
            <a:chExt cx="4407202" cy="420695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D97F6CB-B5F6-4E7F-BB08-70FCE3662A92}"/>
                </a:ext>
              </a:extLst>
            </p:cNvPr>
            <p:cNvCxnSpPr>
              <a:cxnSpLocks/>
            </p:cNvCxnSpPr>
            <p:nvPr/>
          </p:nvCxnSpPr>
          <p:spPr>
            <a:xfrm>
              <a:off x="2141165" y="3258336"/>
              <a:ext cx="0" cy="54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C7B79F4-9A83-4A88-9CEC-2ABF6753298E}"/>
                </a:ext>
              </a:extLst>
            </p:cNvPr>
            <p:cNvGrpSpPr/>
            <p:nvPr/>
          </p:nvGrpSpPr>
          <p:grpSpPr>
            <a:xfrm>
              <a:off x="300786" y="1952988"/>
              <a:ext cx="4407202" cy="4206955"/>
              <a:chOff x="18886" y="1853248"/>
              <a:chExt cx="5064175" cy="4552033"/>
            </a:xfrm>
          </p:grpSpPr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570D8AD7-C31D-4C34-BD98-EDFCE5DE2EE4}"/>
                  </a:ext>
                </a:extLst>
              </p:cNvPr>
              <p:cNvSpPr/>
              <p:nvPr/>
            </p:nvSpPr>
            <p:spPr>
              <a:xfrm>
                <a:off x="875582" y="2395020"/>
                <a:ext cx="2531167" cy="863316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condition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3BA187C-A96B-4464-AD42-1E43F10FFE68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2141166" y="1853248"/>
                <a:ext cx="0" cy="541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F995C06-4CA3-4EB2-BBDB-EF6862B35D83}"/>
                      </a:ext>
                    </a:extLst>
                  </p:cNvPr>
                  <p:cNvSpPr/>
                  <p:nvPr/>
                </p:nvSpPr>
                <p:spPr>
                  <a:xfrm>
                    <a:off x="875582" y="3825808"/>
                    <a:ext cx="2531162" cy="1491592"/>
                  </a:xfrm>
                  <a:prstGeom prst="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Statement-1</a:t>
                    </a:r>
                  </a:p>
                  <a:p>
                    <a:pPr algn="ctr"/>
                    <a:r>
                      <a:rPr lang="en-US" sz="1400" dirty="0"/>
                      <a:t>Statement-2</a:t>
                    </a:r>
                  </a:p>
                  <a:p>
                    <a:pPr algn="ctr"/>
                    <a:r>
                      <a:rPr lang="en-US" sz="1400" dirty="0"/>
                      <a:t>.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𝑆𝑡𝑎𝑡𝑒𝑚𝑒𝑛𝑡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400" dirty="0"/>
                      <a:t>(</a:t>
                    </a:r>
                    <a:r>
                      <a:rPr lang="en-US" sz="1400" b="1" dirty="0" err="1"/>
                      <a:t>contine</a:t>
                    </a:r>
                    <a:r>
                      <a:rPr lang="en-US" sz="1400" dirty="0"/>
                      <a:t>)</a:t>
                    </a:r>
                  </a:p>
                  <a:p>
                    <a:pPr algn="ctr"/>
                    <a:r>
                      <a:rPr lang="en-US" sz="1400" dirty="0"/>
                      <a:t>.</a:t>
                    </a:r>
                  </a:p>
                  <a:p>
                    <a:pPr algn="ctr"/>
                    <a:r>
                      <a:rPr lang="en-US" sz="1400" dirty="0"/>
                      <a:t>Statement-n</a:t>
                    </a:r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F995C06-4CA3-4EB2-BBDB-EF6862B35D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582" y="3825808"/>
                    <a:ext cx="2531162" cy="149159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row: Curved Left 28">
                <a:extLst>
                  <a:ext uri="{FF2B5EF4-FFF2-40B4-BE49-F238E27FC236}">
                    <a16:creationId xmlns:a16="http://schemas.microsoft.com/office/drawing/2014/main" id="{E3697D86-C159-4085-824A-CD8308745125}"/>
                  </a:ext>
                </a:extLst>
              </p:cNvPr>
              <p:cNvSpPr/>
              <p:nvPr/>
            </p:nvSpPr>
            <p:spPr>
              <a:xfrm>
                <a:off x="3406744" y="2629554"/>
                <a:ext cx="1676317" cy="3598852"/>
              </a:xfrm>
              <a:prstGeom prst="curvedLeftArrow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Arrow: Curved Down 29">
                <a:extLst>
                  <a:ext uri="{FF2B5EF4-FFF2-40B4-BE49-F238E27FC236}">
                    <a16:creationId xmlns:a16="http://schemas.microsoft.com/office/drawing/2014/main" id="{721BD53D-B9DB-4F53-9709-BDC66AC613AD}"/>
                  </a:ext>
                </a:extLst>
              </p:cNvPr>
              <p:cNvSpPr/>
              <p:nvPr/>
            </p:nvSpPr>
            <p:spPr>
              <a:xfrm rot="16200000">
                <a:off x="-587134" y="3235593"/>
                <a:ext cx="2195268" cy="98322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A571BD-E966-4C76-B167-64B13EC8CECB}"/>
                  </a:ext>
                </a:extLst>
              </p:cNvPr>
              <p:cNvSpPr/>
              <p:nvPr/>
            </p:nvSpPr>
            <p:spPr>
              <a:xfrm>
                <a:off x="875582" y="5447578"/>
                <a:ext cx="2531162" cy="95770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Statement-1</a:t>
                </a:r>
              </a:p>
              <a:p>
                <a:pPr algn="ctr"/>
                <a:r>
                  <a:rPr lang="en-US" sz="1400" dirty="0"/>
                  <a:t>Statement-2</a:t>
                </a:r>
              </a:p>
              <a:p>
                <a:pPr algn="ctr"/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Statement-n</a:t>
                </a:r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362BB20-9788-482B-B5E1-8FFAA1CBE96E}"/>
              </a:ext>
            </a:extLst>
          </p:cNvPr>
          <p:cNvSpPr/>
          <p:nvPr/>
        </p:nvSpPr>
        <p:spPr>
          <a:xfrm>
            <a:off x="7753256" y="3295437"/>
            <a:ext cx="6912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5B35AC-4346-4556-B712-61D6C5032852}"/>
              </a:ext>
            </a:extLst>
          </p:cNvPr>
          <p:cNvSpPr/>
          <p:nvPr/>
        </p:nvSpPr>
        <p:spPr>
          <a:xfrm>
            <a:off x="6540429" y="3699197"/>
            <a:ext cx="97013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Loop Body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A53617-F412-4F5B-967B-20F08E63FEB5}"/>
              </a:ext>
            </a:extLst>
          </p:cNvPr>
          <p:cNvSpPr/>
          <p:nvPr/>
        </p:nvSpPr>
        <p:spPr>
          <a:xfrm>
            <a:off x="9085190" y="5996476"/>
            <a:ext cx="2323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Out of Loop Body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C50D09-CD70-46A5-B812-C79D23E8F52A}"/>
              </a:ext>
            </a:extLst>
          </p:cNvPr>
          <p:cNvSpPr/>
          <p:nvPr/>
        </p:nvSpPr>
        <p:spPr>
          <a:xfrm>
            <a:off x="10071790" y="4044733"/>
            <a:ext cx="11128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false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389A3A-35ED-46B5-8C47-D023D4C829BE}"/>
              </a:ext>
            </a:extLst>
          </p:cNvPr>
          <p:cNvSpPr/>
          <p:nvPr/>
        </p:nvSpPr>
        <p:spPr>
          <a:xfrm>
            <a:off x="6644297" y="6291418"/>
            <a:ext cx="27270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Changed Loop Flow</a:t>
            </a:r>
          </a:p>
        </p:txBody>
      </p:sp>
    </p:spTree>
    <p:extLst>
      <p:ext uri="{BB962C8B-B14F-4D97-AF65-F5344CB8AC3E}">
        <p14:creationId xmlns:p14="http://schemas.microsoft.com/office/powerpoint/2010/main" val="102436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5AE3-E0DD-4DF6-9C8A-4DA1052F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continue</a:t>
            </a:r>
            <a:r>
              <a:rPr lang="en-US" dirty="0"/>
              <a:t> statement -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B7E90-C3F1-4ED4-A38E-962E0808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1A619-17C9-48D8-8F56-4A413686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F2BEF1-65CA-4346-BD90-FAC530990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76" y="1642638"/>
            <a:ext cx="374608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count=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(count&lt;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sum=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sum+count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count=count+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"the value is"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count)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"The sum is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,sum)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"after the while loop body"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232A79-50BD-4DE0-B70B-FCC41307F277}"/>
              </a:ext>
            </a:extLst>
          </p:cNvPr>
          <p:cNvSpPr/>
          <p:nvPr/>
        </p:nvSpPr>
        <p:spPr>
          <a:xfrm>
            <a:off x="414976" y="1337837"/>
            <a:ext cx="3746089" cy="30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Normal Flow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E25A84-3716-4064-B6FE-E280581C8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746" y="1655258"/>
            <a:ext cx="374609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count=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(count&lt;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sum=sum+count;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count=count+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"the value is"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count)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continue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"The sum is 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"after the while loop body"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7FD340-D3CA-400C-BE72-DC423FD80A0B}"/>
              </a:ext>
            </a:extLst>
          </p:cNvPr>
          <p:cNvSpPr/>
          <p:nvPr/>
        </p:nvSpPr>
        <p:spPr>
          <a:xfrm>
            <a:off x="4315746" y="1350457"/>
            <a:ext cx="3746089" cy="30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Modified Flow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1A155-90DD-4B5E-942A-7872ED4B9FD0}"/>
              </a:ext>
            </a:extLst>
          </p:cNvPr>
          <p:cNvSpPr txBox="1"/>
          <p:nvPr/>
        </p:nvSpPr>
        <p:spPr>
          <a:xfrm>
            <a:off x="1113065" y="4197183"/>
            <a:ext cx="304800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the value is 1</a:t>
            </a:r>
          </a:p>
          <a:p>
            <a:r>
              <a:rPr lang="en-US" sz="1400" dirty="0"/>
              <a:t>The sum is  0</a:t>
            </a:r>
          </a:p>
          <a:p>
            <a:r>
              <a:rPr lang="en-US" sz="1400" dirty="0"/>
              <a:t>the value is 2</a:t>
            </a:r>
          </a:p>
          <a:p>
            <a:r>
              <a:rPr lang="en-US" sz="1400" dirty="0"/>
              <a:t>The sum is  1</a:t>
            </a:r>
          </a:p>
          <a:p>
            <a:r>
              <a:rPr lang="en-US" sz="1400" dirty="0"/>
              <a:t>the value is 3</a:t>
            </a:r>
          </a:p>
          <a:p>
            <a:r>
              <a:rPr lang="en-US" sz="1400" dirty="0"/>
              <a:t>The sum is  3</a:t>
            </a:r>
          </a:p>
          <a:p>
            <a:r>
              <a:rPr lang="en-US" sz="1400" dirty="0"/>
              <a:t>the value is 4</a:t>
            </a:r>
          </a:p>
          <a:p>
            <a:r>
              <a:rPr lang="en-US" sz="1400" dirty="0"/>
              <a:t>The sum is  6</a:t>
            </a:r>
          </a:p>
          <a:p>
            <a:r>
              <a:rPr lang="en-US" sz="1400" dirty="0"/>
              <a:t>the value is 5</a:t>
            </a:r>
          </a:p>
          <a:p>
            <a:r>
              <a:rPr lang="en-US" sz="1400" dirty="0"/>
              <a:t>The sum is  10</a:t>
            </a:r>
          </a:p>
          <a:p>
            <a:r>
              <a:rPr lang="en-US" sz="1400" dirty="0"/>
              <a:t>after the while loop 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F22D6-4F80-4B8E-8A64-D003C9B09374}"/>
              </a:ext>
            </a:extLst>
          </p:cNvPr>
          <p:cNvSpPr txBox="1"/>
          <p:nvPr/>
        </p:nvSpPr>
        <p:spPr>
          <a:xfrm>
            <a:off x="5013835" y="4516169"/>
            <a:ext cx="30480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the value is 1</a:t>
            </a:r>
          </a:p>
          <a:p>
            <a:r>
              <a:rPr lang="en-US" dirty="0"/>
              <a:t>the value is 2</a:t>
            </a:r>
          </a:p>
          <a:p>
            <a:r>
              <a:rPr lang="en-US" dirty="0"/>
              <a:t>the value is 3</a:t>
            </a:r>
          </a:p>
          <a:p>
            <a:r>
              <a:rPr lang="en-US" dirty="0"/>
              <a:t>the value is 4</a:t>
            </a:r>
          </a:p>
          <a:p>
            <a:r>
              <a:rPr lang="en-US" dirty="0"/>
              <a:t>the value is 5</a:t>
            </a:r>
          </a:p>
          <a:p>
            <a:r>
              <a:rPr lang="en-US" dirty="0"/>
              <a:t>after the while loop body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42FC55F-1C20-4315-90F4-3A885CFF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041" y="1642006"/>
            <a:ext cx="374609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count=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(count&lt;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sum=sum+count;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count=count+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"the value is"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count)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(count%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continue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"The sum is 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,sum)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"after the while loop body"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8B8EEA-14BF-4AFA-A6A0-65A5AD52040D}"/>
              </a:ext>
            </a:extLst>
          </p:cNvPr>
          <p:cNvSpPr/>
          <p:nvPr/>
        </p:nvSpPr>
        <p:spPr>
          <a:xfrm>
            <a:off x="8177789" y="1325217"/>
            <a:ext cx="3746089" cy="30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Modified Flow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62084-AB6E-4832-AC19-08E8A3D3CA99}"/>
              </a:ext>
            </a:extLst>
          </p:cNvPr>
          <p:cNvSpPr txBox="1"/>
          <p:nvPr/>
        </p:nvSpPr>
        <p:spPr>
          <a:xfrm>
            <a:off x="9251166" y="4814309"/>
            <a:ext cx="268265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the value is 1</a:t>
            </a:r>
          </a:p>
          <a:p>
            <a:r>
              <a:rPr lang="en-US" sz="1400" dirty="0"/>
              <a:t>The sum is  0</a:t>
            </a:r>
          </a:p>
          <a:p>
            <a:r>
              <a:rPr lang="en-US" sz="1400" dirty="0"/>
              <a:t>the value is 2</a:t>
            </a:r>
          </a:p>
          <a:p>
            <a:r>
              <a:rPr lang="en-US" sz="1400" dirty="0"/>
              <a:t>the value is 3</a:t>
            </a:r>
          </a:p>
          <a:p>
            <a:r>
              <a:rPr lang="en-US" sz="1400" dirty="0"/>
              <a:t>The sum is  3</a:t>
            </a:r>
          </a:p>
          <a:p>
            <a:r>
              <a:rPr lang="en-US" sz="1400" dirty="0"/>
              <a:t>the value is 4</a:t>
            </a:r>
          </a:p>
          <a:p>
            <a:r>
              <a:rPr lang="en-US" sz="1400" dirty="0"/>
              <a:t>the value is 5</a:t>
            </a:r>
          </a:p>
          <a:p>
            <a:r>
              <a:rPr lang="en-US" sz="1400" dirty="0"/>
              <a:t>The sum is  10</a:t>
            </a:r>
          </a:p>
          <a:p>
            <a:r>
              <a:rPr lang="en-US" sz="1400" dirty="0"/>
              <a:t>after the while loop body</a:t>
            </a:r>
          </a:p>
        </p:txBody>
      </p:sp>
    </p:spTree>
    <p:extLst>
      <p:ext uri="{BB962C8B-B14F-4D97-AF65-F5344CB8AC3E}">
        <p14:creationId xmlns:p14="http://schemas.microsoft.com/office/powerpoint/2010/main" val="656261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2660</TotalTime>
  <Words>1079</Words>
  <Application>Microsoft Office PowerPoint</Application>
  <PresentationFormat>Widescreen</PresentationFormat>
  <Paragraphs>191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 Condensed</vt:lpstr>
      <vt:lpstr>Calibri</vt:lpstr>
      <vt:lpstr>Cambria Math</vt:lpstr>
      <vt:lpstr>Century Gothic</vt:lpstr>
      <vt:lpstr>Droid Sans Mono</vt:lpstr>
      <vt:lpstr>JetBrains Mono</vt:lpstr>
      <vt:lpstr>Wingdings 3</vt:lpstr>
      <vt:lpstr>Ion</vt:lpstr>
      <vt:lpstr>PowerPoint Presentation</vt:lpstr>
      <vt:lpstr>Computer Programming</vt:lpstr>
      <vt:lpstr>Python Loops</vt:lpstr>
      <vt:lpstr>While Loop: Example</vt:lpstr>
      <vt:lpstr>break statement</vt:lpstr>
      <vt:lpstr>break statement - Example</vt:lpstr>
      <vt:lpstr>break statement - Example</vt:lpstr>
      <vt:lpstr>continue statement</vt:lpstr>
      <vt:lpstr>continue statement - Example</vt:lpstr>
      <vt:lpstr>continue - 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sajid iqbal</dc:creator>
  <cp:lastModifiedBy>sajid iqbal</cp:lastModifiedBy>
  <cp:revision>223</cp:revision>
  <dcterms:created xsi:type="dcterms:W3CDTF">2020-09-22T05:36:11Z</dcterms:created>
  <dcterms:modified xsi:type="dcterms:W3CDTF">2021-01-02T06:58:42Z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