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4"/>
  </p:sldMasterIdLst>
  <p:notesMasterIdLst>
    <p:notesMasterId r:id="rId18"/>
  </p:notes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344529"/>
    <a:srgbClr val="2B3922"/>
    <a:srgbClr val="2E3722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E504-3B7E-4207-BD81-58F3154F05D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8EE0-2AEE-4F8C-8DD4-AB5EAAF5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FBF6-DA55-471F-A5D9-344FFA497B3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801-C6D6-4AC0-BEC1-47EAD8AF497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28C7-8180-4E83-86DC-0B6B39C8C01B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D3E-B29C-4379-8264-D6E89A4C6F4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0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A7E-CAFB-4EB0-AB87-0C57F822BD0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5E8-781E-4789-98FE-871568CA414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B57-7533-4D0C-A492-6531231ADEB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C81-05B5-4F46-B8D4-4713B7DACAAC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AD03-4039-4C2F-8CAC-3A6E2B2007D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7873" y="6448069"/>
            <a:ext cx="990599" cy="304799"/>
          </a:xfrm>
        </p:spPr>
        <p:txBody>
          <a:bodyPr/>
          <a:lstStyle/>
          <a:p>
            <a:fld id="{9AF921DE-2C2E-406E-A2BC-946757417B3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3859795" cy="304801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965A-1CE8-4C3D-A027-DA3B05AC02E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49A-B31B-42D1-8515-A5154C328F1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6323-3DE3-4400-B919-45D2A892FA9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0780-69D7-4323-AD2D-DEB294DB261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1F5-8740-4A39-998E-0C847A603D86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F4A-FEC9-4387-AC72-2937936FC8D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C68-F38D-4F0F-9F0B-2E23273821E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459DAF-4109-493E-B4DB-8ABBBF9DBF6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CB8383A-8E15-480A-A2CC-C978DDC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8895" y="5758810"/>
            <a:ext cx="3507366" cy="365125"/>
          </a:xfrm>
        </p:spPr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7D40A-90F1-4373-B4C2-8C77B30A4A97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D26C2-FB24-44C0-B855-BFB901ACB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2" t="50001" r="46103" b="24204"/>
          <a:stretch/>
        </p:blipFill>
        <p:spPr>
          <a:xfrm rot="10800000">
            <a:off x="4923688" y="554174"/>
            <a:ext cx="2349308" cy="33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EA23-9E54-467D-A427-A0EA6C00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3E6531-DC49-490A-AAC5-F86DD9516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229482"/>
              </p:ext>
            </p:extLst>
          </p:nvPr>
        </p:nvGraphicFramePr>
        <p:xfrm>
          <a:off x="1409700" y="1853248"/>
          <a:ext cx="7476144" cy="2529840"/>
        </p:xfrm>
        <a:graphic>
          <a:graphicData uri="http://schemas.openxmlformats.org/drawingml/2006/table">
            <a:tbl>
              <a:tblPr/>
              <a:tblGrid>
                <a:gridCol w="1306996">
                  <a:extLst>
                    <a:ext uri="{9D8B030D-6E8A-4147-A177-3AD203B41FA5}">
                      <a16:colId xmlns:a16="http://schemas.microsoft.com/office/drawing/2014/main" val="1435526214"/>
                    </a:ext>
                  </a:extLst>
                </a:gridCol>
                <a:gridCol w="3670743">
                  <a:extLst>
                    <a:ext uri="{9D8B030D-6E8A-4147-A177-3AD203B41FA5}">
                      <a16:colId xmlns:a16="http://schemas.microsoft.com/office/drawing/2014/main" val="2930691146"/>
                    </a:ext>
                  </a:extLst>
                </a:gridCol>
                <a:gridCol w="2498405">
                  <a:extLst>
                    <a:ext uri="{9D8B030D-6E8A-4147-A177-3AD203B41FA5}">
                      <a16:colId xmlns:a16="http://schemas.microsoft.com/office/drawing/2014/main" val="3193421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076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and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Returns True if both statements are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x &lt; 5 and  x &lt;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02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Returns True if one of the statements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x &lt; 5 or x &lt; 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465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not(x &lt; 5 and x &lt; 10)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9538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348E7-C93F-482B-9E63-AAAF0F4B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DDCB0-7D23-43CB-BC23-5D1E6C75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2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7F01-75BC-42EC-86AC-12065943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and Membership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6D0F692-8A8A-43A8-B5CB-0D38E1C62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999215"/>
              </p:ext>
            </p:extLst>
          </p:nvPr>
        </p:nvGraphicFramePr>
        <p:xfrm>
          <a:off x="1569097" y="1600200"/>
          <a:ext cx="7467600" cy="1828800"/>
        </p:xfrm>
        <a:graphic>
          <a:graphicData uri="http://schemas.openxmlformats.org/drawingml/2006/table">
            <a:tbl>
              <a:tblPr/>
              <a:tblGrid>
                <a:gridCol w="1381745">
                  <a:extLst>
                    <a:ext uri="{9D8B030D-6E8A-4147-A177-3AD203B41FA5}">
                      <a16:colId xmlns:a16="http://schemas.microsoft.com/office/drawing/2014/main" val="1190680160"/>
                    </a:ext>
                  </a:extLst>
                </a:gridCol>
                <a:gridCol w="4465983">
                  <a:extLst>
                    <a:ext uri="{9D8B030D-6E8A-4147-A177-3AD203B41FA5}">
                      <a16:colId xmlns:a16="http://schemas.microsoft.com/office/drawing/2014/main" val="3622578949"/>
                    </a:ext>
                  </a:extLst>
                </a:gridCol>
                <a:gridCol w="1619872">
                  <a:extLst>
                    <a:ext uri="{9D8B030D-6E8A-4147-A177-3AD203B41FA5}">
                      <a16:colId xmlns:a16="http://schemas.microsoft.com/office/drawing/2014/main" val="787770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2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is 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Returns True if both variables are the same object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x is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1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is not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Returns True if both variables are not the same object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x is not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8077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F49E-105E-4A25-8C72-9473B512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A4B79-F5E0-41C6-8C90-32FBF376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4A7771-F197-49C6-ACD1-C540B723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12022"/>
              </p:ext>
            </p:extLst>
          </p:nvPr>
        </p:nvGraphicFramePr>
        <p:xfrm>
          <a:off x="1569097" y="3506164"/>
          <a:ext cx="7476144" cy="2103120"/>
        </p:xfrm>
        <a:graphic>
          <a:graphicData uri="http://schemas.openxmlformats.org/drawingml/2006/table">
            <a:tbl>
              <a:tblPr/>
              <a:tblGrid>
                <a:gridCol w="1399390">
                  <a:extLst>
                    <a:ext uri="{9D8B030D-6E8A-4147-A177-3AD203B41FA5}">
                      <a16:colId xmlns:a16="http://schemas.microsoft.com/office/drawing/2014/main" val="3135049018"/>
                    </a:ext>
                  </a:extLst>
                </a:gridCol>
                <a:gridCol w="4426226">
                  <a:extLst>
                    <a:ext uri="{9D8B030D-6E8A-4147-A177-3AD203B41FA5}">
                      <a16:colId xmlns:a16="http://schemas.microsoft.com/office/drawing/2014/main" val="3419325273"/>
                    </a:ext>
                  </a:extLst>
                </a:gridCol>
                <a:gridCol w="1650528">
                  <a:extLst>
                    <a:ext uri="{9D8B030D-6E8A-4147-A177-3AD203B41FA5}">
                      <a16:colId xmlns:a16="http://schemas.microsoft.com/office/drawing/2014/main" val="625370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10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in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Returns True if a sequence with the specified value is present in the 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x in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1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not in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Returns True if a sequence with the specified value is not present in the 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x not in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3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D00E-DD86-4CC1-9ADB-7915F007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335F34-EE85-4205-BD43-0E7DB515C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13423"/>
              </p:ext>
            </p:extLst>
          </p:nvPr>
        </p:nvGraphicFramePr>
        <p:xfrm>
          <a:off x="1064605" y="1152983"/>
          <a:ext cx="10481283" cy="3535680"/>
        </p:xfrm>
        <a:graphic>
          <a:graphicData uri="http://schemas.openxmlformats.org/drawingml/2006/table">
            <a:tbl>
              <a:tblPr/>
              <a:tblGrid>
                <a:gridCol w="1493409">
                  <a:extLst>
                    <a:ext uri="{9D8B030D-6E8A-4147-A177-3AD203B41FA5}">
                      <a16:colId xmlns:a16="http://schemas.microsoft.com/office/drawing/2014/main" val="240662886"/>
                    </a:ext>
                  </a:extLst>
                </a:gridCol>
                <a:gridCol w="1674944">
                  <a:extLst>
                    <a:ext uri="{9D8B030D-6E8A-4147-A177-3AD203B41FA5}">
                      <a16:colId xmlns:a16="http://schemas.microsoft.com/office/drawing/2014/main" val="651905523"/>
                    </a:ext>
                  </a:extLst>
                </a:gridCol>
                <a:gridCol w="7312930">
                  <a:extLst>
                    <a:ext uri="{9D8B030D-6E8A-4147-A177-3AD203B41FA5}">
                      <a16:colId xmlns:a16="http://schemas.microsoft.com/office/drawing/2014/main" val="1762271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47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&amp;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Sets each bit to 1 if both bits are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67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Sets each bit to 1 if one of two bits is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339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 ^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XOR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Sets each bit to 1 if only one of two bits is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77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~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Inverts all the bits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83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Zero fill left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Shift left by pushing zeros in from the right and let the leftmost bits fall off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Signed right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Shift right by pushing copies of the leftmost bit in from the left, and let the rightmost bits fall off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919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B2215-EB87-4E57-80E2-707130B8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1FDF6-85D8-4760-B174-95BBD44F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E060135-C831-4CDE-9F16-8A123A732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3916"/>
              </p:ext>
            </p:extLst>
          </p:nvPr>
        </p:nvGraphicFramePr>
        <p:xfrm>
          <a:off x="1064606" y="4832668"/>
          <a:ext cx="2001079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8203">
                  <a:extLst>
                    <a:ext uri="{9D8B030D-6E8A-4147-A177-3AD203B41FA5}">
                      <a16:colId xmlns:a16="http://schemas.microsoft.com/office/drawing/2014/main" val="1902187778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1782914276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3426755989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683209830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33829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2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476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CDE35A-3DF3-4B11-BC4A-0A751CFA8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81336"/>
              </p:ext>
            </p:extLst>
          </p:nvPr>
        </p:nvGraphicFramePr>
        <p:xfrm>
          <a:off x="3151823" y="4832668"/>
          <a:ext cx="2001079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8203">
                  <a:extLst>
                    <a:ext uri="{9D8B030D-6E8A-4147-A177-3AD203B41FA5}">
                      <a16:colId xmlns:a16="http://schemas.microsoft.com/office/drawing/2014/main" val="1902187778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1782914276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3426755989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683209830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33829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2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A|B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476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2EE4C4-995A-4A70-AF4C-2D2364D71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86892"/>
              </p:ext>
            </p:extLst>
          </p:nvPr>
        </p:nvGraphicFramePr>
        <p:xfrm>
          <a:off x="5239040" y="4832668"/>
          <a:ext cx="2001079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8203">
                  <a:extLst>
                    <a:ext uri="{9D8B030D-6E8A-4147-A177-3AD203B41FA5}">
                      <a16:colId xmlns:a16="http://schemas.microsoft.com/office/drawing/2014/main" val="1902187778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1782914276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3426755989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683209830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33829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2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A^B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476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9F0161D-2DB4-4B91-BBFC-D78177741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84185"/>
              </p:ext>
            </p:extLst>
          </p:nvPr>
        </p:nvGraphicFramePr>
        <p:xfrm>
          <a:off x="7326257" y="4832668"/>
          <a:ext cx="2001079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8203">
                  <a:extLst>
                    <a:ext uri="{9D8B030D-6E8A-4147-A177-3AD203B41FA5}">
                      <a16:colId xmlns:a16="http://schemas.microsoft.com/office/drawing/2014/main" val="1902187778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1782914276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3426755989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683209830"/>
                    </a:ext>
                  </a:extLst>
                </a:gridCol>
                <a:gridCol w="335719">
                  <a:extLst>
                    <a:ext uri="{9D8B030D-6E8A-4147-A177-3AD203B41FA5}">
                      <a16:colId xmlns:a16="http://schemas.microsoft.com/office/drawing/2014/main" val="33829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2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4763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7D0E1DE-B895-4700-81B8-69F50B2D3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67266"/>
              </p:ext>
            </p:extLst>
          </p:nvPr>
        </p:nvGraphicFramePr>
        <p:xfrm>
          <a:off x="9413474" y="4820771"/>
          <a:ext cx="223527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8752">
                  <a:extLst>
                    <a:ext uri="{9D8B030D-6E8A-4147-A177-3AD203B41FA5}">
                      <a16:colId xmlns:a16="http://schemas.microsoft.com/office/drawing/2014/main" val="1902187778"/>
                    </a:ext>
                  </a:extLst>
                </a:gridCol>
                <a:gridCol w="331304">
                  <a:extLst>
                    <a:ext uri="{9D8B030D-6E8A-4147-A177-3AD203B41FA5}">
                      <a16:colId xmlns:a16="http://schemas.microsoft.com/office/drawing/2014/main" val="1782914276"/>
                    </a:ext>
                  </a:extLst>
                </a:gridCol>
                <a:gridCol w="265044">
                  <a:extLst>
                    <a:ext uri="{9D8B030D-6E8A-4147-A177-3AD203B41FA5}">
                      <a16:colId xmlns:a16="http://schemas.microsoft.com/office/drawing/2014/main" val="3426755989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683209830"/>
                    </a:ext>
                  </a:extLst>
                </a:gridCol>
                <a:gridCol w="265136">
                  <a:extLst>
                    <a:ext uri="{9D8B030D-6E8A-4147-A177-3AD203B41FA5}">
                      <a16:colId xmlns:a16="http://schemas.microsoft.com/office/drawing/2014/main" val="33829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A&lt;&lt;1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2381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30EB294-E375-47B0-93DB-529CB19DC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23466"/>
              </p:ext>
            </p:extLst>
          </p:nvPr>
        </p:nvGraphicFramePr>
        <p:xfrm>
          <a:off x="9413474" y="5749292"/>
          <a:ext cx="223527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8752">
                  <a:extLst>
                    <a:ext uri="{9D8B030D-6E8A-4147-A177-3AD203B41FA5}">
                      <a16:colId xmlns:a16="http://schemas.microsoft.com/office/drawing/2014/main" val="1902187778"/>
                    </a:ext>
                  </a:extLst>
                </a:gridCol>
                <a:gridCol w="331304">
                  <a:extLst>
                    <a:ext uri="{9D8B030D-6E8A-4147-A177-3AD203B41FA5}">
                      <a16:colId xmlns:a16="http://schemas.microsoft.com/office/drawing/2014/main" val="1782914276"/>
                    </a:ext>
                  </a:extLst>
                </a:gridCol>
                <a:gridCol w="265044">
                  <a:extLst>
                    <a:ext uri="{9D8B030D-6E8A-4147-A177-3AD203B41FA5}">
                      <a16:colId xmlns:a16="http://schemas.microsoft.com/office/drawing/2014/main" val="3426755989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683209830"/>
                    </a:ext>
                  </a:extLst>
                </a:gridCol>
                <a:gridCol w="265136">
                  <a:extLst>
                    <a:ext uri="{9D8B030D-6E8A-4147-A177-3AD203B41FA5}">
                      <a16:colId xmlns:a16="http://schemas.microsoft.com/office/drawing/2014/main" val="33829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A&gt;&gt;1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23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56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F7E9-5D97-457D-9D79-5D00624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4571135" cy="409931"/>
          </a:xfrm>
        </p:spPr>
        <p:txBody>
          <a:bodyPr/>
          <a:lstStyle/>
          <a:p>
            <a:r>
              <a:rPr lang="en-US" dirty="0"/>
              <a:t>By Dr. Sajid Iqbal -Computer Education Explained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C072-F6A3-4D36-8126-D07026F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63BE7CC-7754-4E29-9712-7433031F7F09}"/>
              </a:ext>
            </a:extLst>
          </p:cNvPr>
          <p:cNvSpPr txBox="1">
            <a:spLocks/>
          </p:cNvSpPr>
          <p:nvPr/>
        </p:nvSpPr>
        <p:spPr>
          <a:xfrm>
            <a:off x="1158130" y="1120731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</a:rPr>
              <a:t> https://github.com/sajjo79/Introduction-to-Computers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597AA-DF6B-4AEE-A893-3F90DE5EC8FA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9B62267-FDF4-4B0E-A80E-EE197E85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557DD915-DBFD-4101-A953-4595260B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306" y="53684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CFAEF3A8-90D0-48F4-8E6C-91AADD3F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2C21-4EC6-4C34-B34D-E1D41460D4A5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293533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6BA3C5-0DD5-4FDE-AFF3-4D9A46C3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E51446-7A4F-42E6-9F07-5931B1E67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Types and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24C9-1DB7-4BF0-B67B-36A9C5DA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201E3-0CA3-4ABB-9C05-AF500804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2BBBC8-0E5B-435D-9608-B46ABF0C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AF46B4-03E4-46C8-BDBE-6A049A34C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56702"/>
            <a:ext cx="8946541" cy="4195481"/>
          </a:xfrm>
        </p:spPr>
        <p:txBody>
          <a:bodyPr/>
          <a:lstStyle/>
          <a:p>
            <a:r>
              <a:rPr lang="en-US" dirty="0"/>
              <a:t>A data type is a method to represent data in computers</a:t>
            </a:r>
          </a:p>
          <a:p>
            <a:pPr lvl="1"/>
            <a:r>
              <a:rPr lang="en-US" dirty="0"/>
              <a:t>For example a binary number </a:t>
            </a:r>
            <a:r>
              <a:rPr lang="en-US" b="1" dirty="0">
                <a:solidFill>
                  <a:srgbClr val="FFFF00"/>
                </a:solidFill>
              </a:rPr>
              <a:t>1011</a:t>
            </a:r>
            <a:r>
              <a:rPr lang="en-US" dirty="0"/>
              <a:t> can be used to represent character </a:t>
            </a:r>
            <a:r>
              <a:rPr lang="en-US" b="1" dirty="0">
                <a:solidFill>
                  <a:srgbClr val="FFFF00"/>
                </a:solidFill>
              </a:rPr>
              <a:t>‘a’</a:t>
            </a:r>
            <a:r>
              <a:rPr lang="en-US" dirty="0"/>
              <a:t> or digit </a:t>
            </a:r>
            <a:r>
              <a:rPr lang="en-US" b="1" dirty="0">
                <a:solidFill>
                  <a:srgbClr val="FFFF00"/>
                </a:solidFill>
              </a:rPr>
              <a:t>5</a:t>
            </a:r>
          </a:p>
          <a:p>
            <a:pPr lvl="1"/>
            <a:r>
              <a:rPr lang="en-US" dirty="0"/>
              <a:t>A variable can store data of one type at one time</a:t>
            </a:r>
          </a:p>
          <a:p>
            <a:pPr lvl="1"/>
            <a:r>
              <a:rPr lang="en-US" dirty="0"/>
              <a:t>There are number of data types in python</a:t>
            </a:r>
          </a:p>
          <a:p>
            <a:pPr lvl="1"/>
            <a:r>
              <a:rPr lang="en-US" dirty="0"/>
              <a:t>How to get the data type of variable</a:t>
            </a:r>
          </a:p>
          <a:p>
            <a:pPr lvl="2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(c))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1DA42-B8B6-48AA-ADC1-BE3B6F6F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C3714-7486-4E81-A691-4FEEC028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9A182B7-E26C-4653-ADCC-3F7BA1C7F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82183"/>
              </p:ext>
            </p:extLst>
          </p:nvPr>
        </p:nvGraphicFramePr>
        <p:xfrm>
          <a:off x="6773135" y="3728766"/>
          <a:ext cx="52324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84">
                  <a:extLst>
                    <a:ext uri="{9D8B030D-6E8A-4147-A177-3AD203B41FA5}">
                      <a16:colId xmlns:a16="http://schemas.microsoft.com/office/drawing/2014/main" val="2402582785"/>
                    </a:ext>
                  </a:extLst>
                </a:gridCol>
                <a:gridCol w="3095686">
                  <a:extLst>
                    <a:ext uri="{9D8B030D-6E8A-4147-A177-3AD203B41FA5}">
                      <a16:colId xmlns:a16="http://schemas.microsoft.com/office/drawing/2014/main" val="92577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Representation in Python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6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str</a:t>
                      </a:r>
                      <a:endParaRPr lang="en-US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erlin Sans FB" panose="020E0602020502020306" pitchFamily="34" charset="0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>
                          <a:latin typeface="Berlin Sans FB" panose="020E0602020502020306" pitchFamily="34" charset="0"/>
                        </a:rPr>
                        <a:t>float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>
                          <a:latin typeface="Berlin Sans FB" panose="020E0602020502020306" pitchFamily="34" charset="0"/>
                        </a:rPr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2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erlin Sans FB" panose="020E0602020502020306" pitchFamily="34" charset="0"/>
                        </a:rPr>
                        <a:t>list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>
                          <a:latin typeface="Berlin Sans FB" panose="020E0602020502020306" pitchFamily="34" charset="0"/>
                        </a:rPr>
                        <a:t>tuple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>
                          <a:latin typeface="Berlin Sans FB" panose="020E0602020502020306" pitchFamily="34" charset="0"/>
                        </a:rPr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Mapping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dict</a:t>
                      </a:r>
                      <a:endParaRPr lang="en-US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erlin Sans FB" panose="020E0602020502020306" pitchFamily="34" charset="0"/>
                        </a:rPr>
                        <a:t>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err="1">
                          <a:latin typeface="Berlin Sans FB" panose="020E0602020502020306" pitchFamily="34" charset="0"/>
                        </a:rPr>
                        <a:t>frozenset</a:t>
                      </a:r>
                      <a:endParaRPr lang="en-US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8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bool</a:t>
                      </a:r>
                      <a:endParaRPr lang="en-US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3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erlin Sans FB" panose="020E0602020502020306" pitchFamily="34" charset="0"/>
                        </a:rPr>
                        <a:t>bytes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err="1">
                          <a:latin typeface="Berlin Sans FB" panose="020E0602020502020306" pitchFamily="34" charset="0"/>
                        </a:rPr>
                        <a:t>bytearray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err="1">
                          <a:latin typeface="Berlin Sans FB" panose="020E0602020502020306" pitchFamily="34" charset="0"/>
                        </a:rPr>
                        <a:t>memoryview</a:t>
                      </a:r>
                      <a:endParaRPr lang="en-US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0580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8BA384C-D576-4507-A311-E91C40346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" t="17241" r="2946" b="17241"/>
          <a:stretch/>
        </p:blipFill>
        <p:spPr>
          <a:xfrm>
            <a:off x="1104293" y="4088365"/>
            <a:ext cx="5254696" cy="224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3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7212-1698-4A05-9C38-1D6DFA17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1400530"/>
          </a:xfrm>
        </p:spPr>
        <p:txBody>
          <a:bodyPr/>
          <a:lstStyle/>
          <a:p>
            <a:r>
              <a:rPr lang="en-US" dirty="0"/>
              <a:t>Setting the data type automatically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FBB9-3783-4D89-BF7B-DEBF68511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767550"/>
              </p:ext>
            </p:extLst>
          </p:nvPr>
        </p:nvGraphicFramePr>
        <p:xfrm>
          <a:off x="874897" y="1190270"/>
          <a:ext cx="832211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407">
                  <a:extLst>
                    <a:ext uri="{9D8B030D-6E8A-4147-A177-3AD203B41FA5}">
                      <a16:colId xmlns:a16="http://schemas.microsoft.com/office/drawing/2014/main" val="2688031250"/>
                    </a:ext>
                  </a:extLst>
                </a:gridCol>
                <a:gridCol w="5817705">
                  <a:extLst>
                    <a:ext uri="{9D8B030D-6E8A-4147-A177-3AD203B41FA5}">
                      <a16:colId xmlns:a16="http://schemas.microsoft.com/office/drawing/2014/main" val="2427624856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935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"Hello World"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8993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1372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20.5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6715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1j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203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["apple", "banana", "cherry"]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1232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("apple", "banana", "cherry")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017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range(6)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0737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dict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{"name" : “Ali", "age" : 36}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7027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{"apple", "banana", "cherry"}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01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frozenset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frozenset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({"apple", "banana", "cherry"})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025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True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4586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b"Hello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4928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bytearray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bytearray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450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memoryview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memoryview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(bytes(5))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7913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3B728-3869-414D-999C-1C35D415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ABE15-66E5-4AD3-A06D-0AC7C782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4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0C69-C9F1-4F33-90A9-5F517C21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data type explicitly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EBB60-4811-464F-B26C-F4371822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19994-4579-4023-9F55-84E1F641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377228-15D4-47B5-99B6-8C08A0808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89420"/>
              </p:ext>
            </p:extLst>
          </p:nvPr>
        </p:nvGraphicFramePr>
        <p:xfrm>
          <a:off x="874897" y="1190270"/>
          <a:ext cx="832211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407">
                  <a:extLst>
                    <a:ext uri="{9D8B030D-6E8A-4147-A177-3AD203B41FA5}">
                      <a16:colId xmlns:a16="http://schemas.microsoft.com/office/drawing/2014/main" val="2688031250"/>
                    </a:ext>
                  </a:extLst>
                </a:gridCol>
                <a:gridCol w="5817705">
                  <a:extLst>
                    <a:ext uri="{9D8B030D-6E8A-4147-A177-3AD203B41FA5}">
                      <a16:colId xmlns:a16="http://schemas.microsoft.com/office/drawing/2014/main" val="2427624856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935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str("Hello World“)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8993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int(20)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1372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float(20.5)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6715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complex(4+1j)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203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list(("apple", "banana", "cherry“))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1232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tuple(("apple", "banana", "cherry"))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0173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range(6)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0737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dict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("name" =“Ali", "age" = 36)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7027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set(("apple", "banana", "cherry“))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01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frozenset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frozenset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(("apple", "banana", "cherry“))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025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bool(6)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4586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bytes(5)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4928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bytearray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bytearray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450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memoryview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memoryview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(bytes(55))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7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17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75E3-0405-47F6-9D0B-C98A0429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22BE-45E7-424A-8F70-25BFF955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1965"/>
            <a:ext cx="8946541" cy="50933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string is collection of characters like “I am student”</a:t>
            </a:r>
          </a:p>
          <a:p>
            <a:r>
              <a:rPr lang="en-US" dirty="0"/>
              <a:t>A string is also called the string literal and can be described as</a:t>
            </a:r>
          </a:p>
          <a:p>
            <a:pPr lvl="1"/>
            <a:r>
              <a:rPr lang="en-US" dirty="0"/>
              <a:t>‘I am student’ </a:t>
            </a:r>
          </a:p>
          <a:p>
            <a:pPr lvl="1"/>
            <a:r>
              <a:rPr lang="en-US" dirty="0"/>
              <a:t>“I am student”</a:t>
            </a:r>
          </a:p>
          <a:p>
            <a:r>
              <a:rPr lang="en-US" dirty="0"/>
              <a:t>Multiline string </a:t>
            </a:r>
          </a:p>
          <a:p>
            <a:pPr lvl="1"/>
            <a:r>
              <a:rPr lang="en-US" dirty="0"/>
              <a:t>You can define the multiline string as follows</a:t>
            </a:r>
          </a:p>
          <a:p>
            <a:pPr lvl="2"/>
            <a:r>
              <a:rPr lang="en-US" dirty="0"/>
              <a:t>“”” I am student at </a:t>
            </a:r>
          </a:p>
          <a:p>
            <a:pPr lvl="2"/>
            <a:r>
              <a:rPr lang="en-US" dirty="0"/>
              <a:t>Bahauddin Zakariya University</a:t>
            </a:r>
          </a:p>
          <a:p>
            <a:pPr lvl="2"/>
            <a:r>
              <a:rPr lang="en-US" dirty="0"/>
              <a:t>Multan, Pakistan”””</a:t>
            </a:r>
          </a:p>
          <a:p>
            <a:r>
              <a:rPr lang="en-US" dirty="0"/>
              <a:t>Indexing the string</a:t>
            </a:r>
          </a:p>
          <a:p>
            <a:pPr lvl="1"/>
            <a:r>
              <a:rPr lang="en-US" dirty="0"/>
              <a:t>You can extract a single character or multiple characters from string</a:t>
            </a:r>
          </a:p>
          <a:p>
            <a:pPr lvl="2"/>
            <a:r>
              <a:rPr lang="en-US" dirty="0"/>
              <a:t>Name=“I am Sajid Iqbal”</a:t>
            </a:r>
          </a:p>
          <a:p>
            <a:pPr lvl="2"/>
            <a:r>
              <a:rPr lang="en-US" dirty="0"/>
              <a:t>Print(Name[2])</a:t>
            </a:r>
          </a:p>
          <a:p>
            <a:pPr lvl="3"/>
            <a:r>
              <a:rPr lang="en-US" dirty="0"/>
              <a:t>This will print third character of the string that is ‘a’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D814A-AA99-4C3F-8652-74783B4E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B0877-354B-4973-BDB7-69500B49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7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0A91-F8FF-42FE-8B22-62EC73D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508"/>
          </a:xfrm>
        </p:spPr>
        <p:txBody>
          <a:bodyPr/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7EE9-1009-499F-A37A-803F7CEE7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94" y="1378226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Operators are used to define operation on operands</a:t>
            </a:r>
          </a:p>
          <a:p>
            <a:pPr lvl="1"/>
            <a:r>
              <a:rPr lang="en-US" dirty="0"/>
              <a:t>+ defines the addition operations on its operands i.e. 5+6</a:t>
            </a:r>
          </a:p>
          <a:p>
            <a:pPr lvl="1"/>
            <a:r>
              <a:rPr lang="en-US" dirty="0"/>
              <a:t>There are numbers of operators that you have used in early mathematics</a:t>
            </a:r>
          </a:p>
          <a:p>
            <a:pPr lvl="1"/>
            <a:r>
              <a:rPr lang="en-US" dirty="0"/>
              <a:t>Python divides the operators in the following groups:</a:t>
            </a:r>
          </a:p>
          <a:p>
            <a:pPr lvl="2"/>
            <a:r>
              <a:rPr lang="en-US" dirty="0"/>
              <a:t>Arithmetic operators</a:t>
            </a:r>
          </a:p>
          <a:p>
            <a:pPr lvl="2"/>
            <a:r>
              <a:rPr lang="en-US" dirty="0"/>
              <a:t>Assignment operators</a:t>
            </a:r>
          </a:p>
          <a:p>
            <a:pPr lvl="2"/>
            <a:r>
              <a:rPr lang="en-US" dirty="0"/>
              <a:t>Comparison operators</a:t>
            </a:r>
          </a:p>
          <a:p>
            <a:pPr lvl="2"/>
            <a:r>
              <a:rPr lang="en-US" dirty="0"/>
              <a:t>Logical operators</a:t>
            </a:r>
          </a:p>
          <a:p>
            <a:pPr lvl="2"/>
            <a:r>
              <a:rPr lang="en-US" dirty="0"/>
              <a:t>Identity operators</a:t>
            </a:r>
          </a:p>
          <a:p>
            <a:pPr lvl="2"/>
            <a:r>
              <a:rPr lang="en-US" dirty="0"/>
              <a:t>Membership operators</a:t>
            </a:r>
          </a:p>
          <a:p>
            <a:pPr lvl="2"/>
            <a:r>
              <a:rPr lang="en-US" dirty="0"/>
              <a:t>Bitwise operators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05999-41A1-4287-AD75-30CB67E9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387A3-89E6-404A-97B4-8EC53F5E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CB0DAA-683E-4CE0-9C9F-A23BCD77F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73605"/>
              </p:ext>
            </p:extLst>
          </p:nvPr>
        </p:nvGraphicFramePr>
        <p:xfrm>
          <a:off x="7731162" y="2554874"/>
          <a:ext cx="4425346" cy="419799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224873">
                  <a:extLst>
                    <a:ext uri="{9D8B030D-6E8A-4147-A177-3AD203B41FA5}">
                      <a16:colId xmlns:a16="http://schemas.microsoft.com/office/drawing/2014/main" val="508733044"/>
                    </a:ext>
                  </a:extLst>
                </a:gridCol>
                <a:gridCol w="1721595">
                  <a:extLst>
                    <a:ext uri="{9D8B030D-6E8A-4147-A177-3AD203B41FA5}">
                      <a16:colId xmlns:a16="http://schemas.microsoft.com/office/drawing/2014/main" val="3621053522"/>
                    </a:ext>
                  </a:extLst>
                </a:gridCol>
                <a:gridCol w="1478878">
                  <a:extLst>
                    <a:ext uri="{9D8B030D-6E8A-4147-A177-3AD203B41FA5}">
                      <a16:colId xmlns:a16="http://schemas.microsoft.com/office/drawing/2014/main" val="3562227951"/>
                    </a:ext>
                  </a:extLst>
                </a:gridCol>
              </a:tblGrid>
              <a:tr h="353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6378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63189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3189" marR="63189" marT="63189" marB="63189"/>
                </a:tc>
                <a:extLst>
                  <a:ext uri="{0D108BD9-81ED-4DB2-BD59-A6C34878D82A}">
                    <a16:rowId xmlns:a16="http://schemas.microsoft.com/office/drawing/2014/main" val="4010785335"/>
                  </a:ext>
                </a:extLst>
              </a:tr>
              <a:tr h="581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126378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Addition</a:t>
                      </a:r>
                    </a:p>
                  </a:txBody>
                  <a:tcPr marL="63189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x + y</a:t>
                      </a:r>
                    </a:p>
                  </a:txBody>
                  <a:tcPr marL="63189" marR="63189" marT="63189" marB="63189"/>
                </a:tc>
                <a:extLst>
                  <a:ext uri="{0D108BD9-81ED-4DB2-BD59-A6C34878D82A}">
                    <a16:rowId xmlns:a16="http://schemas.microsoft.com/office/drawing/2014/main" val="3943457014"/>
                  </a:ext>
                </a:extLst>
              </a:tr>
              <a:tr h="581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126378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Subtraction</a:t>
                      </a:r>
                    </a:p>
                  </a:txBody>
                  <a:tcPr marL="63189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x - y</a:t>
                      </a:r>
                    </a:p>
                  </a:txBody>
                  <a:tcPr marL="63189" marR="63189" marT="63189" marB="63189"/>
                </a:tc>
                <a:extLst>
                  <a:ext uri="{0D108BD9-81ED-4DB2-BD59-A6C34878D82A}">
                    <a16:rowId xmlns:a16="http://schemas.microsoft.com/office/drawing/2014/main" val="3283204603"/>
                  </a:ext>
                </a:extLst>
              </a:tr>
              <a:tr h="581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126378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Multiplication</a:t>
                      </a:r>
                    </a:p>
                  </a:txBody>
                  <a:tcPr marL="63189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x * y</a:t>
                      </a:r>
                    </a:p>
                  </a:txBody>
                  <a:tcPr marL="63189" marR="63189" marT="63189" marB="63189"/>
                </a:tc>
                <a:extLst>
                  <a:ext uri="{0D108BD9-81ED-4DB2-BD59-A6C34878D82A}">
                    <a16:rowId xmlns:a16="http://schemas.microsoft.com/office/drawing/2014/main" val="1479623503"/>
                  </a:ext>
                </a:extLst>
              </a:tr>
              <a:tr h="581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126378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Division</a:t>
                      </a:r>
                    </a:p>
                  </a:txBody>
                  <a:tcPr marL="63189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x / y</a:t>
                      </a:r>
                    </a:p>
                  </a:txBody>
                  <a:tcPr marL="63189" marR="63189" marT="63189" marB="63189"/>
                </a:tc>
                <a:extLst>
                  <a:ext uri="{0D108BD9-81ED-4DB2-BD59-A6C34878D82A}">
                    <a16:rowId xmlns:a16="http://schemas.microsoft.com/office/drawing/2014/main" val="3104189617"/>
                  </a:ext>
                </a:extLst>
              </a:tr>
              <a:tr h="581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126378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Modulus</a:t>
                      </a:r>
                    </a:p>
                  </a:txBody>
                  <a:tcPr marL="63189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x % y</a:t>
                      </a:r>
                    </a:p>
                  </a:txBody>
                  <a:tcPr marL="63189" marR="63189" marT="63189" marB="63189"/>
                </a:tc>
                <a:extLst>
                  <a:ext uri="{0D108BD9-81ED-4DB2-BD59-A6C34878D82A}">
                    <a16:rowId xmlns:a16="http://schemas.microsoft.com/office/drawing/2014/main" val="480243208"/>
                  </a:ext>
                </a:extLst>
              </a:tr>
              <a:tr h="581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**</a:t>
                      </a:r>
                    </a:p>
                  </a:txBody>
                  <a:tcPr marL="126378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Exponentiation</a:t>
                      </a:r>
                    </a:p>
                  </a:txBody>
                  <a:tcPr marL="63189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x ** y</a:t>
                      </a:r>
                    </a:p>
                  </a:txBody>
                  <a:tcPr marL="63189" marR="63189" marT="63189" marB="63189"/>
                </a:tc>
                <a:extLst>
                  <a:ext uri="{0D108BD9-81ED-4DB2-BD59-A6C34878D82A}">
                    <a16:rowId xmlns:a16="http://schemas.microsoft.com/office/drawing/2014/main" val="3165265515"/>
                  </a:ext>
                </a:extLst>
              </a:tr>
              <a:tr h="353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//</a:t>
                      </a:r>
                    </a:p>
                  </a:txBody>
                  <a:tcPr marL="126378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</a:rPr>
                        <a:t>Floor division</a:t>
                      </a:r>
                    </a:p>
                  </a:txBody>
                  <a:tcPr marL="63189" marR="63189" marT="63189" marB="631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</a:rPr>
                        <a:t>x // y</a:t>
                      </a:r>
                    </a:p>
                  </a:txBody>
                  <a:tcPr marL="63189" marR="63189" marT="63189" marB="63189"/>
                </a:tc>
                <a:extLst>
                  <a:ext uri="{0D108BD9-81ED-4DB2-BD59-A6C34878D82A}">
                    <a16:rowId xmlns:a16="http://schemas.microsoft.com/office/drawing/2014/main" val="31655531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F09FD4-3F37-44AA-AD7B-74AEA3F103CC}"/>
              </a:ext>
            </a:extLst>
          </p:cNvPr>
          <p:cNvSpPr txBox="1"/>
          <p:nvPr/>
        </p:nvSpPr>
        <p:spPr>
          <a:xfrm>
            <a:off x="7723639" y="21855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>
                <a:solidFill>
                  <a:srgbClr val="FFFF00"/>
                </a:solidFill>
              </a:rPr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6210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10AB-0977-479C-A240-87A15F2F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A1E5C7-7525-41C6-B417-599C2942B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340914"/>
              </p:ext>
            </p:extLst>
          </p:nvPr>
        </p:nvGraphicFramePr>
        <p:xfrm>
          <a:off x="927652" y="1152983"/>
          <a:ext cx="8388626" cy="5306307"/>
        </p:xfrm>
        <a:graphic>
          <a:graphicData uri="http://schemas.openxmlformats.org/drawingml/2006/table">
            <a:tbl>
              <a:tblPr/>
              <a:tblGrid>
                <a:gridCol w="3226394">
                  <a:extLst>
                    <a:ext uri="{9D8B030D-6E8A-4147-A177-3AD203B41FA5}">
                      <a16:colId xmlns:a16="http://schemas.microsoft.com/office/drawing/2014/main" val="3035294422"/>
                    </a:ext>
                  </a:extLst>
                </a:gridCol>
                <a:gridCol w="2581116">
                  <a:extLst>
                    <a:ext uri="{9D8B030D-6E8A-4147-A177-3AD203B41FA5}">
                      <a16:colId xmlns:a16="http://schemas.microsoft.com/office/drawing/2014/main" val="822450700"/>
                    </a:ext>
                  </a:extLst>
                </a:gridCol>
                <a:gridCol w="2581116">
                  <a:extLst>
                    <a:ext uri="{9D8B030D-6E8A-4147-A177-3AD203B41FA5}">
                      <a16:colId xmlns:a16="http://schemas.microsoft.com/office/drawing/2014/main" val="2592617336"/>
                    </a:ext>
                  </a:extLst>
                </a:gridCol>
              </a:tblGrid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chemeClr val="bg2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chemeClr val="bg2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chemeClr val="bg2"/>
                          </a:solidFill>
                          <a:effectLst/>
                        </a:rPr>
                        <a:t>Same As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13073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= 5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x = 5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80198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+=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+=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x = x + 3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263455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-=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-=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x = x - 3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55207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*=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*=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x = x *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15655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/=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/=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x = x /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66139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%=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%=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x = x %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006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//=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//=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= x //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07325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**=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**=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= x **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83727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&amp;=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&amp;=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= x &amp;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859839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|=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|=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= x |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312983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^=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^=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= x ^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28064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&gt;&gt;=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= x &gt;&gt;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1581"/>
                  </a:ext>
                </a:extLst>
              </a:tr>
              <a:tr h="348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107035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&lt;&lt;=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</a:rPr>
                        <a:t>x = x &lt;&lt; 3</a:t>
                      </a:r>
                    </a:p>
                  </a:txBody>
                  <a:tcPr marL="53517" marR="53517" marT="53517" marB="5351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5686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1039E-2187-4243-AE7C-CE93DF6A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A5214-B433-45DC-A665-89AE5453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0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CC99-D57F-4C48-ABFB-4910D98D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A071BA-BB38-438B-A4D4-C1ABED310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776570"/>
              </p:ext>
            </p:extLst>
          </p:nvPr>
        </p:nvGraphicFramePr>
        <p:xfrm>
          <a:off x="1459407" y="1509298"/>
          <a:ext cx="7196768" cy="4195763"/>
        </p:xfrm>
        <a:graphic>
          <a:graphicData uri="http://schemas.openxmlformats.org/drawingml/2006/table">
            <a:tbl>
              <a:tblPr/>
              <a:tblGrid>
                <a:gridCol w="1991963">
                  <a:extLst>
                    <a:ext uri="{9D8B030D-6E8A-4147-A177-3AD203B41FA5}">
                      <a16:colId xmlns:a16="http://schemas.microsoft.com/office/drawing/2014/main" val="2668705330"/>
                    </a:ext>
                  </a:extLst>
                </a:gridCol>
                <a:gridCol w="2799763">
                  <a:extLst>
                    <a:ext uri="{9D8B030D-6E8A-4147-A177-3AD203B41FA5}">
                      <a16:colId xmlns:a16="http://schemas.microsoft.com/office/drawing/2014/main" val="2830444688"/>
                    </a:ext>
                  </a:extLst>
                </a:gridCol>
                <a:gridCol w="2405042">
                  <a:extLst>
                    <a:ext uri="{9D8B030D-6E8A-4147-A177-3AD203B41FA5}">
                      <a16:colId xmlns:a16="http://schemas.microsoft.com/office/drawing/2014/main" val="2351162434"/>
                    </a:ext>
                  </a:extLst>
                </a:gridCol>
              </a:tblGrid>
              <a:tr h="410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46705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727370"/>
                  </a:ext>
                </a:extLst>
              </a:tr>
              <a:tr h="67484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146705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Equal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x == y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43503"/>
                  </a:ext>
                </a:extLst>
              </a:tr>
              <a:tr h="67484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146705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x != y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6632"/>
                  </a:ext>
                </a:extLst>
              </a:tr>
              <a:tr h="67484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146705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x &gt; y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30224"/>
                  </a:ext>
                </a:extLst>
              </a:tr>
              <a:tr h="67484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146705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x &lt; y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3624"/>
                  </a:ext>
                </a:extLst>
              </a:tr>
              <a:tr h="67484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146705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x &gt;= y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066009"/>
                  </a:ext>
                </a:extLst>
              </a:tr>
              <a:tr h="410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146705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x &lt;= y</a:t>
                      </a:r>
                    </a:p>
                  </a:txBody>
                  <a:tcPr marL="73352" marR="73352" marT="73352" marB="733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3231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E231-D5AC-4F53-91A7-6490C86B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3E43-42DE-41CE-93E4-A9B7EC10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48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1881</TotalTime>
  <Words>1200</Words>
  <Application>Microsoft Office PowerPoint</Application>
  <PresentationFormat>Widescreen</PresentationFormat>
  <Paragraphs>375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 Condensed</vt:lpstr>
      <vt:lpstr>Berlin Sans FB</vt:lpstr>
      <vt:lpstr>Calibri</vt:lpstr>
      <vt:lpstr>Century Gothic</vt:lpstr>
      <vt:lpstr>JetBrains Mono</vt:lpstr>
      <vt:lpstr>Wingdings 3</vt:lpstr>
      <vt:lpstr>Ion</vt:lpstr>
      <vt:lpstr>PowerPoint Presentation</vt:lpstr>
      <vt:lpstr>Computer Programming</vt:lpstr>
      <vt:lpstr>Python Data Types</vt:lpstr>
      <vt:lpstr>Setting the data type automatically</vt:lpstr>
      <vt:lpstr>Setting data type explicitly</vt:lpstr>
      <vt:lpstr>String data type</vt:lpstr>
      <vt:lpstr>Python Operators</vt:lpstr>
      <vt:lpstr>Assignment Operators</vt:lpstr>
      <vt:lpstr>Comparison Operators</vt:lpstr>
      <vt:lpstr>Logical Operators</vt:lpstr>
      <vt:lpstr>Identity and Membership Operators</vt:lpstr>
      <vt:lpstr>Bitwise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sajid iqbal</dc:creator>
  <cp:lastModifiedBy>sajid iqbal</cp:lastModifiedBy>
  <cp:revision>154</cp:revision>
  <dcterms:created xsi:type="dcterms:W3CDTF">2020-09-22T05:36:11Z</dcterms:created>
  <dcterms:modified xsi:type="dcterms:W3CDTF">2020-10-27T12:23:56Z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