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817" r:id="rId4"/>
  </p:sldMasterIdLst>
  <p:notesMasterIdLst>
    <p:notesMasterId r:id="rId16"/>
  </p:notesMasterIdLst>
  <p:sldIdLst>
    <p:sldId id="286" r:id="rId5"/>
    <p:sldId id="287" r:id="rId6"/>
    <p:sldId id="288" r:id="rId7"/>
    <p:sldId id="290" r:id="rId8"/>
    <p:sldId id="289" r:id="rId9"/>
    <p:sldId id="291" r:id="rId10"/>
    <p:sldId id="292" r:id="rId11"/>
    <p:sldId id="293" r:id="rId12"/>
    <p:sldId id="295" r:id="rId13"/>
    <p:sldId id="294" r:id="rId14"/>
    <p:sldId id="285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B3922"/>
    <a:srgbClr val="2E3722"/>
    <a:srgbClr val="F8D22F"/>
    <a:srgbClr val="FCF7F1"/>
    <a:srgbClr val="344529"/>
    <a:srgbClr val="B8D233"/>
    <a:srgbClr val="5CC6D6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19" autoAdjust="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E9E504-3B7E-4207-BD81-58F3154F05D6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3D8EE0-2AEE-4F8C-8DD4-AB5EAAF54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4470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7FBF6-DA55-471F-A5D9-344FFA497B3A}" type="datetime1">
              <a:rPr lang="en-US" smtClean="0"/>
              <a:t>1/6/2021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116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12801-C6D6-4AC0-BEC1-47EAD8AF4977}" type="datetime1">
              <a:rPr lang="en-US" smtClean="0"/>
              <a:t>1/6/2021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827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328C7-8180-4E83-86DC-0B6B39C8C01B}" type="datetime1">
              <a:rPr lang="en-US" smtClean="0"/>
              <a:t>1/6/2021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1183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DDD3E-B29C-4379-8264-D6E89A4C6F44}" type="datetime1">
              <a:rPr lang="en-US" smtClean="0"/>
              <a:t>1/6/2021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500574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E7A7E-CAFB-4EB0-AB87-0C57F822BD04}" type="datetime1">
              <a:rPr lang="en-US" smtClean="0"/>
              <a:t>1/6/2021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3767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FD5E8-781E-4789-98FE-871568CA4145}" type="datetime1">
              <a:rPr lang="en-US" smtClean="0"/>
              <a:t>1/6/2021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61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33B57-7533-4D0C-A492-6531231ADEBE}" type="datetime1">
              <a:rPr lang="en-US" smtClean="0"/>
              <a:t>1/6/2021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7408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86C81-05B5-4F46-B8D4-4713B7DACAAC}" type="datetime1">
              <a:rPr lang="en-US" smtClean="0"/>
              <a:t>1/6/2021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2327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2AD03-4039-4C2F-8CAC-3A6E2B2007D3}" type="datetime1">
              <a:rPr lang="en-US" smtClean="0"/>
              <a:t>1/6/2021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5854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357873" y="6448069"/>
            <a:ext cx="990599" cy="304799"/>
          </a:xfrm>
        </p:spPr>
        <p:txBody>
          <a:bodyPr/>
          <a:lstStyle/>
          <a:p>
            <a:fld id="{9AF921DE-2C2E-406E-A2BC-946757417B35}" type="datetime1">
              <a:rPr lang="en-US" smtClean="0"/>
              <a:t>1/6/2021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6395" y="6448069"/>
            <a:ext cx="3859795" cy="304801"/>
          </a:xfrm>
        </p:spPr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993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1965A-1CE8-4C3D-A027-DA3B05AC02E2}" type="datetime1">
              <a:rPr lang="en-US" smtClean="0"/>
              <a:t>1/6/2021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176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8549A-B31B-42D1-8515-A5154C328F18}" type="datetime1">
              <a:rPr lang="en-US" smtClean="0"/>
              <a:t>1/6/2021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397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C6323-3DE3-4400-B919-45D2A892FA97}" type="datetime1">
              <a:rPr lang="en-US" smtClean="0"/>
              <a:t>1/6/2021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057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00780-69D7-4323-AD2D-DEB294DB2617}" type="datetime1">
              <a:rPr lang="en-US" smtClean="0"/>
              <a:t>1/6/2021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6959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8F1F5-8740-4A39-998E-0C847A603D86}" type="datetime1">
              <a:rPr lang="en-US" smtClean="0"/>
              <a:t>1/6/2021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215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95F4A-FEC9-4387-AC72-2937936FC8DD}" type="datetime1">
              <a:rPr lang="en-US" smtClean="0"/>
              <a:t>1/6/2021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7036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C1C68-F38D-4F0F-9F0B-2E23273821E3}" type="datetime1">
              <a:rPr lang="en-US" smtClean="0"/>
              <a:t>1/6/2021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095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2459DAF-4109-493E-B4DB-8ABBBF9DBF64}" type="datetime1">
              <a:rPr lang="en-US" smtClean="0"/>
              <a:t>1/6/2021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03124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8" r:id="rId1"/>
    <p:sldLayoutId id="2147483819" r:id="rId2"/>
    <p:sldLayoutId id="2147483820" r:id="rId3"/>
    <p:sldLayoutId id="2147483821" r:id="rId4"/>
    <p:sldLayoutId id="2147483822" r:id="rId5"/>
    <p:sldLayoutId id="2147483823" r:id="rId6"/>
    <p:sldLayoutId id="2147483824" r:id="rId7"/>
    <p:sldLayoutId id="2147483825" r:id="rId8"/>
    <p:sldLayoutId id="2147483826" r:id="rId9"/>
    <p:sldLayoutId id="2147483827" r:id="rId10"/>
    <p:sldLayoutId id="2147483828" r:id="rId11"/>
    <p:sldLayoutId id="2147483829" r:id="rId12"/>
    <p:sldLayoutId id="2147483830" r:id="rId13"/>
    <p:sldLayoutId id="2147483831" r:id="rId14"/>
    <p:sldLayoutId id="2147483832" r:id="rId15"/>
    <p:sldLayoutId id="2147483833" r:id="rId16"/>
    <p:sldLayoutId id="2147483834" r:id="rId17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jpeg"/><Relationship Id="rId2" Type="http://schemas.openxmlformats.org/officeDocument/2006/relationships/hyperlink" Target="mailto:sajidiqbal.pk@gmail.com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5">
            <a:extLst>
              <a:ext uri="{FF2B5EF4-FFF2-40B4-BE49-F238E27FC236}">
                <a16:creationId xmlns:a16="http://schemas.microsoft.com/office/drawing/2014/main" id="{FCB8383A-8E15-480A-A2CC-C978DDC47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78895" y="5758810"/>
            <a:ext cx="3507366" cy="365125"/>
          </a:xfrm>
        </p:spPr>
        <p:txBody>
          <a:bodyPr/>
          <a:lstStyle/>
          <a:p>
            <a:r>
              <a:rPr lang="en-US" dirty="0"/>
              <a:t>COMEDXD - </a:t>
            </a:r>
            <a:r>
              <a:rPr lang="en-US" dirty="0" err="1"/>
              <a:t>COMputer</a:t>
            </a:r>
            <a:r>
              <a:rPr lang="en-US" dirty="0"/>
              <a:t> </a:t>
            </a:r>
            <a:r>
              <a:rPr lang="en-US" err="1"/>
              <a:t>EDucation</a:t>
            </a:r>
            <a:r>
              <a:rPr lang="en-US"/>
              <a:t> EXplaineD</a:t>
            </a:r>
            <a:endParaRPr lang="tr-T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C7D40A-90F1-4373-B4C2-8C77B30A4A97}"/>
              </a:ext>
            </a:extLst>
          </p:cNvPr>
          <p:cNvSpPr txBox="1"/>
          <p:nvPr/>
        </p:nvSpPr>
        <p:spPr>
          <a:xfrm>
            <a:off x="2488473" y="3789040"/>
            <a:ext cx="7215052" cy="19697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>
                <a:solidFill>
                  <a:srgbClr val="92D050"/>
                </a:solidFill>
                <a:latin typeface="Bahnschrift Condensed" panose="020B0502040204020203" pitchFamily="34" charset="0"/>
              </a:rPr>
              <a:t>Dr. </a:t>
            </a:r>
            <a:r>
              <a:rPr lang="en-US" sz="4000" b="1">
                <a:solidFill>
                  <a:srgbClr val="92D050"/>
                </a:solidFill>
                <a:latin typeface="Bahnschrift Condensed" panose="020B0502040204020203" pitchFamily="34" charset="0"/>
              </a:rPr>
              <a:t>Sajid Iqbal</a:t>
            </a:r>
            <a:endParaRPr lang="en-US" sz="4000" b="1" dirty="0">
              <a:solidFill>
                <a:srgbClr val="92D050"/>
              </a:solidFill>
              <a:latin typeface="Bahnschrift Condensed" panose="020B0502040204020203" pitchFamily="34" charset="0"/>
            </a:endParaRPr>
          </a:p>
          <a:p>
            <a:pPr algn="ctr"/>
            <a:endParaRPr lang="en-US" dirty="0"/>
          </a:p>
          <a:p>
            <a:pPr algn="ctr"/>
            <a:r>
              <a:rPr lang="en-US" sz="3200" dirty="0"/>
              <a:t>Department of Computer Science</a:t>
            </a:r>
          </a:p>
          <a:p>
            <a:pPr algn="ctr"/>
            <a:r>
              <a:rPr lang="en-US" sz="3200" dirty="0"/>
              <a:t>Bahauddin Zakariya University</a:t>
            </a:r>
            <a:r>
              <a:rPr lang="en-US" sz="3200"/>
              <a:t>, Multan</a:t>
            </a:r>
            <a:endParaRPr lang="en-US" sz="3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45D26C2-FB24-44C0-B855-BFB901ACBB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512" t="50001" r="46103" b="24204"/>
          <a:stretch/>
        </p:blipFill>
        <p:spPr>
          <a:xfrm rot="10800000">
            <a:off x="4923688" y="554174"/>
            <a:ext cx="2349308" cy="3395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953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66B67-2D3E-4C76-88F8-15F90F527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38D8E2-B77C-4C02-9FF7-67C089582A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331259"/>
            <a:ext cx="8946541" cy="4195481"/>
          </a:xfrm>
        </p:spPr>
        <p:txBody>
          <a:bodyPr/>
          <a:lstStyle/>
          <a:p>
            <a:r>
              <a:rPr lang="en-US" dirty="0"/>
              <a:t>Using print statement as explained in previous slide and nested loops, print following patters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CCEC0A-52C6-42BA-95D0-2076AF182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63DEFD-72E3-4408-AC39-66D16F53A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10</a:t>
            </a:fld>
            <a:endParaRPr lang="en-US" dirty="0"/>
          </a:p>
        </p:txBody>
      </p:sp>
      <p:pic>
        <p:nvPicPr>
          <p:cNvPr id="6146" name="Picture 2" descr="nested loops in c">
            <a:extLst>
              <a:ext uri="{FF2B5EF4-FFF2-40B4-BE49-F238E27FC236}">
                <a16:creationId xmlns:a16="http://schemas.microsoft.com/office/drawing/2014/main" id="{5782A9CC-F94C-40AF-AB30-BDA31A6D279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95" t="27187" r="11739" b="2795"/>
          <a:stretch/>
        </p:blipFill>
        <p:spPr bwMode="auto">
          <a:xfrm>
            <a:off x="1563756" y="2074311"/>
            <a:ext cx="2444815" cy="2153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Video 5 (BlueJ) : Printing patterns using nested loops (ICSE) - YouTube">
            <a:extLst>
              <a:ext uri="{FF2B5EF4-FFF2-40B4-BE49-F238E27FC236}">
                <a16:creationId xmlns:a16="http://schemas.microsoft.com/office/drawing/2014/main" id="{AEA313FF-52A5-4880-A28B-3B779C40426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99" t="15732" r="19565"/>
          <a:stretch/>
        </p:blipFill>
        <p:spPr bwMode="auto">
          <a:xfrm>
            <a:off x="4466753" y="2074311"/>
            <a:ext cx="3458047" cy="2889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Python Nested for Loops Practice Exercises | by Asha | Medium">
            <a:extLst>
              <a:ext uri="{FF2B5EF4-FFF2-40B4-BE49-F238E27FC236}">
                <a16:creationId xmlns:a16="http://schemas.microsoft.com/office/drawing/2014/main" id="{9C755E3C-06E0-4577-B1B3-1CFD298C6F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107" r="89019"/>
          <a:stretch/>
        </p:blipFill>
        <p:spPr bwMode="auto">
          <a:xfrm>
            <a:off x="8181355" y="2074310"/>
            <a:ext cx="1724350" cy="2889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33987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B3F7E9-5D97-457D-9D79-5D0062444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6395" y="6448069"/>
            <a:ext cx="4571135" cy="409931"/>
          </a:xfrm>
        </p:spPr>
        <p:txBody>
          <a:bodyPr/>
          <a:lstStyle/>
          <a:p>
            <a:r>
              <a:rPr lang="en-US" dirty="0"/>
              <a:t>By Dr. Sajid Iqbal -Computer Education Explained - </a:t>
            </a:r>
            <a:r>
              <a:rPr lang="en-US" dirty="0" err="1"/>
              <a:t>ComeDxd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34C072-F6A3-4D36-8126-D07026F3F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11</a:t>
            </a:fld>
            <a:endParaRPr lang="en-US" dirty="0"/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A63BE7CC-7754-4E29-9712-7433031F7F09}"/>
              </a:ext>
            </a:extLst>
          </p:cNvPr>
          <p:cNvSpPr txBox="1">
            <a:spLocks/>
          </p:cNvSpPr>
          <p:nvPr/>
        </p:nvSpPr>
        <p:spPr>
          <a:xfrm>
            <a:off x="1158130" y="1120731"/>
            <a:ext cx="9330358" cy="497256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US" sz="6400" dirty="0"/>
              <a:t>Thanks for watching</a:t>
            </a:r>
          </a:p>
          <a:p>
            <a:pPr algn="ctr"/>
            <a:endParaRPr lang="en-US" sz="2600" dirty="0"/>
          </a:p>
          <a:p>
            <a:pPr marL="0" indent="0" algn="ctr">
              <a:buFont typeface="Wingdings 3" charset="2"/>
              <a:buNone/>
            </a:pPr>
            <a:endParaRPr lang="en-US" sz="2600" dirty="0"/>
          </a:p>
          <a:p>
            <a:pPr marL="0" indent="0" algn="ctr">
              <a:buFont typeface="Wingdings 3" charset="2"/>
              <a:buNone/>
            </a:pPr>
            <a:endParaRPr lang="en-US" sz="2600" dirty="0"/>
          </a:p>
          <a:p>
            <a:pPr marL="0" indent="0" algn="ctr">
              <a:buFont typeface="Wingdings 3" charset="2"/>
              <a:buNone/>
            </a:pPr>
            <a:endParaRPr lang="en-US" sz="2600" dirty="0"/>
          </a:p>
          <a:p>
            <a:pPr marL="0" indent="0" algn="ctr">
              <a:buFont typeface="Wingdings 3" charset="2"/>
              <a:buNone/>
            </a:pPr>
            <a:r>
              <a:rPr lang="en-US" sz="2600" b="1" dirty="0">
                <a:solidFill>
                  <a:srgbClr val="92D050"/>
                </a:solidFill>
              </a:rPr>
              <a:t>Dr. Sajid Iqbal</a:t>
            </a:r>
          </a:p>
          <a:p>
            <a:pPr marL="0" indent="0" algn="ctr">
              <a:buFont typeface="Wingdings 3" charset="2"/>
              <a:buNone/>
            </a:pPr>
            <a:r>
              <a:rPr lang="en-US" sz="2600" dirty="0"/>
              <a:t>Assistant Professor</a:t>
            </a:r>
          </a:p>
          <a:p>
            <a:pPr marL="0" indent="0" algn="ctr">
              <a:buFont typeface="Wingdings 3" charset="2"/>
              <a:buNone/>
            </a:pPr>
            <a:r>
              <a:rPr lang="en-US" sz="2600" dirty="0"/>
              <a:t>Department of Computer Science</a:t>
            </a:r>
          </a:p>
          <a:p>
            <a:pPr marL="0" indent="0" algn="ctr">
              <a:buFont typeface="Wingdings 3" charset="2"/>
              <a:buNone/>
            </a:pPr>
            <a:r>
              <a:rPr lang="en-US" sz="2600" dirty="0"/>
              <a:t>Bahauddin Zakariya University, Multan</a:t>
            </a:r>
          </a:p>
          <a:p>
            <a:pPr marL="0" indent="0" algn="ctr">
              <a:buFont typeface="Wingdings 3" charset="2"/>
              <a:buNone/>
            </a:pPr>
            <a:r>
              <a:rPr lang="en-US" sz="2600" dirty="0">
                <a:solidFill>
                  <a:srgbClr val="FFFF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sajidiqbal.pk@gmail.com</a:t>
            </a:r>
            <a:endParaRPr lang="en-US" sz="2600" dirty="0">
              <a:solidFill>
                <a:srgbClr val="FFFF00"/>
              </a:solidFill>
            </a:endParaRPr>
          </a:p>
          <a:p>
            <a:pPr marL="0" indent="0" algn="ctr">
              <a:buFont typeface="Wingdings 3" charset="2"/>
              <a:buNone/>
            </a:pPr>
            <a:r>
              <a:rPr lang="en-US" sz="2600" dirty="0">
                <a:solidFill>
                  <a:srgbClr val="FFFF00"/>
                </a:solidFill>
              </a:rPr>
              <a:t> https://github.com/sajjo79/Introduction-to-Computers</a:t>
            </a:r>
          </a:p>
          <a:p>
            <a:pPr marL="0" indent="0" algn="ctr">
              <a:buFont typeface="Wingdings 3" charset="2"/>
              <a:buNone/>
            </a:pP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46597AA-DF6B-4AEE-A893-3F90DE5EC8FA}"/>
              </a:ext>
            </a:extLst>
          </p:cNvPr>
          <p:cNvSpPr/>
          <p:nvPr/>
        </p:nvSpPr>
        <p:spPr>
          <a:xfrm>
            <a:off x="3591440" y="2148745"/>
            <a:ext cx="4333460" cy="99257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6000" b="1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Allah Hafiz</a:t>
            </a:r>
          </a:p>
        </p:txBody>
      </p:sp>
      <p:pic>
        <p:nvPicPr>
          <p:cNvPr id="10" name="Graphic 9" descr="Envelope">
            <a:extLst>
              <a:ext uri="{FF2B5EF4-FFF2-40B4-BE49-F238E27FC236}">
                <a16:creationId xmlns:a16="http://schemas.microsoft.com/office/drawing/2014/main" id="{39B62267-FDF4-4B0E-A80E-EE197E852B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632275" y="4992684"/>
            <a:ext cx="406629" cy="406629"/>
          </a:xfrm>
          <a:prstGeom prst="rect">
            <a:avLst/>
          </a:prstGeom>
        </p:spPr>
      </p:pic>
      <p:pic>
        <p:nvPicPr>
          <p:cNvPr id="11" name="Graphic 10" descr="Presentation with checklist">
            <a:extLst>
              <a:ext uri="{FF2B5EF4-FFF2-40B4-BE49-F238E27FC236}">
                <a16:creationId xmlns:a16="http://schemas.microsoft.com/office/drawing/2014/main" id="{557DD915-DBFD-4101-A953-4595260BEB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528306" y="5368497"/>
            <a:ext cx="577931" cy="577931"/>
          </a:xfrm>
          <a:prstGeom prst="rect">
            <a:avLst/>
          </a:prstGeom>
        </p:spPr>
      </p:pic>
      <p:pic>
        <p:nvPicPr>
          <p:cNvPr id="12" name="Picture 2" descr="Wow Life Youtube Channel - Youtube Logo Black Transparent PNG ...">
            <a:extLst>
              <a:ext uri="{FF2B5EF4-FFF2-40B4-BE49-F238E27FC236}">
                <a16:creationId xmlns:a16="http://schemas.microsoft.com/office/drawing/2014/main" id="{CFAEF3A8-90D0-48F4-8E6C-91AADD3F77C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2" t="16024" r="2323" b="5346"/>
          <a:stretch/>
        </p:blipFill>
        <p:spPr bwMode="auto">
          <a:xfrm>
            <a:off x="4038904" y="5838775"/>
            <a:ext cx="1719266" cy="406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9ED2C21-4EC6-4C34-B34D-E1D41460D4A5}"/>
              </a:ext>
            </a:extLst>
          </p:cNvPr>
          <p:cNvSpPr/>
          <p:nvPr/>
        </p:nvSpPr>
        <p:spPr>
          <a:xfrm>
            <a:off x="5951984" y="5834104"/>
            <a:ext cx="1872208" cy="40662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COMEDXD</a:t>
            </a:r>
          </a:p>
        </p:txBody>
      </p:sp>
    </p:spTree>
    <p:extLst>
      <p:ext uri="{BB962C8B-B14F-4D97-AF65-F5344CB8AC3E}">
        <p14:creationId xmlns:p14="http://schemas.microsoft.com/office/powerpoint/2010/main" val="2935336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A6BA3C5-0DD5-4FDE-AFF3-4D9A46C37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Computer Programming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DE51446-7A4F-42E6-9F07-5931B1E67A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Nested loops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8D24C9-1DB7-4BF0-B67B-36A9C5DAB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A201E3-0CA3-4ABB-9C05-AF5008047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505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EF3ADCEA-C96F-4A92-B6E6-7BF7464A4778}"/>
              </a:ext>
            </a:extLst>
          </p:cNvPr>
          <p:cNvGrpSpPr/>
          <p:nvPr/>
        </p:nvGrpSpPr>
        <p:grpSpPr>
          <a:xfrm>
            <a:off x="5910469" y="889631"/>
            <a:ext cx="5078829" cy="5372020"/>
            <a:chOff x="6467060" y="295729"/>
            <a:chExt cx="5078829" cy="5372020"/>
          </a:xfrm>
        </p:grpSpPr>
        <p:sp>
          <p:nvSpPr>
            <p:cNvPr id="8" name="Diamond 7">
              <a:extLst>
                <a:ext uri="{FF2B5EF4-FFF2-40B4-BE49-F238E27FC236}">
                  <a16:creationId xmlns:a16="http://schemas.microsoft.com/office/drawing/2014/main" id="{5FB041A4-29C1-4F86-92D2-EC6623C40784}"/>
                </a:ext>
              </a:extLst>
            </p:cNvPr>
            <p:cNvSpPr/>
            <p:nvPr/>
          </p:nvSpPr>
          <p:spPr>
            <a:xfrm>
              <a:off x="7301948" y="1166191"/>
              <a:ext cx="2531165" cy="1245705"/>
            </a:xfrm>
            <a:prstGeom prst="diamond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Condition</a:t>
              </a:r>
            </a:p>
          </p:txBody>
        </p:sp>
        <p:sp>
          <p:nvSpPr>
            <p:cNvPr id="9" name="Arrow: Down 8">
              <a:extLst>
                <a:ext uri="{FF2B5EF4-FFF2-40B4-BE49-F238E27FC236}">
                  <a16:creationId xmlns:a16="http://schemas.microsoft.com/office/drawing/2014/main" id="{A7A2CAD4-2FF0-4FF0-8E7F-2B56514EE904}"/>
                </a:ext>
              </a:extLst>
            </p:cNvPr>
            <p:cNvSpPr/>
            <p:nvPr/>
          </p:nvSpPr>
          <p:spPr>
            <a:xfrm>
              <a:off x="8136835" y="295729"/>
              <a:ext cx="838199" cy="923471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4C267CE4-4BE8-4339-B3E5-DFA0E5D3D63D}"/>
                </a:ext>
              </a:extLst>
            </p:cNvPr>
            <p:cNvSpPr/>
            <p:nvPr/>
          </p:nvSpPr>
          <p:spPr>
            <a:xfrm>
              <a:off x="7301948" y="2944266"/>
              <a:ext cx="2531165" cy="768626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Loop Body</a:t>
              </a:r>
            </a:p>
          </p:txBody>
        </p:sp>
        <p:sp>
          <p:nvSpPr>
            <p:cNvPr id="11" name="Arrow: Down 10">
              <a:extLst>
                <a:ext uri="{FF2B5EF4-FFF2-40B4-BE49-F238E27FC236}">
                  <a16:creationId xmlns:a16="http://schemas.microsoft.com/office/drawing/2014/main" id="{370943E9-D572-40E1-A882-A965C3BB75D6}"/>
                </a:ext>
              </a:extLst>
            </p:cNvPr>
            <p:cNvSpPr/>
            <p:nvPr/>
          </p:nvSpPr>
          <p:spPr>
            <a:xfrm>
              <a:off x="7665968" y="2411896"/>
              <a:ext cx="1803124" cy="536713"/>
            </a:xfrm>
            <a:prstGeom prst="down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Arrow: Curved Right 11">
              <a:extLst>
                <a:ext uri="{FF2B5EF4-FFF2-40B4-BE49-F238E27FC236}">
                  <a16:creationId xmlns:a16="http://schemas.microsoft.com/office/drawing/2014/main" id="{53EE4D39-0CB5-4F03-860E-83A36B6E0205}"/>
                </a:ext>
              </a:extLst>
            </p:cNvPr>
            <p:cNvSpPr/>
            <p:nvPr/>
          </p:nvSpPr>
          <p:spPr>
            <a:xfrm flipV="1">
              <a:off x="6467060" y="1577008"/>
              <a:ext cx="834887" cy="1851991"/>
            </a:xfrm>
            <a:prstGeom prst="curvedRightArrow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" name="Arrow: Curved Right 12">
              <a:extLst>
                <a:ext uri="{FF2B5EF4-FFF2-40B4-BE49-F238E27FC236}">
                  <a16:creationId xmlns:a16="http://schemas.microsoft.com/office/drawing/2014/main" id="{54B7770D-608E-4844-A2CE-C9BC18C6BC78}"/>
                </a:ext>
              </a:extLst>
            </p:cNvPr>
            <p:cNvSpPr/>
            <p:nvPr/>
          </p:nvSpPr>
          <p:spPr>
            <a:xfrm flipH="1">
              <a:off x="9825077" y="1706443"/>
              <a:ext cx="1720812" cy="3037835"/>
            </a:xfrm>
            <a:prstGeom prst="curvedRightArrow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666DC1FF-E9B3-434E-ABAC-1599E1D92E53}"/>
                </a:ext>
              </a:extLst>
            </p:cNvPr>
            <p:cNvSpPr/>
            <p:nvPr/>
          </p:nvSpPr>
          <p:spPr>
            <a:xfrm>
              <a:off x="7290351" y="3961369"/>
              <a:ext cx="2531165" cy="768626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Instructions after loop body</a:t>
              </a:r>
            </a:p>
          </p:txBody>
        </p:sp>
        <p:sp>
          <p:nvSpPr>
            <p:cNvPr id="17" name="Arrow: Down 16">
              <a:extLst>
                <a:ext uri="{FF2B5EF4-FFF2-40B4-BE49-F238E27FC236}">
                  <a16:creationId xmlns:a16="http://schemas.microsoft.com/office/drawing/2014/main" id="{FEB5A696-04F1-4466-B093-EBF35CED14E0}"/>
                </a:ext>
              </a:extLst>
            </p:cNvPr>
            <p:cNvSpPr/>
            <p:nvPr/>
          </p:nvSpPr>
          <p:spPr>
            <a:xfrm>
              <a:off x="8148430" y="4744278"/>
              <a:ext cx="838199" cy="923471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itle 5">
            <a:extLst>
              <a:ext uri="{FF2B5EF4-FFF2-40B4-BE49-F238E27FC236}">
                <a16:creationId xmlns:a16="http://schemas.microsoft.com/office/drawing/2014/main" id="{88D51740-D71E-4CFD-8AB0-AEE64FA95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nested loop?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E0A5A33-F4FB-4558-BB74-96E28DB03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0791" y="1364974"/>
            <a:ext cx="4515609" cy="4896677"/>
          </a:xfrm>
        </p:spPr>
        <p:txBody>
          <a:bodyPr/>
          <a:lstStyle/>
          <a:p>
            <a:r>
              <a:rPr lang="en-US" b="1" dirty="0"/>
              <a:t>Simple loop</a:t>
            </a:r>
          </a:p>
          <a:p>
            <a:pPr lvl="1"/>
            <a:r>
              <a:rPr lang="en-US" dirty="0"/>
              <a:t>A loop structure which has programming statements in its body that do not contain another loop</a:t>
            </a:r>
          </a:p>
          <a:p>
            <a:r>
              <a:rPr lang="en-US" b="1" dirty="0"/>
              <a:t>Nested loop</a:t>
            </a:r>
          </a:p>
          <a:p>
            <a:pPr lvl="1"/>
            <a:r>
              <a:rPr lang="en-US" dirty="0"/>
              <a:t>When a loop is used within the body of other loop, it is called the nested loop</a:t>
            </a:r>
          </a:p>
          <a:p>
            <a:pPr lvl="2"/>
            <a:r>
              <a:rPr lang="en-US" b="1" dirty="0"/>
              <a:t>Inner loop</a:t>
            </a:r>
            <a:r>
              <a:rPr lang="en-US" dirty="0"/>
              <a:t>: The loop which is nested</a:t>
            </a:r>
          </a:p>
          <a:p>
            <a:pPr lvl="2"/>
            <a:r>
              <a:rPr lang="en-US" b="1" dirty="0"/>
              <a:t>Outer loop</a:t>
            </a:r>
            <a:r>
              <a:rPr lang="en-US" dirty="0"/>
              <a:t>: the loop which contains another loop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1BF4D0-2E22-4F3D-A00B-B28567B47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3F041F-EFAF-4A86-A03D-908922FF2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3</a:t>
            </a:fld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E35EB9F-4C0A-4BC5-9DD6-043F66893671}"/>
              </a:ext>
            </a:extLst>
          </p:cNvPr>
          <p:cNvSpPr/>
          <p:nvPr/>
        </p:nvSpPr>
        <p:spPr>
          <a:xfrm>
            <a:off x="9198723" y="2301766"/>
            <a:ext cx="94128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False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1C939B5-6E96-4620-B510-EF0C11AFC4E3}"/>
              </a:ext>
            </a:extLst>
          </p:cNvPr>
          <p:cNvSpPr/>
          <p:nvPr/>
        </p:nvSpPr>
        <p:spPr>
          <a:xfrm>
            <a:off x="7576059" y="2976847"/>
            <a:ext cx="79380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717566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2A6E6-3E2D-4543-9BBF-C1D5965D7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– Simple Loop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A1C31E-D544-4012-B358-5B1785BE5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4288A0-1EEB-4098-B927-4C23595EE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4</a:t>
            </a:fld>
            <a:endParaRPr lang="en-US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4BC4AB59-EAE5-4D53-AD76-39C674BF60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5888" y="1853248"/>
            <a:ext cx="3631095" cy="163121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a=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while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(a&lt;=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5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):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"#"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a=a+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"five times # is printed"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4C5A85-0569-49E8-A50B-899E2F89D4F5}"/>
              </a:ext>
            </a:extLst>
          </p:cNvPr>
          <p:cNvSpPr txBox="1"/>
          <p:nvPr/>
        </p:nvSpPr>
        <p:spPr>
          <a:xfrm>
            <a:off x="2262322" y="3484464"/>
            <a:ext cx="2504661" cy="175432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/>
              <a:t>#</a:t>
            </a:r>
          </a:p>
          <a:p>
            <a:r>
              <a:rPr lang="en-US" dirty="0"/>
              <a:t>#</a:t>
            </a:r>
          </a:p>
          <a:p>
            <a:r>
              <a:rPr lang="en-US" dirty="0"/>
              <a:t>#</a:t>
            </a:r>
          </a:p>
          <a:p>
            <a:r>
              <a:rPr lang="en-US" dirty="0"/>
              <a:t>#</a:t>
            </a:r>
          </a:p>
          <a:p>
            <a:r>
              <a:rPr lang="en-US" dirty="0"/>
              <a:t>#</a:t>
            </a:r>
          </a:p>
          <a:p>
            <a:r>
              <a:rPr lang="en-US" dirty="0"/>
              <a:t>five times # is printed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34DC449-4DBE-4793-95DA-2E48611947B7}"/>
              </a:ext>
            </a:extLst>
          </p:cNvPr>
          <p:cNvGrpSpPr/>
          <p:nvPr/>
        </p:nvGrpSpPr>
        <p:grpSpPr>
          <a:xfrm>
            <a:off x="5910469" y="889631"/>
            <a:ext cx="5078829" cy="5372020"/>
            <a:chOff x="6467060" y="295729"/>
            <a:chExt cx="5078829" cy="5372020"/>
          </a:xfrm>
        </p:grpSpPr>
        <p:sp>
          <p:nvSpPr>
            <p:cNvPr id="11" name="Diamond 10">
              <a:extLst>
                <a:ext uri="{FF2B5EF4-FFF2-40B4-BE49-F238E27FC236}">
                  <a16:creationId xmlns:a16="http://schemas.microsoft.com/office/drawing/2014/main" id="{10D58CB5-65D6-4A3E-B4A6-F742F75DFDD0}"/>
                </a:ext>
              </a:extLst>
            </p:cNvPr>
            <p:cNvSpPr/>
            <p:nvPr/>
          </p:nvSpPr>
          <p:spPr>
            <a:xfrm>
              <a:off x="7301948" y="1166191"/>
              <a:ext cx="2531165" cy="1245705"/>
            </a:xfrm>
            <a:prstGeom prst="diamond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A&lt;=5</a:t>
              </a:r>
            </a:p>
          </p:txBody>
        </p:sp>
        <p:sp>
          <p:nvSpPr>
            <p:cNvPr id="12" name="Arrow: Down 11">
              <a:extLst>
                <a:ext uri="{FF2B5EF4-FFF2-40B4-BE49-F238E27FC236}">
                  <a16:creationId xmlns:a16="http://schemas.microsoft.com/office/drawing/2014/main" id="{9ADDD816-CF2B-42F1-87C8-6DFE22E3E234}"/>
                </a:ext>
              </a:extLst>
            </p:cNvPr>
            <p:cNvSpPr/>
            <p:nvPr/>
          </p:nvSpPr>
          <p:spPr>
            <a:xfrm>
              <a:off x="8136835" y="295729"/>
              <a:ext cx="838199" cy="923471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4B345C81-9D89-4BB3-8B46-8C60D32D9C94}"/>
                </a:ext>
              </a:extLst>
            </p:cNvPr>
            <p:cNvSpPr/>
            <p:nvPr/>
          </p:nvSpPr>
          <p:spPr>
            <a:xfrm>
              <a:off x="7301948" y="2944266"/>
              <a:ext cx="2531165" cy="768626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0" lang="en-US" altLang="en-US" sz="2800" b="0" i="0" u="none" strike="noStrike" cap="none" normalizeH="0" baseline="0" dirty="0">
                  <a:ln>
                    <a:noFill/>
                  </a:ln>
                  <a:solidFill>
                    <a:srgbClr val="000080"/>
                  </a:solidFill>
                  <a:effectLst/>
                  <a:latin typeface="JetBrains Mono"/>
                </a:rPr>
                <a:t>print</a:t>
              </a:r>
              <a:r>
                <a:rPr kumimoji="0" lang="en-US" altLang="en-US" sz="28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JetBrains Mono"/>
                </a:rPr>
                <a:t>(</a:t>
              </a:r>
              <a:r>
                <a:rPr kumimoji="0" lang="en-US" altLang="en-US" sz="2800" b="1" i="0" u="none" strike="noStrike" cap="none" normalizeH="0" baseline="0" dirty="0">
                  <a:ln>
                    <a:noFill/>
                  </a:ln>
                  <a:solidFill>
                    <a:srgbClr val="008080"/>
                  </a:solidFill>
                  <a:effectLst/>
                  <a:latin typeface="JetBrains Mono"/>
                </a:rPr>
                <a:t>"#"</a:t>
              </a:r>
              <a:r>
                <a:rPr kumimoji="0" lang="en-US" altLang="en-US" sz="28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JetBrains Mono"/>
                </a:rPr>
                <a:t>)</a:t>
              </a:r>
              <a:br>
                <a:rPr kumimoji="0" lang="en-US" altLang="en-US" sz="28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JetBrains Mono"/>
                </a:rPr>
              </a:br>
              <a:r>
                <a:rPr kumimoji="0" lang="en-US" altLang="en-US" sz="28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JetBrains Mono"/>
                </a:rPr>
                <a:t>    a=a+</a:t>
              </a:r>
              <a:r>
                <a:rPr kumimoji="0" lang="en-US" altLang="en-US" sz="2800" b="0" i="0" u="none" strike="noStrike" cap="none" normalizeH="0" baseline="0" dirty="0">
                  <a:ln>
                    <a:noFill/>
                  </a:ln>
                  <a:solidFill>
                    <a:srgbClr val="1750EB"/>
                  </a:solidFill>
                  <a:effectLst/>
                  <a:latin typeface="JetBrains Mono"/>
                </a:rPr>
                <a:t>1</a:t>
              </a:r>
              <a:endParaRPr lang="en-US" sz="2800" b="1" dirty="0"/>
            </a:p>
          </p:txBody>
        </p:sp>
        <p:sp>
          <p:nvSpPr>
            <p:cNvPr id="14" name="Arrow: Down 13">
              <a:extLst>
                <a:ext uri="{FF2B5EF4-FFF2-40B4-BE49-F238E27FC236}">
                  <a16:creationId xmlns:a16="http://schemas.microsoft.com/office/drawing/2014/main" id="{16177C6A-63B4-4A1C-89A1-4892E54F7F05}"/>
                </a:ext>
              </a:extLst>
            </p:cNvPr>
            <p:cNvSpPr/>
            <p:nvPr/>
          </p:nvSpPr>
          <p:spPr>
            <a:xfrm>
              <a:off x="7665968" y="2411896"/>
              <a:ext cx="1803124" cy="536713"/>
            </a:xfrm>
            <a:prstGeom prst="down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Arrow: Curved Right 14">
              <a:extLst>
                <a:ext uri="{FF2B5EF4-FFF2-40B4-BE49-F238E27FC236}">
                  <a16:creationId xmlns:a16="http://schemas.microsoft.com/office/drawing/2014/main" id="{E84B092F-C342-4BB7-90E6-61357C4B2A23}"/>
                </a:ext>
              </a:extLst>
            </p:cNvPr>
            <p:cNvSpPr/>
            <p:nvPr/>
          </p:nvSpPr>
          <p:spPr>
            <a:xfrm flipV="1">
              <a:off x="6467060" y="1577008"/>
              <a:ext cx="834887" cy="1851991"/>
            </a:xfrm>
            <a:prstGeom prst="curvedRightArrow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" name="Arrow: Curved Right 15">
              <a:extLst>
                <a:ext uri="{FF2B5EF4-FFF2-40B4-BE49-F238E27FC236}">
                  <a16:creationId xmlns:a16="http://schemas.microsoft.com/office/drawing/2014/main" id="{52D6E267-E8D3-43C1-8D91-4009D9FFDA1C}"/>
                </a:ext>
              </a:extLst>
            </p:cNvPr>
            <p:cNvSpPr/>
            <p:nvPr/>
          </p:nvSpPr>
          <p:spPr>
            <a:xfrm flipH="1">
              <a:off x="9825077" y="1706443"/>
              <a:ext cx="1720812" cy="3037835"/>
            </a:xfrm>
            <a:prstGeom prst="curvedRightArrow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C4F24F53-195F-4766-8BFC-021DAFB4CF9C}"/>
                </a:ext>
              </a:extLst>
            </p:cNvPr>
            <p:cNvSpPr/>
            <p:nvPr/>
          </p:nvSpPr>
          <p:spPr>
            <a:xfrm>
              <a:off x="6652591" y="3961369"/>
              <a:ext cx="3168925" cy="768626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rgbClr val="000080"/>
                  </a:solidFill>
                  <a:effectLst/>
                  <a:latin typeface="JetBrains Mono"/>
                </a:rPr>
                <a:t>print</a:t>
              </a:r>
              <a:r>
                <a: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JetBrains Mono"/>
                </a:rPr>
                <a:t>(</a:t>
              </a:r>
              <a:r>
                <a:rPr kumimoji="0" lang="en-US" altLang="en-US" sz="1800" b="1" i="0" u="none" strike="noStrike" cap="none" normalizeH="0" baseline="0" dirty="0">
                  <a:ln>
                    <a:noFill/>
                  </a:ln>
                  <a:solidFill>
                    <a:srgbClr val="008080"/>
                  </a:solidFill>
                  <a:effectLst/>
                  <a:latin typeface="JetBrains Mono"/>
                </a:rPr>
                <a:t>"five times # is printed"</a:t>
              </a:r>
              <a:r>
                <a: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JetBrains Mono"/>
                </a:rPr>
                <a:t>)</a:t>
              </a:r>
              <a:endParaRPr lang="en-US" b="1" dirty="0"/>
            </a:p>
          </p:txBody>
        </p:sp>
        <p:sp>
          <p:nvSpPr>
            <p:cNvPr id="18" name="Arrow: Down 17">
              <a:extLst>
                <a:ext uri="{FF2B5EF4-FFF2-40B4-BE49-F238E27FC236}">
                  <a16:creationId xmlns:a16="http://schemas.microsoft.com/office/drawing/2014/main" id="{A73AC0ED-E94E-4713-9B70-2126B6778EFA}"/>
                </a:ext>
              </a:extLst>
            </p:cNvPr>
            <p:cNvSpPr/>
            <p:nvPr/>
          </p:nvSpPr>
          <p:spPr>
            <a:xfrm>
              <a:off x="8148430" y="4744278"/>
              <a:ext cx="838199" cy="923471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3537644D-5098-447F-BB21-34CCC4F5F3F0}"/>
              </a:ext>
            </a:extLst>
          </p:cNvPr>
          <p:cNvSpPr/>
          <p:nvPr/>
        </p:nvSpPr>
        <p:spPr>
          <a:xfrm>
            <a:off x="9198723" y="2301766"/>
            <a:ext cx="94128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False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39B110B-0C5C-4D48-9417-80B2EA8DA00F}"/>
              </a:ext>
            </a:extLst>
          </p:cNvPr>
          <p:cNvSpPr/>
          <p:nvPr/>
        </p:nvSpPr>
        <p:spPr>
          <a:xfrm>
            <a:off x="7576059" y="2976847"/>
            <a:ext cx="79380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10049569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Arrow: Curved Right 21">
            <a:extLst>
              <a:ext uri="{FF2B5EF4-FFF2-40B4-BE49-F238E27FC236}">
                <a16:creationId xmlns:a16="http://schemas.microsoft.com/office/drawing/2014/main" id="{8E2CE55F-22AB-42D4-BF93-EBEC1FA50F8D}"/>
              </a:ext>
            </a:extLst>
          </p:cNvPr>
          <p:cNvSpPr/>
          <p:nvPr/>
        </p:nvSpPr>
        <p:spPr>
          <a:xfrm flipV="1">
            <a:off x="4916555" y="1331258"/>
            <a:ext cx="1478386" cy="2962629"/>
          </a:xfrm>
          <a:prstGeom prst="curved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CCD73F-77B9-4CEE-B184-875B62D31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757A06-0D4E-4D48-BBA4-1516D782E7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0547" y="1331259"/>
            <a:ext cx="8946541" cy="4195481"/>
          </a:xfrm>
        </p:spPr>
        <p:txBody>
          <a:bodyPr/>
          <a:lstStyle/>
          <a:p>
            <a:r>
              <a:rPr lang="en-US" dirty="0"/>
              <a:t>A loop within another loop</a:t>
            </a:r>
          </a:p>
          <a:p>
            <a:pPr lvl="1"/>
            <a:r>
              <a:rPr lang="en-US" dirty="0"/>
              <a:t>Inner loop</a:t>
            </a:r>
          </a:p>
          <a:p>
            <a:pPr lvl="1"/>
            <a:r>
              <a:rPr lang="en-US" dirty="0"/>
              <a:t>Outer loop</a:t>
            </a:r>
          </a:p>
          <a:p>
            <a:r>
              <a:rPr lang="en-US" dirty="0"/>
              <a:t>Nesting can be more </a:t>
            </a:r>
          </a:p>
          <a:p>
            <a:pPr marL="0" indent="0">
              <a:buNone/>
            </a:pPr>
            <a:r>
              <a:rPr lang="en-US" dirty="0"/>
              <a:t>	than 2 levels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288DF4-88B5-415E-8782-C2566A89C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5F96E2-B8DD-4ABB-A8EC-1D927122B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5</a:t>
            </a:fld>
            <a:endParaRPr lang="en-US" dirty="0"/>
          </a:p>
        </p:txBody>
      </p:sp>
      <p:sp>
        <p:nvSpPr>
          <p:cNvPr id="18" name="Diamond 17">
            <a:extLst>
              <a:ext uri="{FF2B5EF4-FFF2-40B4-BE49-F238E27FC236}">
                <a16:creationId xmlns:a16="http://schemas.microsoft.com/office/drawing/2014/main" id="{8789AB07-9CB3-45E3-8847-503BC7FAA050}"/>
              </a:ext>
            </a:extLst>
          </p:cNvPr>
          <p:cNvSpPr/>
          <p:nvPr/>
        </p:nvSpPr>
        <p:spPr>
          <a:xfrm>
            <a:off x="6341774" y="1086010"/>
            <a:ext cx="2531165" cy="1245705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Condition</a:t>
            </a:r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C8DF91F2-162E-466F-9A6C-DB04DB5EE1F9}"/>
              </a:ext>
            </a:extLst>
          </p:cNvPr>
          <p:cNvSpPr/>
          <p:nvPr/>
        </p:nvSpPr>
        <p:spPr>
          <a:xfrm>
            <a:off x="7210454" y="185645"/>
            <a:ext cx="838199" cy="9234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180E9B3C-B0F3-404D-9F70-ED3C1640DAFB}"/>
              </a:ext>
            </a:extLst>
          </p:cNvPr>
          <p:cNvSpPr/>
          <p:nvPr/>
        </p:nvSpPr>
        <p:spPr>
          <a:xfrm>
            <a:off x="5751443" y="2910341"/>
            <a:ext cx="4299391" cy="264741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5CCA66E6-B76A-443D-8480-2E6D558A6E45}"/>
              </a:ext>
            </a:extLst>
          </p:cNvPr>
          <p:cNvSpPr/>
          <p:nvPr/>
        </p:nvSpPr>
        <p:spPr>
          <a:xfrm>
            <a:off x="6696647" y="2339005"/>
            <a:ext cx="1803124" cy="536713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Arrow: Curved Right 22">
            <a:extLst>
              <a:ext uri="{FF2B5EF4-FFF2-40B4-BE49-F238E27FC236}">
                <a16:creationId xmlns:a16="http://schemas.microsoft.com/office/drawing/2014/main" id="{E92F5FBB-E788-4EE6-828A-26F0446AC0B1}"/>
              </a:ext>
            </a:extLst>
          </p:cNvPr>
          <p:cNvSpPr/>
          <p:nvPr/>
        </p:nvSpPr>
        <p:spPr>
          <a:xfrm rot="21323707" flipH="1">
            <a:off x="8974261" y="1309399"/>
            <a:ext cx="2349087" cy="5357822"/>
          </a:xfrm>
          <a:prstGeom prst="curved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A0EA796A-6FBB-4B7D-8CC7-8D5276546225}"/>
              </a:ext>
            </a:extLst>
          </p:cNvPr>
          <p:cNvSpPr/>
          <p:nvPr/>
        </p:nvSpPr>
        <p:spPr>
          <a:xfrm>
            <a:off x="6436282" y="5770145"/>
            <a:ext cx="2531165" cy="768626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Instructions after loop body</a:t>
            </a:r>
          </a:p>
        </p:txBody>
      </p:sp>
      <p:sp>
        <p:nvSpPr>
          <p:cNvPr id="25" name="Arrow: Down 24">
            <a:extLst>
              <a:ext uri="{FF2B5EF4-FFF2-40B4-BE49-F238E27FC236}">
                <a16:creationId xmlns:a16="http://schemas.microsoft.com/office/drawing/2014/main" id="{87863874-665F-4E9C-8A5A-BD6FC5F6CCD8}"/>
              </a:ext>
            </a:extLst>
          </p:cNvPr>
          <p:cNvSpPr/>
          <p:nvPr/>
        </p:nvSpPr>
        <p:spPr>
          <a:xfrm>
            <a:off x="7262189" y="6561422"/>
            <a:ext cx="838199" cy="30480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D0E96E2-F6B8-48F6-BD7E-FC0EE89462D7}"/>
              </a:ext>
            </a:extLst>
          </p:cNvPr>
          <p:cNvSpPr/>
          <p:nvPr/>
        </p:nvSpPr>
        <p:spPr>
          <a:xfrm>
            <a:off x="8906195" y="1446138"/>
            <a:ext cx="94128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False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42BC27B-DEC0-4B34-B90B-334C80DA14C3}"/>
              </a:ext>
            </a:extLst>
          </p:cNvPr>
          <p:cNvSpPr/>
          <p:nvPr/>
        </p:nvSpPr>
        <p:spPr>
          <a:xfrm>
            <a:off x="7210454" y="2312385"/>
            <a:ext cx="79380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True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5C988B7-DF4E-4899-B66C-CE8E2C10933B}"/>
              </a:ext>
            </a:extLst>
          </p:cNvPr>
          <p:cNvGrpSpPr/>
          <p:nvPr/>
        </p:nvGrpSpPr>
        <p:grpSpPr>
          <a:xfrm>
            <a:off x="5950226" y="2989470"/>
            <a:ext cx="4006862" cy="2741886"/>
            <a:chOff x="6467060" y="295729"/>
            <a:chExt cx="5078829" cy="5372020"/>
          </a:xfrm>
        </p:grpSpPr>
        <p:sp>
          <p:nvSpPr>
            <p:cNvPr id="7" name="Diamond 6">
              <a:extLst>
                <a:ext uri="{FF2B5EF4-FFF2-40B4-BE49-F238E27FC236}">
                  <a16:creationId xmlns:a16="http://schemas.microsoft.com/office/drawing/2014/main" id="{A801F9E4-15AD-4027-AE8A-5932EDA68222}"/>
                </a:ext>
              </a:extLst>
            </p:cNvPr>
            <p:cNvSpPr/>
            <p:nvPr/>
          </p:nvSpPr>
          <p:spPr>
            <a:xfrm>
              <a:off x="7301948" y="1166191"/>
              <a:ext cx="2531165" cy="1245705"/>
            </a:xfrm>
            <a:prstGeom prst="diamond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dirty="0"/>
                <a:t>Condition</a:t>
              </a:r>
            </a:p>
          </p:txBody>
        </p:sp>
        <p:sp>
          <p:nvSpPr>
            <p:cNvPr id="8" name="Arrow: Down 7">
              <a:extLst>
                <a:ext uri="{FF2B5EF4-FFF2-40B4-BE49-F238E27FC236}">
                  <a16:creationId xmlns:a16="http://schemas.microsoft.com/office/drawing/2014/main" id="{51F269BF-F56D-4FB6-A6FC-116C4403A84D}"/>
                </a:ext>
              </a:extLst>
            </p:cNvPr>
            <p:cNvSpPr/>
            <p:nvPr/>
          </p:nvSpPr>
          <p:spPr>
            <a:xfrm>
              <a:off x="8136835" y="295729"/>
              <a:ext cx="838199" cy="923471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D925824A-F587-489C-A669-6FB7C204F665}"/>
                </a:ext>
              </a:extLst>
            </p:cNvPr>
            <p:cNvSpPr/>
            <p:nvPr/>
          </p:nvSpPr>
          <p:spPr>
            <a:xfrm>
              <a:off x="7301948" y="2944266"/>
              <a:ext cx="2531165" cy="768626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Loop Body</a:t>
              </a:r>
            </a:p>
          </p:txBody>
        </p:sp>
        <p:sp>
          <p:nvSpPr>
            <p:cNvPr id="10" name="Arrow: Down 9">
              <a:extLst>
                <a:ext uri="{FF2B5EF4-FFF2-40B4-BE49-F238E27FC236}">
                  <a16:creationId xmlns:a16="http://schemas.microsoft.com/office/drawing/2014/main" id="{263D9629-D250-4BF0-919C-121DE1A03D69}"/>
                </a:ext>
              </a:extLst>
            </p:cNvPr>
            <p:cNvSpPr/>
            <p:nvPr/>
          </p:nvSpPr>
          <p:spPr>
            <a:xfrm>
              <a:off x="7665968" y="2411896"/>
              <a:ext cx="1803124" cy="536713"/>
            </a:xfrm>
            <a:prstGeom prst="down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Arrow: Curved Right 10">
              <a:extLst>
                <a:ext uri="{FF2B5EF4-FFF2-40B4-BE49-F238E27FC236}">
                  <a16:creationId xmlns:a16="http://schemas.microsoft.com/office/drawing/2014/main" id="{E9F0089A-9EA5-46B8-B1A5-7C0E6995A51B}"/>
                </a:ext>
              </a:extLst>
            </p:cNvPr>
            <p:cNvSpPr/>
            <p:nvPr/>
          </p:nvSpPr>
          <p:spPr>
            <a:xfrm flipV="1">
              <a:off x="6467060" y="1577008"/>
              <a:ext cx="834887" cy="1851991"/>
            </a:xfrm>
            <a:prstGeom prst="curvedRightArrow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" name="Arrow: Curved Right 11">
              <a:extLst>
                <a:ext uri="{FF2B5EF4-FFF2-40B4-BE49-F238E27FC236}">
                  <a16:creationId xmlns:a16="http://schemas.microsoft.com/office/drawing/2014/main" id="{4DF1DC08-68A7-416F-94B5-942DE28C5AB4}"/>
                </a:ext>
              </a:extLst>
            </p:cNvPr>
            <p:cNvSpPr/>
            <p:nvPr/>
          </p:nvSpPr>
          <p:spPr>
            <a:xfrm flipH="1">
              <a:off x="9825077" y="1706443"/>
              <a:ext cx="1720812" cy="3037835"/>
            </a:xfrm>
            <a:prstGeom prst="curvedRightArrow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E0A34788-E1C4-4344-920B-BB3939A51E49}"/>
                </a:ext>
              </a:extLst>
            </p:cNvPr>
            <p:cNvSpPr/>
            <p:nvPr/>
          </p:nvSpPr>
          <p:spPr>
            <a:xfrm>
              <a:off x="7290351" y="3961369"/>
              <a:ext cx="2531165" cy="768626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Instructions after loop body</a:t>
              </a:r>
            </a:p>
          </p:txBody>
        </p:sp>
        <p:sp>
          <p:nvSpPr>
            <p:cNvPr id="14" name="Arrow: Down 13">
              <a:extLst>
                <a:ext uri="{FF2B5EF4-FFF2-40B4-BE49-F238E27FC236}">
                  <a16:creationId xmlns:a16="http://schemas.microsoft.com/office/drawing/2014/main" id="{9FB6B469-BD41-4D2E-83D1-C58C2E4DBF7F}"/>
                </a:ext>
              </a:extLst>
            </p:cNvPr>
            <p:cNvSpPr/>
            <p:nvPr/>
          </p:nvSpPr>
          <p:spPr>
            <a:xfrm>
              <a:off x="8148430" y="4744278"/>
              <a:ext cx="838199" cy="923471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EC093509-2572-435B-889F-17C4DA52D8FC}"/>
              </a:ext>
            </a:extLst>
          </p:cNvPr>
          <p:cNvSpPr/>
          <p:nvPr/>
        </p:nvSpPr>
        <p:spPr>
          <a:xfrm>
            <a:off x="8605820" y="3731010"/>
            <a:ext cx="727603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False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47C010-1DCA-4A64-BCD6-EC98ABE014E4}"/>
              </a:ext>
            </a:extLst>
          </p:cNvPr>
          <p:cNvSpPr/>
          <p:nvPr/>
        </p:nvSpPr>
        <p:spPr>
          <a:xfrm>
            <a:off x="7354214" y="4042497"/>
            <a:ext cx="613606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1431443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9F1F17E6-7F50-44AA-AF2E-CFE086289048}"/>
              </a:ext>
            </a:extLst>
          </p:cNvPr>
          <p:cNvSpPr/>
          <p:nvPr/>
        </p:nvSpPr>
        <p:spPr>
          <a:xfrm>
            <a:off x="4761059" y="430269"/>
            <a:ext cx="6582954" cy="632260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10C186-77CD-412B-8703-3B2666515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Loops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C18E7C-643F-4646-96BD-BCFB17260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31DBC8-2836-4ED1-A476-CF7BF9CC4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6</a:t>
            </a:fld>
            <a:endParaRPr 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C8EA8021-21D6-4B00-AD90-7A6351489F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7988" y="1235738"/>
            <a:ext cx="3859795" cy="255454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a=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while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(a&lt;=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5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):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b =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while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(b&lt;=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3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):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"#"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b=b+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a=a+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"Fifteen times # is printed"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Arrow: Curved Right 6">
            <a:extLst>
              <a:ext uri="{FF2B5EF4-FFF2-40B4-BE49-F238E27FC236}">
                <a16:creationId xmlns:a16="http://schemas.microsoft.com/office/drawing/2014/main" id="{AA7EDD21-A471-4F6D-BBF4-D62163AEF02A}"/>
              </a:ext>
            </a:extLst>
          </p:cNvPr>
          <p:cNvSpPr/>
          <p:nvPr/>
        </p:nvSpPr>
        <p:spPr>
          <a:xfrm flipV="1">
            <a:off x="4916555" y="1331258"/>
            <a:ext cx="1478386" cy="2962629"/>
          </a:xfrm>
          <a:prstGeom prst="curved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2FDEDE7F-D57E-43E6-ADB4-B4B862C3CD74}"/>
              </a:ext>
            </a:extLst>
          </p:cNvPr>
          <p:cNvSpPr txBox="1">
            <a:spLocks/>
          </p:cNvSpPr>
          <p:nvPr/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ctr" defTabSz="457200" rtl="0" eaLnBrk="1" latinLnBrk="0" hangingPunct="1">
              <a:defRPr sz="28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4B7E4EF-A1BD-40F4-AB7B-04F084DD991D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9" name="Diamond 8">
            <a:extLst>
              <a:ext uri="{FF2B5EF4-FFF2-40B4-BE49-F238E27FC236}">
                <a16:creationId xmlns:a16="http://schemas.microsoft.com/office/drawing/2014/main" id="{FEE25274-013D-42BA-B4E0-082993283EF8}"/>
              </a:ext>
            </a:extLst>
          </p:cNvPr>
          <p:cNvSpPr/>
          <p:nvPr/>
        </p:nvSpPr>
        <p:spPr>
          <a:xfrm>
            <a:off x="6341774" y="1086010"/>
            <a:ext cx="2531165" cy="1245705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A&lt;=5</a:t>
            </a: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580E3E41-1E33-4251-9E59-38A438FCB098}"/>
              </a:ext>
            </a:extLst>
          </p:cNvPr>
          <p:cNvSpPr/>
          <p:nvPr/>
        </p:nvSpPr>
        <p:spPr>
          <a:xfrm>
            <a:off x="7354214" y="589189"/>
            <a:ext cx="515563" cy="49682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5E86CE5-49B5-43F3-8E2E-61A89DDFE7AD}"/>
              </a:ext>
            </a:extLst>
          </p:cNvPr>
          <p:cNvSpPr/>
          <p:nvPr/>
        </p:nvSpPr>
        <p:spPr>
          <a:xfrm>
            <a:off x="5751443" y="2910341"/>
            <a:ext cx="4299391" cy="264741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5D1F1EB0-F015-4929-8C2E-D70DE7C7B40A}"/>
              </a:ext>
            </a:extLst>
          </p:cNvPr>
          <p:cNvSpPr/>
          <p:nvPr/>
        </p:nvSpPr>
        <p:spPr>
          <a:xfrm>
            <a:off x="6696647" y="2339005"/>
            <a:ext cx="1803124" cy="536713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7D6C9BD-AAC0-4F07-A947-22B3A251F741}"/>
              </a:ext>
            </a:extLst>
          </p:cNvPr>
          <p:cNvSpPr/>
          <p:nvPr/>
        </p:nvSpPr>
        <p:spPr>
          <a:xfrm>
            <a:off x="5752715" y="5768335"/>
            <a:ext cx="4299390" cy="50730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"Fifteen times # is printed"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endParaRPr lang="en-US" b="1" dirty="0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082FCCC5-B975-4037-8E9D-DE3D243FB929}"/>
              </a:ext>
            </a:extLst>
          </p:cNvPr>
          <p:cNvSpPr/>
          <p:nvPr/>
        </p:nvSpPr>
        <p:spPr>
          <a:xfrm>
            <a:off x="7354214" y="6310044"/>
            <a:ext cx="838199" cy="30480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3222B33-E9C7-4829-AC8F-D0CAA408222F}"/>
              </a:ext>
            </a:extLst>
          </p:cNvPr>
          <p:cNvSpPr/>
          <p:nvPr/>
        </p:nvSpPr>
        <p:spPr>
          <a:xfrm>
            <a:off x="8906195" y="1446138"/>
            <a:ext cx="94128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False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8E24753-4650-47A5-997F-BCB6B96474B1}"/>
              </a:ext>
            </a:extLst>
          </p:cNvPr>
          <p:cNvSpPr/>
          <p:nvPr/>
        </p:nvSpPr>
        <p:spPr>
          <a:xfrm>
            <a:off x="7210454" y="2312385"/>
            <a:ext cx="79380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True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B45173F-7677-4E88-8858-9565A74C6417}"/>
              </a:ext>
            </a:extLst>
          </p:cNvPr>
          <p:cNvGrpSpPr/>
          <p:nvPr/>
        </p:nvGrpSpPr>
        <p:grpSpPr>
          <a:xfrm>
            <a:off x="5964389" y="2870630"/>
            <a:ext cx="3707424" cy="2671358"/>
            <a:chOff x="6467060" y="44676"/>
            <a:chExt cx="4699281" cy="5233839"/>
          </a:xfrm>
        </p:grpSpPr>
        <p:sp>
          <p:nvSpPr>
            <p:cNvPr id="18" name="Diamond 17">
              <a:extLst>
                <a:ext uri="{FF2B5EF4-FFF2-40B4-BE49-F238E27FC236}">
                  <a16:creationId xmlns:a16="http://schemas.microsoft.com/office/drawing/2014/main" id="{8FA49F72-268A-4D62-9DCA-51E98FFE8028}"/>
                </a:ext>
              </a:extLst>
            </p:cNvPr>
            <p:cNvSpPr/>
            <p:nvPr/>
          </p:nvSpPr>
          <p:spPr>
            <a:xfrm>
              <a:off x="7301948" y="1166191"/>
              <a:ext cx="2531165" cy="1245705"/>
            </a:xfrm>
            <a:prstGeom prst="diamond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b&lt;=3</a:t>
              </a:r>
            </a:p>
          </p:txBody>
        </p:sp>
        <p:sp>
          <p:nvSpPr>
            <p:cNvPr id="19" name="Arrow: Down 18">
              <a:extLst>
                <a:ext uri="{FF2B5EF4-FFF2-40B4-BE49-F238E27FC236}">
                  <a16:creationId xmlns:a16="http://schemas.microsoft.com/office/drawing/2014/main" id="{71699A20-05D1-4378-B7A1-CA928C8B7460}"/>
                </a:ext>
              </a:extLst>
            </p:cNvPr>
            <p:cNvSpPr/>
            <p:nvPr/>
          </p:nvSpPr>
          <p:spPr>
            <a:xfrm>
              <a:off x="8130016" y="44676"/>
              <a:ext cx="838199" cy="511823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FED449FF-4BF5-4CF0-A7EA-1228BE4C9F2C}"/>
                </a:ext>
              </a:extLst>
            </p:cNvPr>
            <p:cNvSpPr/>
            <p:nvPr/>
          </p:nvSpPr>
          <p:spPr>
            <a:xfrm>
              <a:off x="7301948" y="2944267"/>
              <a:ext cx="2531165" cy="1002819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rgbClr val="000080"/>
                  </a:solidFill>
                  <a:effectLst/>
                  <a:latin typeface="JetBrains Mono"/>
                </a:rPr>
                <a:t>print</a:t>
              </a:r>
              <a:r>
                <a: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JetBrains Mono"/>
                </a:rPr>
                <a:t>(</a:t>
              </a:r>
              <a:r>
                <a:rPr kumimoji="0" lang="en-US" altLang="en-US" sz="1800" b="1" i="0" u="none" strike="noStrike" cap="none" normalizeH="0" baseline="0" dirty="0">
                  <a:ln>
                    <a:noFill/>
                  </a:ln>
                  <a:solidFill>
                    <a:srgbClr val="008080"/>
                  </a:solidFill>
                  <a:effectLst/>
                  <a:latin typeface="JetBrains Mono"/>
                </a:rPr>
                <a:t>"#“</a:t>
              </a:r>
              <a:r>
                <a:rPr lang="en-US" altLang="en-US" dirty="0">
                  <a:solidFill>
                    <a:srgbClr val="080808"/>
                  </a:solidFill>
                  <a:latin typeface="JetBrains Mono"/>
                </a:rPr>
                <a:t>)</a:t>
              </a:r>
            </a:p>
            <a:p>
              <a:pPr algn="ctr"/>
              <a:r>
                <a: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JetBrains Mono"/>
                </a:rPr>
                <a:t>b=b+</a:t>
              </a:r>
              <a:r>
                <a: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rgbClr val="1750EB"/>
                  </a:solidFill>
                  <a:effectLst/>
                  <a:latin typeface="JetBrains Mono"/>
                </a:rPr>
                <a:t>1</a:t>
              </a:r>
              <a:endParaRPr lang="en-US" b="1" dirty="0"/>
            </a:p>
          </p:txBody>
        </p:sp>
        <p:sp>
          <p:nvSpPr>
            <p:cNvPr id="21" name="Arrow: Down 20">
              <a:extLst>
                <a:ext uri="{FF2B5EF4-FFF2-40B4-BE49-F238E27FC236}">
                  <a16:creationId xmlns:a16="http://schemas.microsoft.com/office/drawing/2014/main" id="{1B9F3CE0-69E4-4014-AEB2-E8999E9E109E}"/>
                </a:ext>
              </a:extLst>
            </p:cNvPr>
            <p:cNvSpPr/>
            <p:nvPr/>
          </p:nvSpPr>
          <p:spPr>
            <a:xfrm>
              <a:off x="7665968" y="2411896"/>
              <a:ext cx="1803124" cy="536713"/>
            </a:xfrm>
            <a:prstGeom prst="down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Arrow: Curved Right 21">
              <a:extLst>
                <a:ext uri="{FF2B5EF4-FFF2-40B4-BE49-F238E27FC236}">
                  <a16:creationId xmlns:a16="http://schemas.microsoft.com/office/drawing/2014/main" id="{12BCF756-791E-4BF1-8821-1F97455B88D1}"/>
                </a:ext>
              </a:extLst>
            </p:cNvPr>
            <p:cNvSpPr/>
            <p:nvPr/>
          </p:nvSpPr>
          <p:spPr>
            <a:xfrm flipV="1">
              <a:off x="6467060" y="1577008"/>
              <a:ext cx="834887" cy="1851991"/>
            </a:xfrm>
            <a:prstGeom prst="curvedRightArrow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3" name="Arrow: Curved Right 22">
              <a:extLst>
                <a:ext uri="{FF2B5EF4-FFF2-40B4-BE49-F238E27FC236}">
                  <a16:creationId xmlns:a16="http://schemas.microsoft.com/office/drawing/2014/main" id="{F289727C-2024-4702-8CCC-96967F440335}"/>
                </a:ext>
              </a:extLst>
            </p:cNvPr>
            <p:cNvSpPr/>
            <p:nvPr/>
          </p:nvSpPr>
          <p:spPr>
            <a:xfrm flipH="1">
              <a:off x="9825076" y="1706443"/>
              <a:ext cx="1341265" cy="3572072"/>
            </a:xfrm>
            <a:prstGeom prst="curvedRightArrow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6579E3B9-7FBC-480E-98B7-F29E877E95B3}"/>
                </a:ext>
              </a:extLst>
            </p:cNvPr>
            <p:cNvSpPr/>
            <p:nvPr/>
          </p:nvSpPr>
          <p:spPr>
            <a:xfrm>
              <a:off x="7290350" y="4169079"/>
              <a:ext cx="2531165" cy="768627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JetBrains Mono"/>
                </a:rPr>
                <a:t>a=a+</a:t>
              </a:r>
              <a:r>
                <a: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rgbClr val="1750EB"/>
                  </a:solidFill>
                  <a:effectLst/>
                  <a:latin typeface="JetBrains Mono"/>
                </a:rPr>
                <a:t>1</a:t>
              </a:r>
              <a:endParaRPr lang="en-US" sz="1400" b="1" dirty="0"/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C0EAD585-DDEE-42A2-8C45-68C305F8421D}"/>
              </a:ext>
            </a:extLst>
          </p:cNvPr>
          <p:cNvSpPr/>
          <p:nvPr/>
        </p:nvSpPr>
        <p:spPr>
          <a:xfrm>
            <a:off x="8605820" y="3731010"/>
            <a:ext cx="727603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False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989C21C-3DF5-4EE5-AC1D-02341ACC51FF}"/>
              </a:ext>
            </a:extLst>
          </p:cNvPr>
          <p:cNvSpPr/>
          <p:nvPr/>
        </p:nvSpPr>
        <p:spPr>
          <a:xfrm>
            <a:off x="7354214" y="4042497"/>
            <a:ext cx="613606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True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68D5A999-DFD9-42D8-84E2-8565CCE1251C}"/>
              </a:ext>
            </a:extLst>
          </p:cNvPr>
          <p:cNvSpPr/>
          <p:nvPr/>
        </p:nvSpPr>
        <p:spPr>
          <a:xfrm>
            <a:off x="6613216" y="3147274"/>
            <a:ext cx="1996923" cy="30480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b=1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44CFF4A-6E0E-4FD9-8F0D-9AB4926A6A92}"/>
              </a:ext>
            </a:extLst>
          </p:cNvPr>
          <p:cNvSpPr txBox="1"/>
          <p:nvPr/>
        </p:nvSpPr>
        <p:spPr>
          <a:xfrm>
            <a:off x="845179" y="3777192"/>
            <a:ext cx="2852680" cy="258532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/>
              <a:t>#</a:t>
            </a:r>
          </a:p>
          <a:p>
            <a:r>
              <a:rPr lang="en-US" dirty="0"/>
              <a:t>#</a:t>
            </a:r>
          </a:p>
          <a:p>
            <a:r>
              <a:rPr lang="en-US" dirty="0"/>
              <a:t>#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#</a:t>
            </a:r>
          </a:p>
          <a:p>
            <a:r>
              <a:rPr lang="en-US" dirty="0"/>
              <a:t>#</a:t>
            </a:r>
          </a:p>
          <a:p>
            <a:r>
              <a:rPr lang="en-US" dirty="0"/>
              <a:t>Fifteen times # is printed</a:t>
            </a:r>
          </a:p>
        </p:txBody>
      </p:sp>
      <p:sp>
        <p:nvSpPr>
          <p:cNvPr id="28" name="Arrow: Curved Right 27">
            <a:extLst>
              <a:ext uri="{FF2B5EF4-FFF2-40B4-BE49-F238E27FC236}">
                <a16:creationId xmlns:a16="http://schemas.microsoft.com/office/drawing/2014/main" id="{14364B77-B7AE-4A15-9BBE-915A58F38F43}"/>
              </a:ext>
            </a:extLst>
          </p:cNvPr>
          <p:cNvSpPr/>
          <p:nvPr/>
        </p:nvSpPr>
        <p:spPr>
          <a:xfrm rot="20813864" flipH="1">
            <a:off x="9464227" y="1188033"/>
            <a:ext cx="1720129" cy="5111260"/>
          </a:xfrm>
          <a:prstGeom prst="curved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46365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3DFAB-08A6-4E01-A6D4-BF3159DB1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F9F219-4E4A-47D1-A7EC-B1C6BDBB63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331259"/>
            <a:ext cx="8946541" cy="4857506"/>
          </a:xfrm>
        </p:spPr>
        <p:txBody>
          <a:bodyPr/>
          <a:lstStyle/>
          <a:p>
            <a:r>
              <a:rPr lang="en-US" dirty="0"/>
              <a:t>You can nest the loops to any level i.e. 2 level, 3 level or n-level</a:t>
            </a:r>
          </a:p>
          <a:p>
            <a:r>
              <a:rPr lang="en-US" dirty="0"/>
              <a:t>Write a program to print tables of 2,3,4,5</a:t>
            </a:r>
          </a:p>
          <a:p>
            <a:r>
              <a:rPr lang="en-US" dirty="0"/>
              <a:t>Do the followings</a:t>
            </a:r>
          </a:p>
          <a:p>
            <a:pPr lvl="1"/>
            <a:r>
              <a:rPr lang="en-US" dirty="0"/>
              <a:t>Identify the inner loop and outer loop</a:t>
            </a:r>
          </a:p>
          <a:p>
            <a:pPr lvl="1"/>
            <a:r>
              <a:rPr lang="en-US" dirty="0"/>
              <a:t>Draw its flow chart</a:t>
            </a:r>
          </a:p>
          <a:p>
            <a:pPr lvl="1"/>
            <a:r>
              <a:rPr lang="en-US" dirty="0"/>
              <a:t>Run this loop theoretically to see its working</a:t>
            </a:r>
          </a:p>
          <a:p>
            <a:pPr lvl="1"/>
            <a:r>
              <a:rPr lang="en-US" dirty="0"/>
              <a:t>Change this code to print tables of 5-10</a:t>
            </a:r>
          </a:p>
          <a:p>
            <a:pPr lvl="1"/>
            <a:r>
              <a:rPr lang="en-US" dirty="0"/>
              <a:t>Change the inner code to print each table from 1-40</a:t>
            </a:r>
          </a:p>
          <a:p>
            <a:pPr lvl="1"/>
            <a:r>
              <a:rPr lang="en-US" dirty="0"/>
              <a:t>Change the code to print tables in the order 5,4,3,2</a:t>
            </a:r>
          </a:p>
          <a:p>
            <a:pPr lvl="1"/>
            <a:r>
              <a:rPr lang="en-US" dirty="0"/>
              <a:t>Print the tables with range from 20 to 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B3B6C6-6518-45D9-8A56-FE06E0708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671929-F171-4A14-A241-C1236428B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7</a:t>
            </a:fld>
            <a:endParaRPr 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0D837CEF-634C-4D90-9039-026BE6F02A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1834" y="2731789"/>
            <a:ext cx="3739462" cy="255454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a=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2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while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(a&lt;=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5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):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b=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while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(b&lt;=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10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):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(a,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"*"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,b,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"="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,a*b)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b=b+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a=a+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"tables of 2,3,4,5 printed"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00163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6DC0C-E3AF-4AFB-8437-6E365C7A1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9538F9-2E7D-4AA0-A5A4-45A086920A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0547" y="1331259"/>
            <a:ext cx="6158879" cy="4195481"/>
          </a:xfrm>
        </p:spPr>
        <p:txBody>
          <a:bodyPr/>
          <a:lstStyle/>
          <a:p>
            <a:r>
              <a:rPr lang="en-US" dirty="0"/>
              <a:t>Find the sum of factorial of numbers, 1,2,3,4,5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15F62C-7665-4378-A842-260B37E6E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739389-601D-4318-94F9-BD0B96790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8</a:t>
            </a:fld>
            <a:endParaRPr 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CB284278-9B31-48CE-92BF-D5CB015834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5711" y="1853248"/>
            <a:ext cx="5035826" cy="34163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num=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sum=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while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(num&lt;=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5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):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fact=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   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b=num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while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(b&gt;=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):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fact=fact*b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b=b-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   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"factorial of "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,num,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"is"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,fact)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sum=sum+fact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num=num+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"sum of factorials"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,sum)</a:t>
            </a:r>
            <a:endParaRPr kumimoji="0" lang="en-US" altLang="en-US" sz="4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C0D5B77-D099-42A0-8ED4-3C806D31A2BF}"/>
              </a:ext>
            </a:extLst>
          </p:cNvPr>
          <p:cNvSpPr txBox="1"/>
          <p:nvPr/>
        </p:nvSpPr>
        <p:spPr>
          <a:xfrm>
            <a:off x="4291354" y="5014692"/>
            <a:ext cx="2517912" cy="175432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/>
              <a:t>factorial of  1 is 1</a:t>
            </a:r>
          </a:p>
          <a:p>
            <a:r>
              <a:rPr lang="en-US" dirty="0"/>
              <a:t>factorial of  2 is 2</a:t>
            </a:r>
          </a:p>
          <a:p>
            <a:r>
              <a:rPr lang="en-US" dirty="0"/>
              <a:t>factorial of  3 is 6</a:t>
            </a:r>
          </a:p>
          <a:p>
            <a:r>
              <a:rPr lang="en-US" dirty="0"/>
              <a:t>factorial of  4 is 24</a:t>
            </a:r>
          </a:p>
          <a:p>
            <a:r>
              <a:rPr lang="en-US" dirty="0"/>
              <a:t>factorial of  5 is 120</a:t>
            </a:r>
          </a:p>
          <a:p>
            <a:r>
              <a:rPr lang="en-US" dirty="0"/>
              <a:t>sum of factorials 153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358CEFE-22B2-43DD-B3D7-44508FC8FF30}"/>
              </a:ext>
            </a:extLst>
          </p:cNvPr>
          <p:cNvSpPr txBox="1">
            <a:spLocks/>
          </p:cNvSpPr>
          <p:nvPr/>
        </p:nvSpPr>
        <p:spPr>
          <a:xfrm>
            <a:off x="6809266" y="1941957"/>
            <a:ext cx="5035827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/>
              <a:t>Alter the code to print sum of factorials of first ten integers (1,2,3,4,5,6,7,8,9,10)</a:t>
            </a:r>
          </a:p>
          <a:p>
            <a:r>
              <a:rPr lang="en-US" dirty="0"/>
              <a:t>Change the program to print each step of factorial calculation</a:t>
            </a:r>
          </a:p>
          <a:p>
            <a:r>
              <a:rPr lang="en-US" dirty="0"/>
              <a:t>Draw its flow chart</a:t>
            </a:r>
          </a:p>
          <a:p>
            <a:r>
              <a:rPr lang="en-US" dirty="0"/>
              <a:t>Change code to print all intermediate sums.</a:t>
            </a:r>
          </a:p>
        </p:txBody>
      </p:sp>
    </p:spTree>
    <p:extLst>
      <p:ext uri="{BB962C8B-B14F-4D97-AF65-F5344CB8AC3E}">
        <p14:creationId xmlns:p14="http://schemas.microsoft.com/office/powerpoint/2010/main" val="27632994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03AC1-643B-4F51-8FA5-C4C7C3CA0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410E8-B463-41EC-9208-4E96ADC1FD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7778" y="1331259"/>
            <a:ext cx="8946541" cy="4195481"/>
          </a:xfrm>
        </p:spPr>
        <p:txBody>
          <a:bodyPr/>
          <a:lstStyle/>
          <a:p>
            <a:r>
              <a:rPr lang="en-US" dirty="0"/>
              <a:t>This statement is used to print something on console</a:t>
            </a:r>
          </a:p>
          <a:p>
            <a:pPr lvl="1"/>
            <a:r>
              <a:rPr lang="en-US" dirty="0"/>
              <a:t>Each print statement prints on new line</a:t>
            </a:r>
          </a:p>
          <a:p>
            <a:pPr lvl="1"/>
            <a:r>
              <a:rPr lang="en-US" dirty="0"/>
              <a:t>We can print things on same line </a:t>
            </a:r>
          </a:p>
          <a:p>
            <a:r>
              <a:rPr lang="en-US" dirty="0"/>
              <a:t>Printing data on same line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20DA59-66AE-430B-A4F7-76407816D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913A6E-0AAC-4444-B0DC-0DAF0B132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9</a:t>
            </a:fld>
            <a:endParaRPr 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FFB8379A-E196-43E8-9725-60A0556BE6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8572" y="1063416"/>
            <a:ext cx="2347414" cy="83099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4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"hello"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4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"world"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endParaRPr kumimoji="0" lang="en-US" altLang="en-US" sz="5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8F2B11-EE14-4A3D-8A6F-AF8BE2627F06}"/>
              </a:ext>
            </a:extLst>
          </p:cNvPr>
          <p:cNvSpPr txBox="1"/>
          <p:nvPr/>
        </p:nvSpPr>
        <p:spPr>
          <a:xfrm>
            <a:off x="9142279" y="1894413"/>
            <a:ext cx="2330355" cy="6463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/>
              <a:t>hello</a:t>
            </a:r>
          </a:p>
          <a:p>
            <a:r>
              <a:rPr lang="en-US" dirty="0"/>
              <a:t>world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0B4319A3-D60F-4C74-9295-2B13FBFBF9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8573" y="2787246"/>
            <a:ext cx="2383968" cy="9233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"hello"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660099"/>
                </a:solidFill>
                <a:effectLst/>
                <a:latin typeface="JetBrains Mono"/>
              </a:rPr>
              <a:t>end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''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"world"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660099"/>
                </a:solidFill>
                <a:effectLst/>
                <a:latin typeface="JetBrains Mono"/>
              </a:rPr>
              <a:t>end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''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" on same line"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endParaRPr kumimoji="0" lang="en-US" altLang="en-US" sz="4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AD79087-E970-45FE-82B7-D1E75568C2C3}"/>
              </a:ext>
            </a:extLst>
          </p:cNvPr>
          <p:cNvSpPr txBox="1"/>
          <p:nvPr/>
        </p:nvSpPr>
        <p:spPr>
          <a:xfrm>
            <a:off x="8287604" y="3710576"/>
            <a:ext cx="3185030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 err="1"/>
              <a:t>helloworld</a:t>
            </a:r>
            <a:r>
              <a:rPr lang="en-US" dirty="0"/>
              <a:t> on same line</a:t>
            </a:r>
          </a:p>
        </p:txBody>
      </p:sp>
    </p:spTree>
    <p:extLst>
      <p:ext uri="{BB962C8B-B14F-4D97-AF65-F5344CB8AC3E}">
        <p14:creationId xmlns:p14="http://schemas.microsoft.com/office/powerpoint/2010/main" val="18139716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2815</TotalTime>
  <Words>779</Words>
  <Application>Microsoft Office PowerPoint</Application>
  <PresentationFormat>Widescreen</PresentationFormat>
  <Paragraphs>140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Bahnschrift Condensed</vt:lpstr>
      <vt:lpstr>Calibri</vt:lpstr>
      <vt:lpstr>Century Gothic</vt:lpstr>
      <vt:lpstr>JetBrains Mono</vt:lpstr>
      <vt:lpstr>Wingdings 3</vt:lpstr>
      <vt:lpstr>Ion</vt:lpstr>
      <vt:lpstr>PowerPoint Presentation</vt:lpstr>
      <vt:lpstr>Computer Programming</vt:lpstr>
      <vt:lpstr>What is nested loop?</vt:lpstr>
      <vt:lpstr>Example – Simple Loop</vt:lpstr>
      <vt:lpstr>Nested Loop</vt:lpstr>
      <vt:lpstr>Nested Loops</vt:lpstr>
      <vt:lpstr>More Examples</vt:lpstr>
      <vt:lpstr>Another Example</vt:lpstr>
      <vt:lpstr>Print statement</vt:lpstr>
      <vt:lpstr>More examples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sajid iqbal</dc:creator>
  <cp:lastModifiedBy>sajid iqbal</cp:lastModifiedBy>
  <cp:revision>240</cp:revision>
  <dcterms:created xsi:type="dcterms:W3CDTF">2020-09-22T05:36:11Z</dcterms:created>
  <dcterms:modified xsi:type="dcterms:W3CDTF">2021-01-06T13:17:18Z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