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7" r:id="rId4"/>
  </p:sldMasterIdLst>
  <p:notesMasterIdLst>
    <p:notesMasterId r:id="rId13"/>
  </p:notesMasterIdLst>
  <p:sldIdLst>
    <p:sldId id="286" r:id="rId5"/>
    <p:sldId id="287" r:id="rId6"/>
    <p:sldId id="288" r:id="rId7"/>
    <p:sldId id="289" r:id="rId8"/>
    <p:sldId id="290" r:id="rId9"/>
    <p:sldId id="291" r:id="rId10"/>
    <p:sldId id="292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922"/>
    <a:srgbClr val="2E3722"/>
    <a:srgbClr val="F8D22F"/>
    <a:srgbClr val="FCF7F1"/>
    <a:srgbClr val="344529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E504-3B7E-4207-BD81-58F3154F05D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D8EE0-2AEE-4F8C-8DD4-AB5EAAF5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FBF6-DA55-471F-A5D9-344FFA497B3A}" type="datetime1">
              <a:rPr lang="en-US" smtClean="0"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1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2801-C6D6-4AC0-BEC1-47EAD8AF4977}" type="datetime1">
              <a:rPr lang="en-US" smtClean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2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28C7-8180-4E83-86DC-0B6B39C8C01B}" type="datetime1">
              <a:rPr lang="en-US" smtClean="0"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1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DD3E-B29C-4379-8264-D6E89A4C6F44}" type="datetime1">
              <a:rPr lang="en-US" smtClean="0"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057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A7E-CAFB-4EB0-AB87-0C57F822BD04}" type="datetime1">
              <a:rPr lang="en-US" smtClean="0"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6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5E8-781E-4789-98FE-871568CA4145}" type="datetime1">
              <a:rPr lang="en-US" smtClean="0"/>
              <a:t>1/1/2021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B57-7533-4D0C-A492-6531231ADEBE}" type="datetime1">
              <a:rPr lang="en-US" smtClean="0"/>
              <a:t>1/1/2021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4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6C81-05B5-4F46-B8D4-4713B7DACAAC}" type="datetime1">
              <a:rPr lang="en-US" smtClean="0"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32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AD03-4039-4C2F-8CAC-3A6E2B2007D3}" type="datetime1">
              <a:rPr lang="en-US" smtClean="0"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5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57873" y="6448069"/>
            <a:ext cx="990599" cy="304799"/>
          </a:xfrm>
        </p:spPr>
        <p:txBody>
          <a:bodyPr/>
          <a:lstStyle/>
          <a:p>
            <a:fld id="{9AF921DE-2C2E-406E-A2BC-946757417B35}" type="datetime1">
              <a:rPr lang="en-US" smtClean="0"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395" y="6448069"/>
            <a:ext cx="3859795" cy="304801"/>
          </a:xfrm>
        </p:spPr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9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965A-1CE8-4C3D-A027-DA3B05AC02E2}" type="datetime1">
              <a:rPr lang="en-US" smtClean="0"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7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49A-B31B-42D1-8515-A5154C328F18}" type="datetime1">
              <a:rPr lang="en-US" smtClean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9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6323-3DE3-4400-B919-45D2A892FA97}" type="datetime1">
              <a:rPr lang="en-US" smtClean="0"/>
              <a:t>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5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0780-69D7-4323-AD2D-DEB294DB2617}" type="datetime1">
              <a:rPr lang="en-US" smtClean="0"/>
              <a:t>1/1/2021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5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F1F5-8740-4A39-998E-0C847A603D86}" type="datetime1">
              <a:rPr lang="en-US" smtClean="0"/>
              <a:t>1/1/2021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1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5F4A-FEC9-4387-AC72-2937936FC8DD}" type="datetime1">
              <a:rPr lang="en-US" smtClean="0"/>
              <a:t>1/1/2021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3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C68-F38D-4F0F-9F0B-2E23273821E3}" type="datetime1">
              <a:rPr lang="en-US" smtClean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459DAF-4109-493E-B4DB-8ABBBF9DBF64}" type="datetime1">
              <a:rPr lang="en-US" smtClean="0"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1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FCB8383A-8E15-480A-A2CC-C978DDC4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8895" y="5758810"/>
            <a:ext cx="3507366" cy="365125"/>
          </a:xfrm>
        </p:spPr>
        <p:txBody>
          <a:bodyPr/>
          <a:lstStyle/>
          <a:p>
            <a:r>
              <a:rPr lang="en-US" dirty="0"/>
              <a:t>COMEDXD -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7D40A-90F1-4373-B4C2-8C77B30A4A97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</a:t>
            </a:r>
            <a:r>
              <a:rPr lang="en-US" sz="4000" b="1">
                <a:solidFill>
                  <a:srgbClr val="92D050"/>
                </a:solidFill>
                <a:latin typeface="Bahnschrift Condensed" panose="020B0502040204020203" pitchFamily="34" charset="0"/>
              </a:rPr>
              <a:t>Sajid Iqbal</a:t>
            </a:r>
            <a:endParaRPr lang="en-US" sz="4000" b="1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</a:t>
            </a:r>
            <a:r>
              <a:rPr lang="en-US" sz="3200"/>
              <a:t>, Multan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D26C2-FB24-44C0-B855-BFB901ACB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12" t="50001" r="46103" b="24204"/>
          <a:stretch/>
        </p:blipFill>
        <p:spPr>
          <a:xfrm rot="10800000">
            <a:off x="4923688" y="554174"/>
            <a:ext cx="2349308" cy="339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6BA3C5-0DD5-4FDE-AFF3-4D9A46C3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E51446-7A4F-42E6-9F07-5931B1E67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Loops – The Repetition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D24C9-1DB7-4BF0-B67B-36A9C5DA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201E3-0CA3-4ABB-9C05-AF500804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0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C5208A-F78F-449D-90ED-03CD79AB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FF8C98-36AB-4DF4-9EFE-6871D9D95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1236"/>
            <a:ext cx="8946541" cy="4817164"/>
          </a:xfrm>
        </p:spPr>
        <p:txBody>
          <a:bodyPr/>
          <a:lstStyle/>
          <a:p>
            <a:r>
              <a:rPr lang="en-US" dirty="0"/>
              <a:t>A loop is defined as </a:t>
            </a:r>
          </a:p>
          <a:p>
            <a:pPr lvl="1"/>
            <a:r>
              <a:rPr lang="en-US" dirty="0"/>
              <a:t>“a curving or doubling of a line so as to form a closed or partly open curve within itself through which another line can be passed or into which a hook may be hooked”</a:t>
            </a:r>
          </a:p>
          <a:p>
            <a:r>
              <a:rPr lang="en-US" dirty="0"/>
              <a:t>In programming</a:t>
            </a:r>
          </a:p>
          <a:p>
            <a:pPr lvl="1"/>
            <a:r>
              <a:rPr lang="en-US" dirty="0"/>
              <a:t>It is set of instructions that is repeated continuously until a condition is reached</a:t>
            </a:r>
          </a:p>
          <a:p>
            <a:r>
              <a:rPr lang="en-US" dirty="0"/>
              <a:t>Flowchart</a:t>
            </a:r>
          </a:p>
          <a:p>
            <a:pPr lvl="1"/>
            <a:r>
              <a:rPr lang="en-US" dirty="0"/>
              <a:t>A visual representation of the algorithm is called flow chart</a:t>
            </a:r>
          </a:p>
          <a:p>
            <a:pPr lvl="1"/>
            <a:r>
              <a:rPr lang="en-US" dirty="0"/>
              <a:t>A flow chart is shown on right side of this slide for loop construct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630BC-B7D3-4860-B6C8-59D46791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C9886-7FF2-40AB-A115-DEE04C7D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Word of the Day: loop – WordReference Word of the Day">
            <a:extLst>
              <a:ext uri="{FF2B5EF4-FFF2-40B4-BE49-F238E27FC236}">
                <a16:creationId xmlns:a16="http://schemas.microsoft.com/office/drawing/2014/main" id="{8D730F6D-EC4F-4943-9942-94B8F7B25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482" y="1184205"/>
            <a:ext cx="2505075" cy="104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ops in C Programming: Structure &amp; Examples | Study.com">
            <a:extLst>
              <a:ext uri="{FF2B5EF4-FFF2-40B4-BE49-F238E27FC236}">
                <a16:creationId xmlns:a16="http://schemas.microsoft.com/office/drawing/2014/main" id="{B6D84B29-7734-45D9-BA80-35352878B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483" y="2247545"/>
            <a:ext cx="250507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65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4CFA-CAEB-4CE1-BBCB-4F5453E6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62769-4A96-4922-917F-D2E7D4BB69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Algorithm</a:t>
                </a:r>
              </a:p>
              <a:p>
                <a:pPr lvl="1"/>
                <a:r>
                  <a:rPr lang="en-US" dirty="0"/>
                  <a:t>Go to your university class in morning</a:t>
                </a:r>
              </a:p>
              <a:p>
                <a:pPr lvl="1"/>
                <a:r>
                  <a:rPr lang="en-US" dirty="0"/>
                  <a:t>Attend the lecture of introduction to computers</a:t>
                </a:r>
              </a:p>
              <a:p>
                <a:pPr lvl="2"/>
                <a:r>
                  <a:rPr lang="en-US" b="1" dirty="0">
                    <a:solidFill>
                      <a:srgbClr val="F8D22F"/>
                    </a:solidFill>
                  </a:rPr>
                  <a:t>Ask a questions from your teacher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𝒖𝒏𝒕𝒊𝒍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you understand the topic</a:t>
                </a:r>
              </a:p>
              <a:p>
                <a:pPr lvl="2"/>
                <a:r>
                  <a:rPr lang="en-US" b="1" dirty="0">
                    <a:solidFill>
                      <a:srgbClr val="F8D22F"/>
                    </a:solidFill>
                  </a:rPr>
                  <a:t>Statements </a:t>
                </a:r>
                <a:r>
                  <a:rPr lang="en-US" b="1" dirty="0">
                    <a:sym typeface="Wingdings" panose="05000000000000000000" pitchFamily="2" charset="2"/>
                  </a:rPr>
                  <a:t></a:t>
                </a:r>
                <a:r>
                  <a:rPr lang="en-US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𝒍𝒐𝒐𝒑</m:t>
                    </m:r>
                  </m:oMath>
                </a14:m>
                <a:r>
                  <a:rPr lang="en-US" b="1" dirty="0">
                    <a:sym typeface="Wingdings" panose="05000000000000000000" pitchFamily="2" charset="2"/>
                  </a:rPr>
                  <a:t></a:t>
                </a:r>
                <a:r>
                  <a:rPr lang="en-US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sym typeface="Wingdings" panose="05000000000000000000" pitchFamily="2" charset="2"/>
                  </a:rPr>
                  <a:t> condition</a:t>
                </a:r>
                <a:endPara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62769-4A96-4922-917F-D2E7D4BB6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F724F-1C82-4BF8-8471-EA0B2BC3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5C600-81B7-481C-B2EC-BA993FE8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37609-4215-4877-B23B-3FFE8EDA6E76}"/>
              </a:ext>
            </a:extLst>
          </p:cNvPr>
          <p:cNvSpPr/>
          <p:nvPr/>
        </p:nvSpPr>
        <p:spPr>
          <a:xfrm>
            <a:off x="3251059" y="4664765"/>
            <a:ext cx="3083480" cy="4770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Ask Questions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72723-2C67-4965-9A98-57E67BE1FC8A}"/>
              </a:ext>
            </a:extLst>
          </p:cNvPr>
          <p:cNvSpPr/>
          <p:nvPr/>
        </p:nvSpPr>
        <p:spPr>
          <a:xfrm>
            <a:off x="3251059" y="5456582"/>
            <a:ext cx="3083480" cy="4770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 the topic?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E754796-5EB8-4FC4-A9D1-0C30CA2D5CED}"/>
              </a:ext>
            </a:extLst>
          </p:cNvPr>
          <p:cNvSpPr/>
          <p:nvPr/>
        </p:nvSpPr>
        <p:spPr>
          <a:xfrm>
            <a:off x="4532243" y="5141843"/>
            <a:ext cx="636105" cy="31473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87E0B926-D2ED-4528-B55D-397108208D1F}"/>
              </a:ext>
            </a:extLst>
          </p:cNvPr>
          <p:cNvSpPr/>
          <p:nvPr/>
        </p:nvSpPr>
        <p:spPr>
          <a:xfrm rot="16200000">
            <a:off x="6149012" y="4981159"/>
            <a:ext cx="1113183" cy="636103"/>
          </a:xfrm>
          <a:prstGeom prst="curved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9F01F0A-6920-47A0-A490-8B099070AD9F}"/>
              </a:ext>
            </a:extLst>
          </p:cNvPr>
          <p:cNvSpPr/>
          <p:nvPr/>
        </p:nvSpPr>
        <p:spPr>
          <a:xfrm>
            <a:off x="4532243" y="5933660"/>
            <a:ext cx="636105" cy="51440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C86CF3-C54F-4E0E-A3FF-6F1FE752D674}"/>
              </a:ext>
            </a:extLst>
          </p:cNvPr>
          <p:cNvSpPr/>
          <p:nvPr/>
        </p:nvSpPr>
        <p:spPr>
          <a:xfrm>
            <a:off x="7194008" y="5067296"/>
            <a:ext cx="2292627" cy="46382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If not understood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90E5F7-D854-42BC-812C-D687A0EB635A}"/>
              </a:ext>
            </a:extLst>
          </p:cNvPr>
          <p:cNvSpPr/>
          <p:nvPr/>
        </p:nvSpPr>
        <p:spPr>
          <a:xfrm>
            <a:off x="5348472" y="6099311"/>
            <a:ext cx="3248807" cy="463827"/>
          </a:xfrm>
          <a:prstGeom prst="roundRect">
            <a:avLst/>
          </a:prstGeom>
          <a:solidFill>
            <a:srgbClr val="2B39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If understood successfully</a:t>
            </a:r>
          </a:p>
        </p:txBody>
      </p:sp>
    </p:spTree>
    <p:extLst>
      <p:ext uri="{BB962C8B-B14F-4D97-AF65-F5344CB8AC3E}">
        <p14:creationId xmlns:p14="http://schemas.microsoft.com/office/powerpoint/2010/main" val="191429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36A8-CB6B-4AD6-9A40-7F23C41E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Example of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47909-2310-4532-8996-570BCF8D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F509B-2E05-462F-86AE-F6C468EA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A049F20-A89D-438F-A08C-6D75CDC5B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1439424"/>
            <a:ext cx="561892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mycourse=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"Introduction to Computers"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count=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(count&lt;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(mycourse)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count=count+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C860C-7F47-468A-B0AB-B34B6B02610D}"/>
              </a:ext>
            </a:extLst>
          </p:cNvPr>
          <p:cNvSpPr txBox="1"/>
          <p:nvPr/>
        </p:nvSpPr>
        <p:spPr>
          <a:xfrm>
            <a:off x="4399721" y="2178087"/>
            <a:ext cx="339255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Introduction to Computers</a:t>
            </a:r>
          </a:p>
          <a:p>
            <a:r>
              <a:rPr lang="en-US" dirty="0"/>
              <a:t>Introduction to Computers</a:t>
            </a:r>
          </a:p>
          <a:p>
            <a:r>
              <a:rPr lang="en-US" dirty="0"/>
              <a:t>Introduction to Computers</a:t>
            </a:r>
          </a:p>
          <a:p>
            <a:r>
              <a:rPr lang="en-US" dirty="0"/>
              <a:t>Introduction to Computers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657176-8EC8-45B4-A6C6-FA693B7459C6}"/>
              </a:ext>
            </a:extLst>
          </p:cNvPr>
          <p:cNvSpPr/>
          <p:nvPr/>
        </p:nvSpPr>
        <p:spPr>
          <a:xfrm>
            <a:off x="3432313" y="3703255"/>
            <a:ext cx="4094922" cy="569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mycourse=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"Introduction to Computers"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count=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B5A82-736B-402B-92AE-7F53FCA10911}"/>
              </a:ext>
            </a:extLst>
          </p:cNvPr>
          <p:cNvSpPr txBox="1"/>
          <p:nvPr/>
        </p:nvSpPr>
        <p:spPr>
          <a:xfrm>
            <a:off x="3432313" y="4758456"/>
            <a:ext cx="409492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(count&lt;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0272BC-78A5-4ED4-84A0-D02C2F0D1846}"/>
              </a:ext>
            </a:extLst>
          </p:cNvPr>
          <p:cNvSpPr txBox="1"/>
          <p:nvPr/>
        </p:nvSpPr>
        <p:spPr>
          <a:xfrm>
            <a:off x="3432313" y="5516891"/>
            <a:ext cx="409492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(mycourse)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count=count+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2B216B1-E186-4700-B63C-54A67E9BCC82}"/>
              </a:ext>
            </a:extLst>
          </p:cNvPr>
          <p:cNvSpPr/>
          <p:nvPr/>
        </p:nvSpPr>
        <p:spPr>
          <a:xfrm>
            <a:off x="5035826" y="4273098"/>
            <a:ext cx="516835" cy="56984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C54C013C-28CA-4675-B4F3-D4F89B581DD4}"/>
              </a:ext>
            </a:extLst>
          </p:cNvPr>
          <p:cNvSpPr/>
          <p:nvPr/>
        </p:nvSpPr>
        <p:spPr>
          <a:xfrm rot="5400000">
            <a:off x="2427787" y="5049782"/>
            <a:ext cx="1205022" cy="804029"/>
          </a:xfrm>
          <a:prstGeom prst="curved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96D9F6F5-5027-4928-B2E8-795CDEF0A3EA}"/>
              </a:ext>
            </a:extLst>
          </p:cNvPr>
          <p:cNvSpPr/>
          <p:nvPr/>
        </p:nvSpPr>
        <p:spPr>
          <a:xfrm rot="5400000" flipV="1">
            <a:off x="7064594" y="5377022"/>
            <a:ext cx="1711709" cy="786426"/>
          </a:xfrm>
          <a:prstGeom prst="curved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8EED32-EC64-4F42-811B-8AC6D69C369F}"/>
              </a:ext>
            </a:extLst>
          </p:cNvPr>
          <p:cNvSpPr txBox="1"/>
          <p:nvPr/>
        </p:nvSpPr>
        <p:spPr>
          <a:xfrm>
            <a:off x="3432313" y="6284666"/>
            <a:ext cx="40949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….</a:t>
            </a:r>
            <a:endParaRPr lang="en-US" dirty="0"/>
          </a:p>
        </p:txBody>
      </p:sp>
      <p:pic>
        <p:nvPicPr>
          <p:cNvPr id="19" name="Picture 4" descr="Loops in C Programming: Structure &amp; Examples | Study.com">
            <a:extLst>
              <a:ext uri="{FF2B5EF4-FFF2-40B4-BE49-F238E27FC236}">
                <a16:creationId xmlns:a16="http://schemas.microsoft.com/office/drawing/2014/main" id="{AD46350B-B4B8-48ED-BF05-7A84C74A4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748" y="2148673"/>
            <a:ext cx="250507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5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B031-3658-4B45-AE70-1F7EF712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2EA8-0B6B-4AE7-AF71-2AFF59C7D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7252"/>
            <a:ext cx="8946541" cy="4711147"/>
          </a:xfrm>
        </p:spPr>
        <p:txBody>
          <a:bodyPr/>
          <a:lstStyle/>
          <a:p>
            <a:r>
              <a:rPr lang="en-US" dirty="0"/>
              <a:t>Write a program to find the sum of first ten integers</a:t>
            </a:r>
          </a:p>
          <a:p>
            <a:r>
              <a:rPr lang="en-US" dirty="0"/>
              <a:t>1+2+3+4+5+6+7+8+9+10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024B1-73DB-438A-BA5B-4FB46049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32CDB-FE80-4AF5-9860-39D35D39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A54BB6-FC6E-4E94-8FA8-6C2BB14BB106}"/>
                  </a:ext>
                </a:extLst>
              </p:cNvPr>
              <p:cNvSpPr txBox="1"/>
              <p:nvPr/>
            </p:nvSpPr>
            <p:spPr>
              <a:xfrm>
                <a:off x="3922175" y="2409238"/>
                <a:ext cx="489621" cy="7788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nary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A54BB6-FC6E-4E94-8FA8-6C2BB14B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75" y="2409238"/>
                <a:ext cx="489621" cy="778803"/>
              </a:xfrm>
              <a:prstGeom prst="rect">
                <a:avLst/>
              </a:prstGeom>
              <a:blipFill>
                <a:blip r:embed="rId2"/>
                <a:stretch>
                  <a:fillRect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28A2C69-3EFB-43BB-A8EF-E8CB8923DE8C}"/>
              </a:ext>
            </a:extLst>
          </p:cNvPr>
          <p:cNvGrpSpPr/>
          <p:nvPr/>
        </p:nvGrpSpPr>
        <p:grpSpPr>
          <a:xfrm>
            <a:off x="6575002" y="2339378"/>
            <a:ext cx="3475342" cy="3724035"/>
            <a:chOff x="6151906" y="2027583"/>
            <a:chExt cx="3475342" cy="37240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E37541-8A10-4B87-96C6-5885087E239F}"/>
                </a:ext>
              </a:extLst>
            </p:cNvPr>
            <p:cNvSpPr/>
            <p:nvPr/>
          </p:nvSpPr>
          <p:spPr>
            <a:xfrm>
              <a:off x="6807562" y="2027583"/>
              <a:ext cx="2097899" cy="5188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/>
                <a:t>=0</a:t>
              </a:r>
            </a:p>
            <a:p>
              <a:pPr algn="ctr"/>
              <a:r>
                <a:rPr lang="en-US" dirty="0"/>
                <a:t>sum=0</a:t>
              </a: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E35AF83C-F552-416D-9301-E748CEEAFFD5}"/>
                </a:ext>
              </a:extLst>
            </p:cNvPr>
            <p:cNvSpPr/>
            <p:nvPr/>
          </p:nvSpPr>
          <p:spPr>
            <a:xfrm>
              <a:off x="6807562" y="3123171"/>
              <a:ext cx="2097899" cy="927652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/>
                <a:t>&lt;=10?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07795B51-E73E-41BC-AD5C-92D00D4032AE}"/>
                </a:ext>
              </a:extLst>
            </p:cNvPr>
            <p:cNvSpPr/>
            <p:nvPr/>
          </p:nvSpPr>
          <p:spPr>
            <a:xfrm>
              <a:off x="7699162" y="2546443"/>
              <a:ext cx="314697" cy="609600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B9C438-1020-470A-A49F-530C1FBF7AD1}"/>
                </a:ext>
              </a:extLst>
            </p:cNvPr>
            <p:cNvSpPr/>
            <p:nvPr/>
          </p:nvSpPr>
          <p:spPr>
            <a:xfrm>
              <a:off x="6807562" y="4590622"/>
              <a:ext cx="2097899" cy="5344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sum=</a:t>
              </a:r>
              <a:r>
                <a:rPr lang="en-US" dirty="0" err="1"/>
                <a:t>sum+i</a:t>
              </a:r>
              <a:endParaRPr lang="en-US" dirty="0"/>
            </a:p>
            <a:p>
              <a:pPr algn="ctr"/>
              <a:r>
                <a:rPr lang="en-US" dirty="0" err="1"/>
                <a:t>i</a:t>
              </a:r>
              <a:r>
                <a:rPr lang="en-US" dirty="0"/>
                <a:t>=i+1</a:t>
              </a:r>
            </a:p>
          </p:txBody>
        </p:sp>
        <p:sp>
          <p:nvSpPr>
            <p:cNvPr id="11" name="Arrow: Curved Up 10">
              <a:extLst>
                <a:ext uri="{FF2B5EF4-FFF2-40B4-BE49-F238E27FC236}">
                  <a16:creationId xmlns:a16="http://schemas.microsoft.com/office/drawing/2014/main" id="{FB20DA38-FE85-489A-B17B-5EF09881191B}"/>
                </a:ext>
              </a:extLst>
            </p:cNvPr>
            <p:cNvSpPr/>
            <p:nvPr/>
          </p:nvSpPr>
          <p:spPr>
            <a:xfrm rot="16200000">
              <a:off x="8506125" y="3887829"/>
              <a:ext cx="1520461" cy="721785"/>
            </a:xfrm>
            <a:prstGeom prst="curved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BF518161-C1FC-4C51-AC6D-420B8AFCF06C}"/>
                </a:ext>
              </a:extLst>
            </p:cNvPr>
            <p:cNvSpPr/>
            <p:nvPr/>
          </p:nvSpPr>
          <p:spPr>
            <a:xfrm>
              <a:off x="7695456" y="4011766"/>
              <a:ext cx="314697" cy="609600"/>
            </a:xfrm>
            <a:prstGeom prst="down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4E76AD-1061-4ABE-AA64-4E0EBF0BA3EC}"/>
                </a:ext>
              </a:extLst>
            </p:cNvPr>
            <p:cNvSpPr/>
            <p:nvPr/>
          </p:nvSpPr>
          <p:spPr>
            <a:xfrm>
              <a:off x="8010153" y="4050823"/>
              <a:ext cx="887894" cy="34013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5D121B-299E-4402-A8E9-C9AB3ED51AE0}"/>
                </a:ext>
              </a:extLst>
            </p:cNvPr>
            <p:cNvSpPr/>
            <p:nvPr/>
          </p:nvSpPr>
          <p:spPr>
            <a:xfrm>
              <a:off x="6800148" y="5337488"/>
              <a:ext cx="2097899" cy="4141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Print(sum)</a:t>
              </a:r>
            </a:p>
          </p:txBody>
        </p:sp>
        <p:sp>
          <p:nvSpPr>
            <p:cNvPr id="14" name="Arrow: Curved Right 13">
              <a:extLst>
                <a:ext uri="{FF2B5EF4-FFF2-40B4-BE49-F238E27FC236}">
                  <a16:creationId xmlns:a16="http://schemas.microsoft.com/office/drawing/2014/main" id="{CFDDA9C7-1058-4B5D-93EB-2386059D16D6}"/>
                </a:ext>
              </a:extLst>
            </p:cNvPr>
            <p:cNvSpPr/>
            <p:nvPr/>
          </p:nvSpPr>
          <p:spPr>
            <a:xfrm>
              <a:off x="6151906" y="3541757"/>
              <a:ext cx="679915" cy="2209686"/>
            </a:xfrm>
            <a:prstGeom prst="curved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F815A69-A428-4FAF-A5DE-EA8A98F5F7AB}"/>
              </a:ext>
            </a:extLst>
          </p:cNvPr>
          <p:cNvSpPr/>
          <p:nvPr/>
        </p:nvSpPr>
        <p:spPr>
          <a:xfrm>
            <a:off x="6912791" y="4380647"/>
            <a:ext cx="887894" cy="3401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D979F59A-6C3E-4AAD-812A-621AB88CF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148" y="3340959"/>
            <a:ext cx="206148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(i&lt;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sum=sum+i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i=i+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(sum)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FFA9F4-B5C9-479E-A36F-206522044E3F}"/>
              </a:ext>
            </a:extLst>
          </p:cNvPr>
          <p:cNvSpPr txBox="1"/>
          <p:nvPr/>
        </p:nvSpPr>
        <p:spPr>
          <a:xfrm>
            <a:off x="4658766" y="5279951"/>
            <a:ext cx="9510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05605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243F-D4AA-495C-8632-9DB89E84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to write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AED47-D7A7-401F-A476-6450D1EBFB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1930" y="2052918"/>
                <a:ext cx="4996069" cy="4195481"/>
              </a:xfrm>
            </p:spPr>
            <p:txBody>
              <a:bodyPr/>
              <a:lstStyle/>
              <a:p>
                <a:r>
                  <a:rPr lang="en-US" dirty="0"/>
                  <a:t>Exercises</a:t>
                </a:r>
              </a:p>
              <a:p>
                <a:pPr lvl="1"/>
                <a:r>
                  <a:rPr lang="en-US" dirty="0"/>
                  <a:t>Draw the flow chart for this program </a:t>
                </a:r>
              </a:p>
              <a:p>
                <a:pPr lvl="1"/>
                <a:r>
                  <a:rPr lang="en-US" dirty="0"/>
                  <a:t>Write the table of 5,6 and 7</a:t>
                </a:r>
              </a:p>
              <a:p>
                <a:pPr lvl="1"/>
                <a:r>
                  <a:rPr lang="en-US" dirty="0"/>
                  <a:t>Extend the table </a:t>
                </a:r>
                <a:r>
                  <a:rPr lang="en-US" dirty="0" err="1"/>
                  <a:t>upto</a:t>
                </a:r>
                <a:r>
                  <a:rPr lang="en-US" dirty="0"/>
                  <a:t> 20, 30, 40</a:t>
                </a:r>
              </a:p>
              <a:p>
                <a:pPr lvl="1"/>
                <a:r>
                  <a:rPr lang="en-US" dirty="0"/>
                  <a:t>Print the table in reverse order i.e.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3∗10=30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3∗1=3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AED47-D7A7-401F-A476-6450D1EBF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1930" y="2052918"/>
                <a:ext cx="4996069" cy="4195481"/>
              </a:xfrm>
              <a:blipFill>
                <a:blip r:embed="rId2"/>
                <a:stretch>
                  <a:fillRect l="-488" t="-872" r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7FE24-6D98-4EAE-8EDF-3F98B695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3E7EB-47A2-46AD-9258-AC824711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BC189A8-1BEA-456D-80C7-269A3BA5D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60" y="2052918"/>
            <a:ext cx="411287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(i&lt;=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"3*"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(i)+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"="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,num*i)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i=i+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77AF4-5113-406F-BE67-4A8469A67968}"/>
              </a:ext>
            </a:extLst>
          </p:cNvPr>
          <p:cNvSpPr txBox="1"/>
          <p:nvPr/>
        </p:nvSpPr>
        <p:spPr>
          <a:xfrm>
            <a:off x="3048000" y="3585747"/>
            <a:ext cx="1953639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3*1= 3</a:t>
            </a:r>
          </a:p>
          <a:p>
            <a:r>
              <a:rPr lang="en-US" dirty="0"/>
              <a:t>3*2= 6</a:t>
            </a:r>
          </a:p>
          <a:p>
            <a:r>
              <a:rPr lang="en-US" dirty="0"/>
              <a:t>3*3= 9</a:t>
            </a:r>
          </a:p>
          <a:p>
            <a:r>
              <a:rPr lang="en-US" dirty="0"/>
              <a:t>3*4= 12</a:t>
            </a:r>
          </a:p>
          <a:p>
            <a:r>
              <a:rPr lang="en-US" dirty="0"/>
              <a:t>3*5= 15</a:t>
            </a:r>
          </a:p>
          <a:p>
            <a:r>
              <a:rPr lang="en-US" dirty="0"/>
              <a:t>3*6= 18</a:t>
            </a:r>
          </a:p>
          <a:p>
            <a:r>
              <a:rPr lang="en-US" dirty="0"/>
              <a:t>3*7= 21</a:t>
            </a:r>
          </a:p>
          <a:p>
            <a:r>
              <a:rPr lang="en-US" dirty="0"/>
              <a:t>3*8= 24</a:t>
            </a:r>
          </a:p>
          <a:p>
            <a:r>
              <a:rPr lang="en-US" dirty="0"/>
              <a:t>3*9= 27</a:t>
            </a:r>
          </a:p>
          <a:p>
            <a:r>
              <a:rPr lang="en-US" dirty="0"/>
              <a:t>3*10= 30</a:t>
            </a:r>
          </a:p>
        </p:txBody>
      </p:sp>
    </p:spTree>
    <p:extLst>
      <p:ext uri="{BB962C8B-B14F-4D97-AF65-F5344CB8AC3E}">
        <p14:creationId xmlns:p14="http://schemas.microsoft.com/office/powerpoint/2010/main" val="190168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3F7E9-5D97-457D-9D79-5D006244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395" y="6448069"/>
            <a:ext cx="4571135" cy="409931"/>
          </a:xfrm>
        </p:spPr>
        <p:txBody>
          <a:bodyPr/>
          <a:lstStyle/>
          <a:p>
            <a:r>
              <a:rPr lang="en-US" dirty="0"/>
              <a:t>By Dr. Sajid Iqbal -Computer Education Explained - </a:t>
            </a:r>
            <a:r>
              <a:rPr lang="en-US" dirty="0" err="1"/>
              <a:t>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4C072-F6A3-4D36-8126-D07026F3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A63BE7CC-7754-4E29-9712-7433031F7F09}"/>
              </a:ext>
            </a:extLst>
          </p:cNvPr>
          <p:cNvSpPr txBox="1">
            <a:spLocks/>
          </p:cNvSpPr>
          <p:nvPr/>
        </p:nvSpPr>
        <p:spPr>
          <a:xfrm>
            <a:off x="1158130" y="1120731"/>
            <a:ext cx="9330358" cy="4972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r>
              <a:rPr lang="en-US" sz="2600" b="1" dirty="0">
                <a:solidFill>
                  <a:srgbClr val="92D050"/>
                </a:solidFill>
              </a:rPr>
              <a:t>Dr. Sajid Iqbal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sajidiqbal.pk@gmail.com</a:t>
            </a:r>
            <a:endParaRPr lang="en-US" sz="2600" dirty="0">
              <a:solidFill>
                <a:srgbClr val="FFFF00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rgbClr val="FFFF00"/>
                </a:solidFill>
              </a:rPr>
              <a:t> https://github.com/sajjo79/Introduction-to-Computers</a:t>
            </a:r>
          </a:p>
          <a:p>
            <a:pPr marL="0" indent="0" algn="ctr">
              <a:buFont typeface="Wingdings 3" charset="2"/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597AA-DF6B-4AEE-A893-3F90DE5EC8FA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39B62267-FDF4-4B0E-A80E-EE197E852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11" name="Graphic 10" descr="Presentation with checklist">
            <a:extLst>
              <a:ext uri="{FF2B5EF4-FFF2-40B4-BE49-F238E27FC236}">
                <a16:creationId xmlns:a16="http://schemas.microsoft.com/office/drawing/2014/main" id="{557DD915-DBFD-4101-A953-4595260BE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8306" y="5368497"/>
            <a:ext cx="577931" cy="577931"/>
          </a:xfrm>
          <a:prstGeom prst="rect">
            <a:avLst/>
          </a:prstGeom>
        </p:spPr>
      </p:pic>
      <p:pic>
        <p:nvPicPr>
          <p:cNvPr id="12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CFAEF3A8-90D0-48F4-8E6C-91AADD3F7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ED2C21-4EC6-4C34-B34D-E1D41460D4A5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2935336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2589</TotalTime>
  <Words>501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Bahnschrift Condensed</vt:lpstr>
      <vt:lpstr>Calibri</vt:lpstr>
      <vt:lpstr>Cambria Math</vt:lpstr>
      <vt:lpstr>Century Gothic</vt:lpstr>
      <vt:lpstr>JetBrains Mono</vt:lpstr>
      <vt:lpstr>Wingdings 3</vt:lpstr>
      <vt:lpstr>Ion</vt:lpstr>
      <vt:lpstr>PowerPoint Presentation</vt:lpstr>
      <vt:lpstr>Computer Programming</vt:lpstr>
      <vt:lpstr>What is loop</vt:lpstr>
      <vt:lpstr>Loop Example</vt:lpstr>
      <vt:lpstr>Programming Example of Loop</vt:lpstr>
      <vt:lpstr>Another Loop Example</vt:lpstr>
      <vt:lpstr>Program to write 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sajid iqbal</dc:creator>
  <cp:lastModifiedBy>sajid iqbal</cp:lastModifiedBy>
  <cp:revision>210</cp:revision>
  <dcterms:created xsi:type="dcterms:W3CDTF">2020-09-22T05:36:11Z</dcterms:created>
  <dcterms:modified xsi:type="dcterms:W3CDTF">2021-01-01T09:24:54Z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