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7" r:id="rId4"/>
  </p:sldMasterIdLst>
  <p:notesMasterIdLst>
    <p:notesMasterId r:id="rId14"/>
  </p:notesMasterIdLst>
  <p:sldIdLst>
    <p:sldId id="332" r:id="rId5"/>
    <p:sldId id="304" r:id="rId6"/>
    <p:sldId id="328" r:id="rId7"/>
    <p:sldId id="329" r:id="rId8"/>
    <p:sldId id="305" r:id="rId9"/>
    <p:sldId id="308" r:id="rId10"/>
    <p:sldId id="325" r:id="rId11"/>
    <p:sldId id="331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344529"/>
    <a:srgbClr val="2B3922"/>
    <a:srgbClr val="2E3722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91DC1-F1B8-4404-98D8-3B63B1063FA1}" type="doc">
      <dgm:prSet loTypeId="urn:microsoft.com/office/officeart/2005/8/layout/hierarchy3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02E20B2-B700-474B-B057-37AC783A93E6}">
      <dgm:prSet phldrT="[Text]"/>
      <dgm:spPr/>
      <dgm:t>
        <a:bodyPr/>
        <a:lstStyle/>
        <a:p>
          <a:r>
            <a:rPr lang="en-US" dirty="0"/>
            <a:t>Lecture Contents</a:t>
          </a:r>
        </a:p>
      </dgm:t>
    </dgm:pt>
    <dgm:pt modelId="{CB7E3C60-D79C-49EC-90C3-0428308EF2E8}" type="parTrans" cxnId="{F53956DF-9614-4979-9EF5-7F46AEBB1914}">
      <dgm:prSet/>
      <dgm:spPr/>
      <dgm:t>
        <a:bodyPr/>
        <a:lstStyle/>
        <a:p>
          <a:endParaRPr lang="en-US"/>
        </a:p>
      </dgm:t>
    </dgm:pt>
    <dgm:pt modelId="{6002F232-A9F5-46DC-ADD9-E3F971432C89}" type="sibTrans" cxnId="{F53956DF-9614-4979-9EF5-7F46AEBB1914}">
      <dgm:prSet/>
      <dgm:spPr/>
      <dgm:t>
        <a:bodyPr/>
        <a:lstStyle/>
        <a:p>
          <a:endParaRPr lang="en-US"/>
        </a:p>
      </dgm:t>
    </dgm:pt>
    <dgm:pt modelId="{BEFCC81D-9286-4F20-9D70-B6D231B238AD}">
      <dgm:prSet phldrT="[Text]"/>
      <dgm:spPr/>
      <dgm:t>
        <a:bodyPr/>
        <a:lstStyle/>
        <a:p>
          <a:r>
            <a:rPr lang="en-US" dirty="0"/>
            <a:t>Special Purpose Processors</a:t>
          </a:r>
        </a:p>
      </dgm:t>
    </dgm:pt>
    <dgm:pt modelId="{DA11FFBD-1103-46D0-9A93-1E55B19D6FA7}" type="parTrans" cxnId="{546F2930-FCE3-485F-9980-5480C9DF8D13}">
      <dgm:prSet/>
      <dgm:spPr/>
      <dgm:t>
        <a:bodyPr/>
        <a:lstStyle/>
        <a:p>
          <a:endParaRPr lang="en-US"/>
        </a:p>
      </dgm:t>
    </dgm:pt>
    <dgm:pt modelId="{A720EB3B-18BA-4E4D-BB95-723856D1BD0A}" type="sibTrans" cxnId="{546F2930-FCE3-485F-9980-5480C9DF8D13}">
      <dgm:prSet/>
      <dgm:spPr/>
      <dgm:t>
        <a:bodyPr/>
        <a:lstStyle/>
        <a:p>
          <a:endParaRPr lang="en-US"/>
        </a:p>
      </dgm:t>
    </dgm:pt>
    <dgm:pt modelId="{AB14F22F-5542-4593-8409-E4F09FC253B6}">
      <dgm:prSet phldrT="[Text]"/>
      <dgm:spPr/>
      <dgm:t>
        <a:bodyPr/>
        <a:lstStyle/>
        <a:p>
          <a:r>
            <a:rPr lang="en-US" dirty="0"/>
            <a:t>Video and Graphic Cards</a:t>
          </a:r>
        </a:p>
      </dgm:t>
    </dgm:pt>
    <dgm:pt modelId="{32305261-7ECE-488A-A613-850F41710943}" type="parTrans" cxnId="{A86F9EED-8FD8-4265-B1C1-10D22323894E}">
      <dgm:prSet/>
      <dgm:spPr/>
      <dgm:t>
        <a:bodyPr/>
        <a:lstStyle/>
        <a:p>
          <a:endParaRPr lang="en-US"/>
        </a:p>
      </dgm:t>
    </dgm:pt>
    <dgm:pt modelId="{723D1E51-D107-408B-89C2-CB1ED20C3A93}" type="sibTrans" cxnId="{A86F9EED-8FD8-4265-B1C1-10D22323894E}">
      <dgm:prSet/>
      <dgm:spPr/>
      <dgm:t>
        <a:bodyPr/>
        <a:lstStyle/>
        <a:p>
          <a:endParaRPr lang="en-US"/>
        </a:p>
      </dgm:t>
    </dgm:pt>
    <dgm:pt modelId="{5822E207-8F1A-4F83-B7FC-242FD64AAF9A}">
      <dgm:prSet phldrT="[Text]"/>
      <dgm:spPr/>
      <dgm:t>
        <a:bodyPr/>
        <a:lstStyle/>
        <a:p>
          <a:r>
            <a:rPr lang="en-US" dirty="0"/>
            <a:t>GPU History</a:t>
          </a:r>
        </a:p>
      </dgm:t>
    </dgm:pt>
    <dgm:pt modelId="{9115B7AA-6261-4DB0-828B-230E445D977F}" type="parTrans" cxnId="{D9640BDA-CE79-4EF4-AB15-D90F9DF9B587}">
      <dgm:prSet/>
      <dgm:spPr/>
      <dgm:t>
        <a:bodyPr/>
        <a:lstStyle/>
        <a:p>
          <a:endParaRPr lang="en-US"/>
        </a:p>
      </dgm:t>
    </dgm:pt>
    <dgm:pt modelId="{E12A5290-0C11-4827-A2F3-5DE83FE84242}" type="sibTrans" cxnId="{D9640BDA-CE79-4EF4-AB15-D90F9DF9B587}">
      <dgm:prSet/>
      <dgm:spPr/>
      <dgm:t>
        <a:bodyPr/>
        <a:lstStyle/>
        <a:p>
          <a:endParaRPr lang="en-US"/>
        </a:p>
      </dgm:t>
    </dgm:pt>
    <dgm:pt modelId="{4DC19319-891B-4920-90DB-F4E1FA011045}">
      <dgm:prSet phldrT="[Text]"/>
      <dgm:spPr/>
      <dgm:t>
        <a:bodyPr/>
        <a:lstStyle/>
        <a:p>
          <a:r>
            <a:rPr lang="en-US" dirty="0"/>
            <a:t>CPUs vs GPUs</a:t>
          </a:r>
        </a:p>
      </dgm:t>
    </dgm:pt>
    <dgm:pt modelId="{7AA82B08-663B-42F5-970D-7D30AB473610}" type="parTrans" cxnId="{55DD8DAA-4290-4E41-8E00-C25B5A966738}">
      <dgm:prSet/>
      <dgm:spPr/>
      <dgm:t>
        <a:bodyPr/>
        <a:lstStyle/>
        <a:p>
          <a:endParaRPr lang="en-US"/>
        </a:p>
      </dgm:t>
    </dgm:pt>
    <dgm:pt modelId="{78D3AAA8-0DE4-4896-B42F-F853596AA291}" type="sibTrans" cxnId="{55DD8DAA-4290-4E41-8E00-C25B5A966738}">
      <dgm:prSet/>
      <dgm:spPr/>
      <dgm:t>
        <a:bodyPr/>
        <a:lstStyle/>
        <a:p>
          <a:endParaRPr lang="en-US"/>
        </a:p>
      </dgm:t>
    </dgm:pt>
    <dgm:pt modelId="{13CA2C26-4615-41FA-840B-430A9F21C746}" type="pres">
      <dgm:prSet presAssocID="{01B91DC1-F1B8-4404-98D8-3B63B1063FA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885A64-AEEA-4F6E-BC14-B5C8FAB13699}" type="pres">
      <dgm:prSet presAssocID="{102E20B2-B700-474B-B057-37AC783A93E6}" presName="root" presStyleCnt="0"/>
      <dgm:spPr/>
    </dgm:pt>
    <dgm:pt modelId="{30F3C83E-5307-4902-B33E-AD51FBC5A840}" type="pres">
      <dgm:prSet presAssocID="{102E20B2-B700-474B-B057-37AC783A93E6}" presName="rootComposite" presStyleCnt="0"/>
      <dgm:spPr/>
    </dgm:pt>
    <dgm:pt modelId="{9CD12439-8BD3-4BFC-AEC4-E4D30F1AD147}" type="pres">
      <dgm:prSet presAssocID="{102E20B2-B700-474B-B057-37AC783A93E6}" presName="rootText" presStyleLbl="node1" presStyleIdx="0" presStyleCnt="1" custScaleX="592149"/>
      <dgm:spPr/>
    </dgm:pt>
    <dgm:pt modelId="{287FFED3-1C41-4F56-9FD5-4AAA20E0B39B}" type="pres">
      <dgm:prSet presAssocID="{102E20B2-B700-474B-B057-37AC783A93E6}" presName="rootConnector" presStyleLbl="node1" presStyleIdx="0" presStyleCnt="1"/>
      <dgm:spPr/>
    </dgm:pt>
    <dgm:pt modelId="{F5D34C5F-5BB7-4F0C-A567-B00D8B72D8CE}" type="pres">
      <dgm:prSet presAssocID="{102E20B2-B700-474B-B057-37AC783A93E6}" presName="childShape" presStyleCnt="0"/>
      <dgm:spPr/>
    </dgm:pt>
    <dgm:pt modelId="{37F59FF6-2F40-434B-A052-5A32D1711A43}" type="pres">
      <dgm:prSet presAssocID="{DA11FFBD-1103-46D0-9A93-1E55B19D6FA7}" presName="Name13" presStyleLbl="parChTrans1D2" presStyleIdx="0" presStyleCnt="4"/>
      <dgm:spPr/>
    </dgm:pt>
    <dgm:pt modelId="{9B3EF0D8-F3A7-483D-9556-BD6871E9790C}" type="pres">
      <dgm:prSet presAssocID="{BEFCC81D-9286-4F20-9D70-B6D231B238AD}" presName="childText" presStyleLbl="bgAcc1" presStyleIdx="0" presStyleCnt="4" custScaleX="475802">
        <dgm:presLayoutVars>
          <dgm:bulletEnabled val="1"/>
        </dgm:presLayoutVars>
      </dgm:prSet>
      <dgm:spPr/>
    </dgm:pt>
    <dgm:pt modelId="{EDDF167B-5076-475D-88B6-2FB33175C7C7}" type="pres">
      <dgm:prSet presAssocID="{32305261-7ECE-488A-A613-850F41710943}" presName="Name13" presStyleLbl="parChTrans1D2" presStyleIdx="1" presStyleCnt="4"/>
      <dgm:spPr/>
    </dgm:pt>
    <dgm:pt modelId="{DAA86B12-77B9-4032-A31E-3BDDC7DECEAF}" type="pres">
      <dgm:prSet presAssocID="{AB14F22F-5542-4593-8409-E4F09FC253B6}" presName="childText" presStyleLbl="bgAcc1" presStyleIdx="1" presStyleCnt="4" custScaleX="476367">
        <dgm:presLayoutVars>
          <dgm:bulletEnabled val="1"/>
        </dgm:presLayoutVars>
      </dgm:prSet>
      <dgm:spPr/>
    </dgm:pt>
    <dgm:pt modelId="{62A5B98B-34F9-4CFB-BFFF-A0E7E6963D17}" type="pres">
      <dgm:prSet presAssocID="{7AA82B08-663B-42F5-970D-7D30AB473610}" presName="Name13" presStyleLbl="parChTrans1D2" presStyleIdx="2" presStyleCnt="4"/>
      <dgm:spPr/>
    </dgm:pt>
    <dgm:pt modelId="{BEF47DB0-E109-45B7-A62A-CEDCCB1B4483}" type="pres">
      <dgm:prSet presAssocID="{4DC19319-891B-4920-90DB-F4E1FA011045}" presName="childText" presStyleLbl="bgAcc1" presStyleIdx="2" presStyleCnt="4" custScaleX="472791">
        <dgm:presLayoutVars>
          <dgm:bulletEnabled val="1"/>
        </dgm:presLayoutVars>
      </dgm:prSet>
      <dgm:spPr/>
    </dgm:pt>
    <dgm:pt modelId="{566CD34C-5D95-4A0B-A62F-A6E3563CBB10}" type="pres">
      <dgm:prSet presAssocID="{9115B7AA-6261-4DB0-828B-230E445D977F}" presName="Name13" presStyleLbl="parChTrans1D2" presStyleIdx="3" presStyleCnt="4"/>
      <dgm:spPr/>
    </dgm:pt>
    <dgm:pt modelId="{7704CEB8-47A5-4C2D-83BD-DCBD6D9CC6C1}" type="pres">
      <dgm:prSet presAssocID="{5822E207-8F1A-4F83-B7FC-242FD64AAF9A}" presName="childText" presStyleLbl="bgAcc1" presStyleIdx="3" presStyleCnt="4" custScaleX="475210">
        <dgm:presLayoutVars>
          <dgm:bulletEnabled val="1"/>
        </dgm:presLayoutVars>
      </dgm:prSet>
      <dgm:spPr/>
    </dgm:pt>
  </dgm:ptLst>
  <dgm:cxnLst>
    <dgm:cxn modelId="{D680AA01-4435-402B-AB0E-63516BF966D8}" type="presOf" srcId="{DA11FFBD-1103-46D0-9A93-1E55B19D6FA7}" destId="{37F59FF6-2F40-434B-A052-5A32D1711A43}" srcOrd="0" destOrd="0" presId="urn:microsoft.com/office/officeart/2005/8/layout/hierarchy3"/>
    <dgm:cxn modelId="{1D61CC07-E50A-4369-8CA7-D8AF76A0013D}" type="presOf" srcId="{4DC19319-891B-4920-90DB-F4E1FA011045}" destId="{BEF47DB0-E109-45B7-A62A-CEDCCB1B4483}" srcOrd="0" destOrd="0" presId="urn:microsoft.com/office/officeart/2005/8/layout/hierarchy3"/>
    <dgm:cxn modelId="{59743A19-3F74-45B5-B0FA-F668CED0388C}" type="presOf" srcId="{5822E207-8F1A-4F83-B7FC-242FD64AAF9A}" destId="{7704CEB8-47A5-4C2D-83BD-DCBD6D9CC6C1}" srcOrd="0" destOrd="0" presId="urn:microsoft.com/office/officeart/2005/8/layout/hierarchy3"/>
    <dgm:cxn modelId="{B590DE19-3A81-482A-9832-7813AB4272EA}" type="presOf" srcId="{7AA82B08-663B-42F5-970D-7D30AB473610}" destId="{62A5B98B-34F9-4CFB-BFFF-A0E7E6963D17}" srcOrd="0" destOrd="0" presId="urn:microsoft.com/office/officeart/2005/8/layout/hierarchy3"/>
    <dgm:cxn modelId="{546F2930-FCE3-485F-9980-5480C9DF8D13}" srcId="{102E20B2-B700-474B-B057-37AC783A93E6}" destId="{BEFCC81D-9286-4F20-9D70-B6D231B238AD}" srcOrd="0" destOrd="0" parTransId="{DA11FFBD-1103-46D0-9A93-1E55B19D6FA7}" sibTransId="{A720EB3B-18BA-4E4D-BB95-723856D1BD0A}"/>
    <dgm:cxn modelId="{63A3106A-871F-4767-A7BA-AAE02FF559F1}" type="presOf" srcId="{AB14F22F-5542-4593-8409-E4F09FC253B6}" destId="{DAA86B12-77B9-4032-A31E-3BDDC7DECEAF}" srcOrd="0" destOrd="0" presId="urn:microsoft.com/office/officeart/2005/8/layout/hierarchy3"/>
    <dgm:cxn modelId="{C5AF1356-3D45-4073-9A82-455C2B452A6A}" type="presOf" srcId="{102E20B2-B700-474B-B057-37AC783A93E6}" destId="{287FFED3-1C41-4F56-9FD5-4AAA20E0B39B}" srcOrd="1" destOrd="0" presId="urn:microsoft.com/office/officeart/2005/8/layout/hierarchy3"/>
    <dgm:cxn modelId="{59F6577F-D9AA-40DB-875D-1503F37C689C}" type="presOf" srcId="{9115B7AA-6261-4DB0-828B-230E445D977F}" destId="{566CD34C-5D95-4A0B-A62F-A6E3563CBB10}" srcOrd="0" destOrd="0" presId="urn:microsoft.com/office/officeart/2005/8/layout/hierarchy3"/>
    <dgm:cxn modelId="{9EDBF598-EF10-431A-92E3-17CA6002A208}" type="presOf" srcId="{01B91DC1-F1B8-4404-98D8-3B63B1063FA1}" destId="{13CA2C26-4615-41FA-840B-430A9F21C746}" srcOrd="0" destOrd="0" presId="urn:microsoft.com/office/officeart/2005/8/layout/hierarchy3"/>
    <dgm:cxn modelId="{93F3919C-6FF8-44DF-B721-1C583BFDD5E3}" type="presOf" srcId="{32305261-7ECE-488A-A613-850F41710943}" destId="{EDDF167B-5076-475D-88B6-2FB33175C7C7}" srcOrd="0" destOrd="0" presId="urn:microsoft.com/office/officeart/2005/8/layout/hierarchy3"/>
    <dgm:cxn modelId="{55DD8DAA-4290-4E41-8E00-C25B5A966738}" srcId="{102E20B2-B700-474B-B057-37AC783A93E6}" destId="{4DC19319-891B-4920-90DB-F4E1FA011045}" srcOrd="2" destOrd="0" parTransId="{7AA82B08-663B-42F5-970D-7D30AB473610}" sibTransId="{78D3AAA8-0DE4-4896-B42F-F853596AA291}"/>
    <dgm:cxn modelId="{C02863C0-1E15-4F86-BF8C-A6AF644F51EE}" type="presOf" srcId="{102E20B2-B700-474B-B057-37AC783A93E6}" destId="{9CD12439-8BD3-4BFC-AEC4-E4D30F1AD147}" srcOrd="0" destOrd="0" presId="urn:microsoft.com/office/officeart/2005/8/layout/hierarchy3"/>
    <dgm:cxn modelId="{D9640BDA-CE79-4EF4-AB15-D90F9DF9B587}" srcId="{102E20B2-B700-474B-B057-37AC783A93E6}" destId="{5822E207-8F1A-4F83-B7FC-242FD64AAF9A}" srcOrd="3" destOrd="0" parTransId="{9115B7AA-6261-4DB0-828B-230E445D977F}" sibTransId="{E12A5290-0C11-4827-A2F3-5DE83FE84242}"/>
    <dgm:cxn modelId="{F53956DF-9614-4979-9EF5-7F46AEBB1914}" srcId="{01B91DC1-F1B8-4404-98D8-3B63B1063FA1}" destId="{102E20B2-B700-474B-B057-37AC783A93E6}" srcOrd="0" destOrd="0" parTransId="{CB7E3C60-D79C-49EC-90C3-0428308EF2E8}" sibTransId="{6002F232-A9F5-46DC-ADD9-E3F971432C89}"/>
    <dgm:cxn modelId="{A86F9EED-8FD8-4265-B1C1-10D22323894E}" srcId="{102E20B2-B700-474B-B057-37AC783A93E6}" destId="{AB14F22F-5542-4593-8409-E4F09FC253B6}" srcOrd="1" destOrd="0" parTransId="{32305261-7ECE-488A-A613-850F41710943}" sibTransId="{723D1E51-D107-408B-89C2-CB1ED20C3A93}"/>
    <dgm:cxn modelId="{CCC9F7F7-517D-40E3-9116-6DD181C596DF}" type="presOf" srcId="{BEFCC81D-9286-4F20-9D70-B6D231B238AD}" destId="{9B3EF0D8-F3A7-483D-9556-BD6871E9790C}" srcOrd="0" destOrd="0" presId="urn:microsoft.com/office/officeart/2005/8/layout/hierarchy3"/>
    <dgm:cxn modelId="{CE04CC6A-9F50-4F50-A3DD-D2BD2CD35A33}" type="presParOf" srcId="{13CA2C26-4615-41FA-840B-430A9F21C746}" destId="{45885A64-AEEA-4F6E-BC14-B5C8FAB13699}" srcOrd="0" destOrd="0" presId="urn:microsoft.com/office/officeart/2005/8/layout/hierarchy3"/>
    <dgm:cxn modelId="{041F638B-3BF0-4906-9442-0300887F2C51}" type="presParOf" srcId="{45885A64-AEEA-4F6E-BC14-B5C8FAB13699}" destId="{30F3C83E-5307-4902-B33E-AD51FBC5A840}" srcOrd="0" destOrd="0" presId="urn:microsoft.com/office/officeart/2005/8/layout/hierarchy3"/>
    <dgm:cxn modelId="{408C4C7C-02C8-44C1-A00A-CE443122020E}" type="presParOf" srcId="{30F3C83E-5307-4902-B33E-AD51FBC5A840}" destId="{9CD12439-8BD3-4BFC-AEC4-E4D30F1AD147}" srcOrd="0" destOrd="0" presId="urn:microsoft.com/office/officeart/2005/8/layout/hierarchy3"/>
    <dgm:cxn modelId="{C44EFDA4-B18F-4957-9824-70624B3CAF4A}" type="presParOf" srcId="{30F3C83E-5307-4902-B33E-AD51FBC5A840}" destId="{287FFED3-1C41-4F56-9FD5-4AAA20E0B39B}" srcOrd="1" destOrd="0" presId="urn:microsoft.com/office/officeart/2005/8/layout/hierarchy3"/>
    <dgm:cxn modelId="{2F11F4B6-0713-41AC-B698-A206353CCEC1}" type="presParOf" srcId="{45885A64-AEEA-4F6E-BC14-B5C8FAB13699}" destId="{F5D34C5F-5BB7-4F0C-A567-B00D8B72D8CE}" srcOrd="1" destOrd="0" presId="urn:microsoft.com/office/officeart/2005/8/layout/hierarchy3"/>
    <dgm:cxn modelId="{6B28A65F-7168-438B-927C-867D7B85845F}" type="presParOf" srcId="{F5D34C5F-5BB7-4F0C-A567-B00D8B72D8CE}" destId="{37F59FF6-2F40-434B-A052-5A32D1711A43}" srcOrd="0" destOrd="0" presId="urn:microsoft.com/office/officeart/2005/8/layout/hierarchy3"/>
    <dgm:cxn modelId="{90AD3D0B-2F71-4133-8466-CC8545C5AA9C}" type="presParOf" srcId="{F5D34C5F-5BB7-4F0C-A567-B00D8B72D8CE}" destId="{9B3EF0D8-F3A7-483D-9556-BD6871E9790C}" srcOrd="1" destOrd="0" presId="urn:microsoft.com/office/officeart/2005/8/layout/hierarchy3"/>
    <dgm:cxn modelId="{2BC97FED-ED14-418A-A811-B30B143B3981}" type="presParOf" srcId="{F5D34C5F-5BB7-4F0C-A567-B00D8B72D8CE}" destId="{EDDF167B-5076-475D-88B6-2FB33175C7C7}" srcOrd="2" destOrd="0" presId="urn:microsoft.com/office/officeart/2005/8/layout/hierarchy3"/>
    <dgm:cxn modelId="{7AD3DC71-FA43-40E8-A3F6-FF2E8AD958C0}" type="presParOf" srcId="{F5D34C5F-5BB7-4F0C-A567-B00D8B72D8CE}" destId="{DAA86B12-77B9-4032-A31E-3BDDC7DECEAF}" srcOrd="3" destOrd="0" presId="urn:microsoft.com/office/officeart/2005/8/layout/hierarchy3"/>
    <dgm:cxn modelId="{79BAD809-0D9E-4AEF-8023-751CA0D2C5DD}" type="presParOf" srcId="{F5D34C5F-5BB7-4F0C-A567-B00D8B72D8CE}" destId="{62A5B98B-34F9-4CFB-BFFF-A0E7E6963D17}" srcOrd="4" destOrd="0" presId="urn:microsoft.com/office/officeart/2005/8/layout/hierarchy3"/>
    <dgm:cxn modelId="{1E3EB3B9-89FD-4887-A821-FDDA7F0C5809}" type="presParOf" srcId="{F5D34C5F-5BB7-4F0C-A567-B00D8B72D8CE}" destId="{BEF47DB0-E109-45B7-A62A-CEDCCB1B4483}" srcOrd="5" destOrd="0" presId="urn:microsoft.com/office/officeart/2005/8/layout/hierarchy3"/>
    <dgm:cxn modelId="{FC75F4EB-FE6E-4626-9081-4DCF83E47945}" type="presParOf" srcId="{F5D34C5F-5BB7-4F0C-A567-B00D8B72D8CE}" destId="{566CD34C-5D95-4A0B-A62F-A6E3563CBB10}" srcOrd="6" destOrd="0" presId="urn:microsoft.com/office/officeart/2005/8/layout/hierarchy3"/>
    <dgm:cxn modelId="{2CF05FD0-BFA8-49EF-9436-B24D78879447}" type="presParOf" srcId="{F5D34C5F-5BB7-4F0C-A567-B00D8B72D8CE}" destId="{7704CEB8-47A5-4C2D-83BD-DCBD6D9CC6C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2439-8BD3-4BFC-AEC4-E4D30F1AD147}">
      <dsp:nvSpPr>
        <dsp:cNvPr id="0" name=""/>
        <dsp:cNvSpPr/>
      </dsp:nvSpPr>
      <dsp:spPr>
        <a:xfrm>
          <a:off x="5759" y="267066"/>
          <a:ext cx="11089384" cy="9363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Lecture Contents</a:t>
          </a:r>
        </a:p>
      </dsp:txBody>
      <dsp:txXfrm>
        <a:off x="33184" y="294491"/>
        <a:ext cx="11034534" cy="881517"/>
      </dsp:txXfrm>
    </dsp:sp>
    <dsp:sp modelId="{37F59FF6-2F40-434B-A052-5A32D1711A43}">
      <dsp:nvSpPr>
        <dsp:cNvPr id="0" name=""/>
        <dsp:cNvSpPr/>
      </dsp:nvSpPr>
      <dsp:spPr>
        <a:xfrm>
          <a:off x="1114698" y="1203434"/>
          <a:ext cx="1108938" cy="702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2275"/>
              </a:lnTo>
              <a:lnTo>
                <a:pt x="1108938" y="702275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EF0D8-F3A7-483D-9556-BD6871E9790C}">
      <dsp:nvSpPr>
        <dsp:cNvPr id="0" name=""/>
        <dsp:cNvSpPr/>
      </dsp:nvSpPr>
      <dsp:spPr>
        <a:xfrm>
          <a:off x="2223636" y="1437526"/>
          <a:ext cx="7128410" cy="93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Special Purpose Processors</a:t>
          </a:r>
        </a:p>
      </dsp:txBody>
      <dsp:txXfrm>
        <a:off x="2251061" y="1464951"/>
        <a:ext cx="7073560" cy="881517"/>
      </dsp:txXfrm>
    </dsp:sp>
    <dsp:sp modelId="{EDDF167B-5076-475D-88B6-2FB33175C7C7}">
      <dsp:nvSpPr>
        <dsp:cNvPr id="0" name=""/>
        <dsp:cNvSpPr/>
      </dsp:nvSpPr>
      <dsp:spPr>
        <a:xfrm>
          <a:off x="1114698" y="1203434"/>
          <a:ext cx="1108938" cy="187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735"/>
              </a:lnTo>
              <a:lnTo>
                <a:pt x="1108938" y="1872735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86B12-77B9-4032-A31E-3BDDC7DECEAF}">
      <dsp:nvSpPr>
        <dsp:cNvPr id="0" name=""/>
        <dsp:cNvSpPr/>
      </dsp:nvSpPr>
      <dsp:spPr>
        <a:xfrm>
          <a:off x="2223636" y="2607986"/>
          <a:ext cx="7136875" cy="93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Video and Graphic Cards</a:t>
          </a:r>
        </a:p>
      </dsp:txBody>
      <dsp:txXfrm>
        <a:off x="2251061" y="2635411"/>
        <a:ext cx="7082025" cy="881517"/>
      </dsp:txXfrm>
    </dsp:sp>
    <dsp:sp modelId="{62A5B98B-34F9-4CFB-BFFF-A0E7E6963D17}">
      <dsp:nvSpPr>
        <dsp:cNvPr id="0" name=""/>
        <dsp:cNvSpPr/>
      </dsp:nvSpPr>
      <dsp:spPr>
        <a:xfrm>
          <a:off x="1114698" y="1203434"/>
          <a:ext cx="1108938" cy="3043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3195"/>
              </a:lnTo>
              <a:lnTo>
                <a:pt x="1108938" y="3043195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7DB0-E109-45B7-A62A-CEDCCB1B4483}">
      <dsp:nvSpPr>
        <dsp:cNvPr id="0" name=""/>
        <dsp:cNvSpPr/>
      </dsp:nvSpPr>
      <dsp:spPr>
        <a:xfrm>
          <a:off x="2223636" y="3778445"/>
          <a:ext cx="7083299" cy="93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CPUs vs GPUs</a:t>
          </a:r>
        </a:p>
      </dsp:txBody>
      <dsp:txXfrm>
        <a:off x="2251061" y="3805870"/>
        <a:ext cx="7028449" cy="881517"/>
      </dsp:txXfrm>
    </dsp:sp>
    <dsp:sp modelId="{566CD34C-5D95-4A0B-A62F-A6E3563CBB10}">
      <dsp:nvSpPr>
        <dsp:cNvPr id="0" name=""/>
        <dsp:cNvSpPr/>
      </dsp:nvSpPr>
      <dsp:spPr>
        <a:xfrm>
          <a:off x="1114698" y="1203434"/>
          <a:ext cx="1108938" cy="4213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654"/>
              </a:lnTo>
              <a:lnTo>
                <a:pt x="1108938" y="4213654"/>
              </a:lnTo>
            </a:path>
          </a:pathLst>
        </a:custGeom>
        <a:noFill/>
        <a:ln w="19050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4CEB8-47A5-4C2D-83BD-DCBD6D9CC6C1}">
      <dsp:nvSpPr>
        <dsp:cNvPr id="0" name=""/>
        <dsp:cNvSpPr/>
      </dsp:nvSpPr>
      <dsp:spPr>
        <a:xfrm>
          <a:off x="2223636" y="4948905"/>
          <a:ext cx="7119541" cy="93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GPU History</a:t>
          </a:r>
        </a:p>
      </dsp:txBody>
      <dsp:txXfrm>
        <a:off x="2251061" y="4976330"/>
        <a:ext cx="7064691" cy="881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E504-3B7E-4207-BD81-58F3154F05D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8EE0-2AEE-4F8C-8DD4-AB5EAAF5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FBF6-DA55-471F-A5D9-344FFA497B3A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2801-C6D6-4AC0-BEC1-47EAD8AF4977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28C7-8180-4E83-86DC-0B6B39C8C01B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8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DD3E-B29C-4379-8264-D6E89A4C6F4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7A7E-CAFB-4EB0-AB87-0C57F822BD0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5E8-781E-4789-98FE-871568CA4145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33B57-7533-4D0C-A492-6531231ADEBE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86C81-05B5-4F46-B8D4-4713B7DACAAC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3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AD03-4039-4C2F-8CAC-3A6E2B2007D3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7873" y="6448069"/>
            <a:ext cx="990599" cy="304799"/>
          </a:xfrm>
        </p:spPr>
        <p:txBody>
          <a:bodyPr/>
          <a:lstStyle/>
          <a:p>
            <a:fld id="{9AF921DE-2C2E-406E-A2BC-946757417B35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3859795" cy="304801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9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965A-1CE8-4C3D-A027-DA3B05AC02E2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549A-B31B-42D1-8515-A5154C328F18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9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6323-3DE3-4400-B919-45D2A892FA97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0780-69D7-4323-AD2D-DEB294DB2617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1F5-8740-4A39-998E-0C847A603D86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F4A-FEC9-4387-AC72-2937936FC8DD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1C68-F38D-4F0F-9F0B-2E23273821E3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459DAF-4109-493E-B4DB-8ABBBF9DBF64}" type="datetime1">
              <a:rPr lang="en-US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1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P28LKWTzrI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IhRyZ2N4H0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4E253-A54A-4300-B8CA-C9353E8E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E1277-82D8-46A3-8BEC-0D1FD3FB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578BEBF-2915-454E-83C5-F065B786B5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454909"/>
              </p:ext>
            </p:extLst>
          </p:nvPr>
        </p:nvGraphicFramePr>
        <p:xfrm>
          <a:off x="415597" y="409931"/>
          <a:ext cx="11100904" cy="615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58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82A3-8E60-43B8-A271-586260BC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Purpose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91C4-1885-4983-BDB4-1F3C6EC2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5109"/>
            <a:ext cx="6820507" cy="4195481"/>
          </a:xfrm>
        </p:spPr>
        <p:txBody>
          <a:bodyPr/>
          <a:lstStyle/>
          <a:p>
            <a:r>
              <a:rPr lang="en-US" dirty="0"/>
              <a:t>Specialized processors entertain and keep us connected </a:t>
            </a:r>
          </a:p>
          <a:p>
            <a:pPr lvl="1"/>
            <a:r>
              <a:rPr lang="en-US" dirty="0"/>
              <a:t>Application Specific System Processor (ASSP)</a:t>
            </a:r>
          </a:p>
          <a:p>
            <a:pPr lvl="1"/>
            <a:r>
              <a:rPr lang="en-US" dirty="0"/>
              <a:t>Application Specific Instruction Processors (ASIPs)</a:t>
            </a:r>
          </a:p>
          <a:p>
            <a:pPr lvl="1"/>
            <a:r>
              <a:rPr lang="en-US" dirty="0"/>
              <a:t>Graphic Processing Units (GPU)</a:t>
            </a:r>
          </a:p>
          <a:p>
            <a:pPr lvl="2"/>
            <a:r>
              <a:rPr lang="en-US" dirty="0"/>
              <a:t>Modern GPUs have more ALUs</a:t>
            </a:r>
          </a:p>
          <a:p>
            <a:pPr lvl="1"/>
            <a:r>
              <a:rPr lang="en-US" dirty="0"/>
              <a:t>Field programmable graphics array (FPGA)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D98C0-FB44-4151-9E4E-EE34F3D2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84318-CBA7-4705-B581-0E6FF50D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 descr="Difference between CPU and GPU (with Comparison Chart) - Tech Differences">
            <a:extLst>
              <a:ext uri="{FF2B5EF4-FFF2-40B4-BE49-F238E27FC236}">
                <a16:creationId xmlns:a16="http://schemas.microsoft.com/office/drawing/2014/main" id="{BC77ACA4-9086-48E5-BD48-63949F9F5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7" y="1164313"/>
            <a:ext cx="4781136" cy="193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built a processor just for AI | Engadget">
            <a:extLst>
              <a:ext uri="{FF2B5EF4-FFF2-40B4-BE49-F238E27FC236}">
                <a16:creationId xmlns:a16="http://schemas.microsoft.com/office/drawing/2014/main" id="{42F390A7-217B-45F4-ADC9-BC853E773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244" y="4576512"/>
            <a:ext cx="2901573" cy="193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41110-CD0C-443F-A6CC-10338B18B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50" y="4566226"/>
            <a:ext cx="2352675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7A011-FA71-4485-A9B1-3A203C20A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128" y="4566226"/>
            <a:ext cx="2628764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1CD76-D26F-4309-A972-A90AB3CD67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030"/>
          <a:stretch/>
        </p:blipFill>
        <p:spPr>
          <a:xfrm>
            <a:off x="7213607" y="3138353"/>
            <a:ext cx="4781136" cy="1375859"/>
          </a:xfrm>
          <a:prstGeom prst="rect">
            <a:avLst/>
          </a:prstGeom>
        </p:spPr>
      </p:pic>
      <p:pic>
        <p:nvPicPr>
          <p:cNvPr id="2056" name="Picture 8" descr="Altera FPGA Power Solutions | Renesas Electronics">
            <a:extLst>
              <a:ext uri="{FF2B5EF4-FFF2-40B4-BE49-F238E27FC236}">
                <a16:creationId xmlns:a16="http://schemas.microsoft.com/office/drawing/2014/main" id="{5BFE5FFE-02CB-43C2-8449-6F23682D9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169" y="4576512"/>
            <a:ext cx="2901573" cy="19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32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0F0C-D952-433E-95EC-A9D11542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Graphics Cards</a:t>
            </a:r>
            <a:br>
              <a:rPr lang="en-US" dirty="0"/>
            </a:br>
            <a:r>
              <a:rPr lang="en-US" sz="2800" dirty="0">
                <a:solidFill>
                  <a:srgbClr val="FFFF00"/>
                </a:solidFill>
              </a:rPr>
              <a:t>Special Purpose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9511-F4A3-4C3C-AD6C-00071669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96036"/>
            <a:ext cx="8946541" cy="4352364"/>
          </a:xfrm>
        </p:spPr>
        <p:txBody>
          <a:bodyPr>
            <a:normAutofit/>
          </a:bodyPr>
          <a:lstStyle/>
          <a:p>
            <a:r>
              <a:rPr lang="en-US" dirty="0"/>
              <a:t>A video graphics adapter (VGA) is a video graphics controller </a:t>
            </a:r>
          </a:p>
          <a:p>
            <a:pPr lvl="1"/>
            <a:r>
              <a:rPr lang="en-US" dirty="0"/>
              <a:t>It implements video modes and text modes</a:t>
            </a:r>
          </a:p>
          <a:p>
            <a:pPr lvl="1"/>
            <a:r>
              <a:rPr lang="en-US" dirty="0"/>
              <a:t>Video modes are also known as graphics modes</a:t>
            </a:r>
          </a:p>
          <a:p>
            <a:pPr lvl="1"/>
            <a:r>
              <a:rPr lang="en-US" dirty="0"/>
              <a:t>They define the resolution of the output screen</a:t>
            </a:r>
          </a:p>
          <a:p>
            <a:pPr lvl="1"/>
            <a:r>
              <a:rPr lang="en-US" dirty="0"/>
              <a:t>Some of the Graphics modes are listed here</a:t>
            </a:r>
          </a:p>
          <a:p>
            <a:pPr lvl="1"/>
            <a:r>
              <a:rPr lang="en-US" dirty="0"/>
              <a:t>There are number of variants of VGA</a:t>
            </a:r>
          </a:p>
          <a:p>
            <a:pPr lvl="2"/>
            <a:r>
              <a:rPr lang="en-US" dirty="0"/>
              <a:t>i.e. EGA, XGA</a:t>
            </a:r>
          </a:p>
          <a:p>
            <a:pPr lvl="1"/>
            <a:r>
              <a:rPr lang="en-US" dirty="0"/>
              <a:t>Built-in vs addon card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52D98-57DC-45A7-AF24-230BE5E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FAF0A-0AC3-4C36-9817-8E5011DF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915FA-0336-4F75-B4A5-4DC6279640F8}"/>
              </a:ext>
            </a:extLst>
          </p:cNvPr>
          <p:cNvSpPr txBox="1"/>
          <p:nvPr/>
        </p:nvSpPr>
        <p:spPr>
          <a:xfrm>
            <a:off x="7621920" y="2873277"/>
            <a:ext cx="14179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640×480</a:t>
            </a:r>
          </a:p>
          <a:p>
            <a:r>
              <a:rPr lang="en-US" dirty="0"/>
              <a:t>640×350 </a:t>
            </a:r>
          </a:p>
          <a:p>
            <a:r>
              <a:rPr lang="en-US" dirty="0"/>
              <a:t>640×200 </a:t>
            </a:r>
          </a:p>
          <a:p>
            <a:r>
              <a:rPr lang="en-US" dirty="0"/>
              <a:t>320×200 </a:t>
            </a:r>
          </a:p>
          <a:p>
            <a:r>
              <a:rPr lang="en-US" dirty="0"/>
              <a:t>320×200</a:t>
            </a:r>
          </a:p>
          <a:p>
            <a:r>
              <a:rPr lang="en-US" dirty="0"/>
              <a:t>640×480</a:t>
            </a:r>
          </a:p>
          <a:p>
            <a:r>
              <a:rPr lang="en-US" dirty="0"/>
              <a:t>…×…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F9ABB-2A4F-4AAA-B35C-31C9B3965291}"/>
              </a:ext>
            </a:extLst>
          </p:cNvPr>
          <p:cNvSpPr txBox="1"/>
          <p:nvPr/>
        </p:nvSpPr>
        <p:spPr>
          <a:xfrm>
            <a:off x="9472926" y="2924726"/>
            <a:ext cx="1298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80×25</a:t>
            </a:r>
          </a:p>
          <a:p>
            <a:r>
              <a:rPr lang="en-US" dirty="0"/>
              <a:t>40×25</a:t>
            </a:r>
          </a:p>
          <a:p>
            <a:r>
              <a:rPr lang="en-US" dirty="0"/>
              <a:t>360×400</a:t>
            </a:r>
          </a:p>
          <a:p>
            <a:r>
              <a:rPr lang="en-US" dirty="0"/>
              <a:t>80×43 </a:t>
            </a:r>
          </a:p>
          <a:p>
            <a:r>
              <a:rPr lang="en-US" dirty="0"/>
              <a:t>80×50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F9C52D-8C6F-488D-9B63-8AB1E14C7854}"/>
              </a:ext>
            </a:extLst>
          </p:cNvPr>
          <p:cNvSpPr/>
          <p:nvPr/>
        </p:nvSpPr>
        <p:spPr>
          <a:xfrm>
            <a:off x="7621920" y="2512606"/>
            <a:ext cx="16706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Video Modes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C3990-1D4A-42F9-B327-5439135FA95E}"/>
              </a:ext>
            </a:extLst>
          </p:cNvPr>
          <p:cNvSpPr/>
          <p:nvPr/>
        </p:nvSpPr>
        <p:spPr>
          <a:xfrm>
            <a:off x="9452270" y="2512606"/>
            <a:ext cx="144783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Text Modes</a:t>
            </a:r>
          </a:p>
        </p:txBody>
      </p:sp>
      <p:pic>
        <p:nvPicPr>
          <p:cNvPr id="2050" name="Picture 2" descr="VGA Cable 1.5 Meter Male to Male In Pakistan">
            <a:extLst>
              <a:ext uri="{FF2B5EF4-FFF2-40B4-BE49-F238E27FC236}">
                <a16:creationId xmlns:a16="http://schemas.microsoft.com/office/drawing/2014/main" id="{3935D3BA-986C-43DC-8A97-A9022366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960" y="5152869"/>
            <a:ext cx="1683026" cy="16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istory of Video Graphics Adapter (VGA) | HOÀNG TÂM">
            <a:extLst>
              <a:ext uri="{FF2B5EF4-FFF2-40B4-BE49-F238E27FC236}">
                <a16:creationId xmlns:a16="http://schemas.microsoft.com/office/drawing/2014/main" id="{200D3D89-48FC-4B37-B850-BA5932C8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042" y="5152034"/>
            <a:ext cx="1903607" cy="170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back of the Computer case">
            <a:extLst>
              <a:ext uri="{FF2B5EF4-FFF2-40B4-BE49-F238E27FC236}">
                <a16:creationId xmlns:a16="http://schemas.microsoft.com/office/drawing/2014/main" id="{32943B86-A773-4DD7-A3B1-D4CCBC568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649" y="3541296"/>
            <a:ext cx="15335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048628-A3FA-402D-A40F-09DCC8D6C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164" y="5152034"/>
            <a:ext cx="3248720" cy="169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857B-A362-4C56-8C79-98126BDE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Graphics Cards</a:t>
            </a:r>
            <a:br>
              <a:rPr lang="en-US" dirty="0"/>
            </a:br>
            <a:r>
              <a:rPr lang="en-US" sz="2800" dirty="0">
                <a:solidFill>
                  <a:srgbClr val="FFFF00"/>
                </a:solidFill>
              </a:rPr>
              <a:t>Connectors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5D13-A11F-418F-9545-70E7E9AC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number of interfaces and each interface has its own connectors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204F6-D0D6-4809-8E87-50B48660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1FDDC-5AD9-4693-85F0-D961DBFB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pic>
        <p:nvPicPr>
          <p:cNvPr id="3074" name="Picture 2" descr="VGA Connectors, for Automotive, Rs 10 /piece Sreeji Electronic Company |  ID: 15342503555">
            <a:extLst>
              <a:ext uri="{FF2B5EF4-FFF2-40B4-BE49-F238E27FC236}">
                <a16:creationId xmlns:a16="http://schemas.microsoft.com/office/drawing/2014/main" id="{75EC7338-1B36-4839-A54B-FE4E018E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872" y="2755003"/>
            <a:ext cx="3221727" cy="369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signia™ HDMI-to-VGA Adapter Black NS-PG95503 - Best Buy">
            <a:extLst>
              <a:ext uri="{FF2B5EF4-FFF2-40B4-BE49-F238E27FC236}">
                <a16:creationId xmlns:a16="http://schemas.microsoft.com/office/drawing/2014/main" id="{A4C1D881-1FEC-45D0-BF9E-6A695777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00" y="2764942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2AF3B-ED4A-4FA2-BF1B-83D21A12ED8B}"/>
              </a:ext>
            </a:extLst>
          </p:cNvPr>
          <p:cNvSpPr txBox="1"/>
          <p:nvPr/>
        </p:nvSpPr>
        <p:spPr>
          <a:xfrm>
            <a:off x="4824900" y="4011735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VGA to HDMI</a:t>
            </a:r>
          </a:p>
        </p:txBody>
      </p:sp>
      <p:pic>
        <p:nvPicPr>
          <p:cNvPr id="3082" name="Picture 10" descr="Insignia™ USB to VGA Adapter Black NS-PUV308 - Best Buy">
            <a:extLst>
              <a:ext uri="{FF2B5EF4-FFF2-40B4-BE49-F238E27FC236}">
                <a16:creationId xmlns:a16="http://schemas.microsoft.com/office/drawing/2014/main" id="{0ED7D255-8478-496E-87DE-BED7EE5F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00" y="4592395"/>
            <a:ext cx="2600325" cy="185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D0EE1-ED68-4D6C-8C64-973C7566DB7E}"/>
              </a:ext>
            </a:extLst>
          </p:cNvPr>
          <p:cNvSpPr txBox="1"/>
          <p:nvPr/>
        </p:nvSpPr>
        <p:spPr>
          <a:xfrm>
            <a:off x="4800599" y="6151737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VGA to USB</a:t>
            </a:r>
          </a:p>
        </p:txBody>
      </p:sp>
      <p:pic>
        <p:nvPicPr>
          <p:cNvPr id="3084" name="Picture 12" descr="Plugable USB 3.1 Gen 1 Type-C Male to VGA Male USBC-VGA-CABLE">
            <a:extLst>
              <a:ext uri="{FF2B5EF4-FFF2-40B4-BE49-F238E27FC236}">
                <a16:creationId xmlns:a16="http://schemas.microsoft.com/office/drawing/2014/main" id="{74A1128D-C617-4291-AF93-E97139B40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21" r="19082" b="10581"/>
          <a:stretch/>
        </p:blipFill>
        <p:spPr bwMode="auto">
          <a:xfrm>
            <a:off x="7449526" y="2764942"/>
            <a:ext cx="1880004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ORN DVI to VGA Adapter Converter - 1080P Male to Female M/F Video Adapter  Cable for 24+1 DVI-D to VGA for DVI Device, Laptop, PC to VGA Displays,  Monitors, Projectors (DVI2VGA) -">
            <a:extLst>
              <a:ext uri="{FF2B5EF4-FFF2-40B4-BE49-F238E27FC236}">
                <a16:creationId xmlns:a16="http://schemas.microsoft.com/office/drawing/2014/main" id="{F9A94891-C031-4CA9-8878-74F859F5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47" y="4580885"/>
            <a:ext cx="1851983" cy="186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1900-E1BC-4DDC-BD65-3D3F29C3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A3455-BCCD-42A0-8586-FD941160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A8238-41E6-45BE-8142-544D90DF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8882B-97BF-4CB7-B316-C87122000048}"/>
              </a:ext>
            </a:extLst>
          </p:cNvPr>
          <p:cNvSpPr txBox="1"/>
          <p:nvPr/>
        </p:nvSpPr>
        <p:spPr>
          <a:xfrm>
            <a:off x="6321286" y="6235619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Thanks to the YouTube video provider</a:t>
            </a:r>
          </a:p>
        </p:txBody>
      </p:sp>
      <p:pic>
        <p:nvPicPr>
          <p:cNvPr id="9" name="Online Media 8" title="Mythbusters Demo GPU versus CPU">
            <a:hlinkClick r:id="" action="ppaction://media"/>
            <a:extLst>
              <a:ext uri="{FF2B5EF4-FFF2-40B4-BE49-F238E27FC236}">
                <a16:creationId xmlns:a16="http://schemas.microsoft.com/office/drawing/2014/main" id="{09DAB2ED-06EB-4126-BA14-3E21E52767D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7189" y="1194553"/>
            <a:ext cx="9404723" cy="49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15C3-C0E8-456E-BD6F-CDFF5E50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2C0E-68EA-4C27-973E-1D3A5392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31259"/>
            <a:ext cx="7835280" cy="4195481"/>
          </a:xfrm>
        </p:spPr>
        <p:txBody>
          <a:bodyPr/>
          <a:lstStyle/>
          <a:p>
            <a:r>
              <a:rPr lang="en-US" dirty="0"/>
              <a:t>1976 – 1995 : The Early Days of 3D Consumer Graphics</a:t>
            </a:r>
          </a:p>
          <a:p>
            <a:pPr lvl="1"/>
            <a:r>
              <a:rPr lang="en-US" dirty="0"/>
              <a:t>1951, MIT built the Whirlwind</a:t>
            </a:r>
          </a:p>
          <a:p>
            <a:r>
              <a:rPr lang="en-US" dirty="0"/>
              <a:t>1995 – 1999:  3Dfx Voodoo: The Game-changer</a:t>
            </a:r>
          </a:p>
          <a:p>
            <a:r>
              <a:rPr lang="en-US" dirty="0"/>
              <a:t>2000 – 2006:  The Nvidia vs. ATI Era Begins</a:t>
            </a:r>
          </a:p>
          <a:p>
            <a:r>
              <a:rPr lang="en-US" dirty="0"/>
              <a:t>2006 – date: The Modern GPU: Stream and tensor processing units</a:t>
            </a:r>
          </a:p>
          <a:p>
            <a:r>
              <a:rPr lang="en-US" dirty="0"/>
              <a:t>There are now games that only run using GPUs</a:t>
            </a:r>
          </a:p>
          <a:p>
            <a:pPr lvl="1"/>
            <a:r>
              <a:rPr lang="en-US" dirty="0"/>
              <a:t>Black Desert Online</a:t>
            </a:r>
          </a:p>
          <a:p>
            <a:pPr lvl="1"/>
            <a:r>
              <a:rPr lang="en-US" dirty="0"/>
              <a:t>Project Cars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E25BC-3B0C-4052-A4CF-2F73C030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997F-B163-471B-AC6A-62ED1149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01FCC8DA-3AED-4DE1-AE78-F7C45F54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54" y="1331259"/>
            <a:ext cx="3361172" cy="119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1FBC5-1697-4417-BCB0-C180DAE92354}"/>
              </a:ext>
            </a:extLst>
          </p:cNvPr>
          <p:cNvSpPr txBox="1"/>
          <p:nvPr/>
        </p:nvSpPr>
        <p:spPr>
          <a:xfrm>
            <a:off x="8590653" y="2524300"/>
            <a:ext cx="29552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FFFF00"/>
                </a:solidFill>
                <a:effectLst/>
                <a:latin typeface="medium-content-sans-serif-font"/>
              </a:rPr>
              <a:t>Monochrome Display Adapter (IBM, 1981)</a:t>
            </a:r>
            <a:endParaRPr lang="en-US" sz="1200" dirty="0">
              <a:solidFill>
                <a:srgbClr val="FFFF00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2608C20-DCB6-4F85-A130-9949C710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26" y="3473546"/>
            <a:ext cx="5168501" cy="32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61DC-0692-4289-AB74-82DC2B22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2080Ti vs NVIDIA 3090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F1344-E291-47AC-AF4A-A2B99551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9318F-DC8E-4BA0-8E82-E7E8B9BB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B9CE2-9E79-41BA-8556-893880249D84}"/>
              </a:ext>
            </a:extLst>
          </p:cNvPr>
          <p:cNvSpPr txBox="1"/>
          <p:nvPr/>
        </p:nvSpPr>
        <p:spPr>
          <a:xfrm>
            <a:off x="6228522" y="62634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Thanks to YouTube video 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FCBDE-3263-4D6D-9679-DAB7AD7CC4FA}"/>
              </a:ext>
            </a:extLst>
          </p:cNvPr>
          <p:cNvSpPr txBox="1"/>
          <p:nvPr/>
        </p:nvSpPr>
        <p:spPr>
          <a:xfrm>
            <a:off x="9875578" y="1783332"/>
            <a:ext cx="2146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FFFF00"/>
                </a:solidFill>
                <a:effectLst/>
                <a:latin typeface="OpenSans"/>
              </a:rPr>
              <a:t>Nvidia 2080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Sans"/>
              </a:rPr>
              <a:t>ti</a:t>
            </a:r>
            <a:r>
              <a:rPr lang="en-US" b="0" i="0" dirty="0">
                <a:solidFill>
                  <a:srgbClr val="FFFF00"/>
                </a:solidFill>
                <a:effectLst/>
                <a:latin typeface="OpenSans"/>
              </a:rPr>
              <a:t> has 4352 CUDA 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25134-F871-4ECB-BE54-11DEF5CF389B}"/>
              </a:ext>
            </a:extLst>
          </p:cNvPr>
          <p:cNvSpPr txBox="1"/>
          <p:nvPr/>
        </p:nvSpPr>
        <p:spPr>
          <a:xfrm>
            <a:off x="9875578" y="3244334"/>
            <a:ext cx="2630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Nvidia 3090</a:t>
            </a: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10496 CUDA cores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" name="Online Media 8" title="NVIDIA RTX 2080 Ti vs NVIDIA RTX 3080 | Test in 7 Games">
            <a:hlinkClick r:id="" action="ppaction://media"/>
            <a:extLst>
              <a:ext uri="{FF2B5EF4-FFF2-40B4-BE49-F238E27FC236}">
                <a16:creationId xmlns:a16="http://schemas.microsoft.com/office/drawing/2014/main" id="{E304F5C2-AD0B-48E4-B0AC-0C03986848F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2470" y="1359488"/>
            <a:ext cx="8661402" cy="48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0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44AC-32D5-4A9C-8444-A3BF566B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Purpose Processors</a:t>
            </a:r>
            <a:br>
              <a:rPr lang="en-US" dirty="0"/>
            </a:br>
            <a:r>
              <a:rPr lang="en-US" sz="3200" dirty="0">
                <a:solidFill>
                  <a:srgbClr val="FFFF00"/>
                </a:solidFill>
              </a:rPr>
              <a:t>Sound Card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A58F-E623-4088-A3DB-17306853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sound card (processor) allows the computer to produce sound</a:t>
            </a:r>
          </a:p>
          <a:p>
            <a:pPr lvl="1"/>
            <a:r>
              <a:rPr lang="en-US" dirty="0"/>
              <a:t>No music is possible without sound card </a:t>
            </a:r>
          </a:p>
          <a:p>
            <a:r>
              <a:rPr lang="en-US" dirty="0"/>
              <a:t>The first computers did not have sound cards</a:t>
            </a:r>
          </a:p>
          <a:p>
            <a:r>
              <a:rPr lang="en-US" dirty="0"/>
              <a:t>Built-in on mother board or add on card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91586-F010-4BAA-A638-48754F09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50BCF-0885-42C6-9ED7-D171B46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Graphic 6" descr="Sunglasses face with no fill">
            <a:extLst>
              <a:ext uri="{FF2B5EF4-FFF2-40B4-BE49-F238E27FC236}">
                <a16:creationId xmlns:a16="http://schemas.microsoft.com/office/drawing/2014/main" id="{52B4A5CC-F9AF-4F00-A338-1DA94C362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0859" y="2368826"/>
            <a:ext cx="599661" cy="59966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52C3B72-A4A3-4F38-A524-8DF2A1758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3" r="41884"/>
          <a:stretch/>
        </p:blipFill>
        <p:spPr bwMode="auto">
          <a:xfrm>
            <a:off x="11046119" y="1853248"/>
            <a:ext cx="99391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5.1 Internal Sound Card for PC Windows 10 with Low Profile Bracket, 3D  Stereo PCI E, CMI8738 Chip 32/64 Bit Sound Card PCI|Sound Cards| -  AliExpress">
            <a:extLst>
              <a:ext uri="{FF2B5EF4-FFF2-40B4-BE49-F238E27FC236}">
                <a16:creationId xmlns:a16="http://schemas.microsoft.com/office/drawing/2014/main" id="{90A7D6D2-3638-411D-A744-1CD97252C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1" b="7478"/>
          <a:stretch/>
        </p:blipFill>
        <p:spPr bwMode="auto">
          <a:xfrm>
            <a:off x="8898149" y="4820110"/>
            <a:ext cx="2143125" cy="16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uy Xtrfy External USB Sound Card for Gaming at MaxGaming.com">
            <a:extLst>
              <a:ext uri="{FF2B5EF4-FFF2-40B4-BE49-F238E27FC236}">
                <a16:creationId xmlns:a16="http://schemas.microsoft.com/office/drawing/2014/main" id="{AB3DD35A-293E-4B80-B022-8D646EED5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3" b="15899"/>
          <a:stretch/>
        </p:blipFill>
        <p:spPr bwMode="auto">
          <a:xfrm>
            <a:off x="6466113" y="4815110"/>
            <a:ext cx="2390775" cy="16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CUSBAUDIO7D | Startech 7.1 Channel USB 2.0 Sound Card | RS Components">
            <a:extLst>
              <a:ext uri="{FF2B5EF4-FFF2-40B4-BE49-F238E27FC236}">
                <a16:creationId xmlns:a16="http://schemas.microsoft.com/office/drawing/2014/main" id="{587A9915-D276-4624-903E-BAE34F6AF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3" b="17691"/>
          <a:stretch/>
        </p:blipFill>
        <p:spPr bwMode="auto">
          <a:xfrm>
            <a:off x="4276909" y="4815109"/>
            <a:ext cx="2143125" cy="16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5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3F7E9-5D97-457D-9D79-5D006244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395" y="6448069"/>
            <a:ext cx="4571135" cy="409931"/>
          </a:xfrm>
        </p:spPr>
        <p:txBody>
          <a:bodyPr/>
          <a:lstStyle/>
          <a:p>
            <a:r>
              <a:rPr lang="en-US" dirty="0"/>
              <a:t>By Dr. Sajid Iqbal -Computer Education Explained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C072-F6A3-4D36-8126-D07026F3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63BE7CC-7754-4E29-9712-7433031F7F09}"/>
              </a:ext>
            </a:extLst>
          </p:cNvPr>
          <p:cNvSpPr txBox="1">
            <a:spLocks/>
          </p:cNvSpPr>
          <p:nvPr/>
        </p:nvSpPr>
        <p:spPr>
          <a:xfrm>
            <a:off x="1158130" y="1120731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rgbClr val="92D050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rgbClr val="FFFF00"/>
                </a:solidFill>
              </a:rPr>
              <a:t> https://github.com/sajjo79/Introduction-to-Computers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597AA-DF6B-4AEE-A893-3F90DE5EC8FA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9B62267-FDF4-4B0E-A80E-EE197E852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557DD915-DBFD-4101-A953-4595260BE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306" y="53684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CFAEF3A8-90D0-48F4-8E6C-91AADD3F7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2C21-4EC6-4C34-B34D-E1D41460D4A5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293533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1757</TotalTime>
  <Words>409</Words>
  <Application>Microsoft Office PowerPoint</Application>
  <PresentationFormat>Widescreen</PresentationFormat>
  <Paragraphs>92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medium-content-sans-serif-font</vt:lpstr>
      <vt:lpstr>Open Sans</vt:lpstr>
      <vt:lpstr>OpenSans</vt:lpstr>
      <vt:lpstr>Wingdings 3</vt:lpstr>
      <vt:lpstr>Ion</vt:lpstr>
      <vt:lpstr>PowerPoint Presentation</vt:lpstr>
      <vt:lpstr>Special Purpose Processors</vt:lpstr>
      <vt:lpstr>Video and Graphics Cards Special Purpose Processors</vt:lpstr>
      <vt:lpstr>Video and Graphics Cards Connectors</vt:lpstr>
      <vt:lpstr>CPU vs GPU</vt:lpstr>
      <vt:lpstr>GPU History</vt:lpstr>
      <vt:lpstr>NVIDIA 2080Ti vs NVIDIA 3090</vt:lpstr>
      <vt:lpstr>Special Purpose Processors Sound Card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sajid iqbal</dc:creator>
  <cp:lastModifiedBy>sajid iqbal</cp:lastModifiedBy>
  <cp:revision>148</cp:revision>
  <dcterms:created xsi:type="dcterms:W3CDTF">2020-09-22T05:36:11Z</dcterms:created>
  <dcterms:modified xsi:type="dcterms:W3CDTF">2020-10-11T09:53:17Z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