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9"/>
  </p:notesMasterIdLst>
  <p:sldIdLst>
    <p:sldId id="286" r:id="rId5"/>
    <p:sldId id="287" r:id="rId6"/>
    <p:sldId id="296" r:id="rId7"/>
    <p:sldId id="29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DBE1-07A5-47A1-B865-85AD649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749F-81EB-4B55-BA3A-60F35C5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0269-EA74-4F9C-9603-19E8203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7FA893-4A89-44B8-A306-176BFF88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62" y="2713978"/>
            <a:ext cx="4183410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C1720-07E5-464F-81E2-D60D73039F57}"/>
              </a:ext>
            </a:extLst>
          </p:cNvPr>
          <p:cNvCxnSpPr/>
          <p:nvPr/>
        </p:nvCxnSpPr>
        <p:spPr>
          <a:xfrm>
            <a:off x="8123583" y="1590261"/>
            <a:ext cx="0" cy="78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DD570A9B-4F5A-4CEB-8B61-C4F5514DD31D}"/>
              </a:ext>
            </a:extLst>
          </p:cNvPr>
          <p:cNvSpPr/>
          <p:nvPr/>
        </p:nvSpPr>
        <p:spPr>
          <a:xfrm>
            <a:off x="7149548" y="2382673"/>
            <a:ext cx="1948069" cy="78187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endParaRPr lang="en-US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8AEFE-82C0-4F6E-81DC-D4550B327255}"/>
              </a:ext>
            </a:extLst>
          </p:cNvPr>
          <p:cNvCxnSpPr/>
          <p:nvPr/>
        </p:nvCxnSpPr>
        <p:spPr>
          <a:xfrm>
            <a:off x="8123583" y="3164551"/>
            <a:ext cx="0" cy="78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C978CAEB-E8C7-4556-9D43-90FE6930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517" y="3946429"/>
            <a:ext cx="393039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88476B-0746-4489-B6F6-C72B44AFBADD}"/>
              </a:ext>
            </a:extLst>
          </p:cNvPr>
          <p:cNvCxnSpPr>
            <a:cxnSpLocks/>
          </p:cNvCxnSpPr>
          <p:nvPr/>
        </p:nvCxnSpPr>
        <p:spPr>
          <a:xfrm>
            <a:off x="9097617" y="2786864"/>
            <a:ext cx="1674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634B-69D4-4C6C-8427-F1ABA363D593}"/>
              </a:ext>
            </a:extLst>
          </p:cNvPr>
          <p:cNvCxnSpPr>
            <a:cxnSpLocks/>
          </p:cNvCxnSpPr>
          <p:nvPr/>
        </p:nvCxnSpPr>
        <p:spPr>
          <a:xfrm>
            <a:off x="10738509" y="2826621"/>
            <a:ext cx="0" cy="2567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44293B-018C-41A7-8CF9-5D7F4DFB2CEF}"/>
              </a:ext>
            </a:extLst>
          </p:cNvPr>
          <p:cNvCxnSpPr>
            <a:cxnSpLocks/>
          </p:cNvCxnSpPr>
          <p:nvPr/>
        </p:nvCxnSpPr>
        <p:spPr>
          <a:xfrm flipH="1">
            <a:off x="8123582" y="5393635"/>
            <a:ext cx="2614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DF431F-3650-407C-9EB1-95064C8436A3}"/>
              </a:ext>
            </a:extLst>
          </p:cNvPr>
          <p:cNvCxnSpPr>
            <a:cxnSpLocks/>
          </p:cNvCxnSpPr>
          <p:nvPr/>
        </p:nvCxnSpPr>
        <p:spPr>
          <a:xfrm>
            <a:off x="8123582" y="4611757"/>
            <a:ext cx="0" cy="1113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E7CDF018-6C8C-4EC8-8CFA-32A5D4FA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517" y="5705925"/>
            <a:ext cx="3937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A26C28EC-878A-4144-8C7A-8D48BE83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511" y="3295352"/>
            <a:ext cx="198232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CF7F1"/>
                </a:solidFill>
                <a:effectLst/>
                <a:latin typeface="JetBrains Mono"/>
              </a:rPr>
              <a:t>If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CF7F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FA872967-4DA7-425F-B3C3-E3AC3AA3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053" y="3295352"/>
            <a:ext cx="23886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CF7F1"/>
                </a:solidFill>
                <a:effectLst/>
                <a:latin typeface="JetBrains Mono"/>
              </a:rPr>
              <a:t>If condition  is not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CF7F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2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DBE1-07A5-47A1-B865-85AD649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749F-81EB-4B55-BA3A-60F35C5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0269-EA74-4F9C-9603-19E8203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7FA893-4A89-44B8-A306-176BFF88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62" y="2727230"/>
            <a:ext cx="4183410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90EFFD-FC45-4E49-A66D-F6C32FA4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62" y="4496945"/>
            <a:ext cx="418341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14FF-5A13-439D-9AE9-C5DC6551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30" y="2678341"/>
            <a:ext cx="521400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"3rd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0AA3D7-F1B2-45AA-A963-895FC946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30" y="4466168"/>
            <a:ext cx="521400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"3rd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73593-319E-43CE-8184-DD370B604AE3}"/>
              </a:ext>
            </a:extLst>
          </p:cNvPr>
          <p:cNvSpPr/>
          <p:nvPr/>
        </p:nvSpPr>
        <p:spPr>
          <a:xfrm>
            <a:off x="2679994" y="1496048"/>
            <a:ext cx="65934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Draw the flow chart of followings</a:t>
            </a:r>
          </a:p>
        </p:txBody>
      </p:sp>
    </p:spTree>
    <p:extLst>
      <p:ext uri="{BB962C8B-B14F-4D97-AF65-F5344CB8AC3E}">
        <p14:creationId xmlns:p14="http://schemas.microsoft.com/office/powerpoint/2010/main" val="321021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CC2A-D559-4550-8737-2CFFD7F1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98AF-9644-4370-A65C-E0CD7E84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9578"/>
            <a:ext cx="8946541" cy="4195481"/>
          </a:xfrm>
        </p:spPr>
        <p:txBody>
          <a:bodyPr/>
          <a:lstStyle/>
          <a:p>
            <a:r>
              <a:rPr lang="en-US" dirty="0"/>
              <a:t>You can use multiple if-statements to make multiple decisions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Exercise: Draw the flow chart of this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ED69-4CA3-4096-A786-F7062A0C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E3A74-A5E8-4907-9E8F-4FDC8825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FE4E01-3BC1-4F6C-BED0-218D107B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915" y="2274838"/>
            <a:ext cx="373711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Multiple if statements</a:t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less than 15"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 is less than 25"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9E26-060C-4488-97F6-AC9762A2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59E9-45E5-49E9-8D73-E2D087DD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764741"/>
          </a:xfrm>
        </p:spPr>
        <p:txBody>
          <a:bodyPr/>
          <a:lstStyle/>
          <a:p>
            <a:r>
              <a:rPr lang="en-US" dirty="0"/>
              <a:t>Read three numbers from user. </a:t>
            </a:r>
          </a:p>
          <a:p>
            <a:pPr lvl="1"/>
            <a:r>
              <a:rPr lang="en-US" dirty="0"/>
              <a:t>If first number is 1, show the sum of other two numbers</a:t>
            </a:r>
          </a:p>
          <a:p>
            <a:pPr lvl="1"/>
            <a:r>
              <a:rPr lang="en-US" dirty="0"/>
              <a:t>If first number is 2, show the difference of other two numbers</a:t>
            </a:r>
          </a:p>
          <a:p>
            <a:pPr lvl="1"/>
            <a:r>
              <a:rPr lang="en-US" dirty="0"/>
              <a:t>If first number is 3, show the product of other two numbers</a:t>
            </a:r>
          </a:p>
          <a:p>
            <a:pPr lvl="1"/>
            <a:r>
              <a:rPr lang="en-US" dirty="0"/>
              <a:t>If first number is 4, show the division of other two numbers</a:t>
            </a:r>
          </a:p>
          <a:p>
            <a:r>
              <a:rPr lang="en-US" dirty="0"/>
              <a:t>Read three inputs from user. </a:t>
            </a:r>
          </a:p>
          <a:p>
            <a:pPr lvl="1"/>
            <a:r>
              <a:rPr lang="en-US" dirty="0"/>
              <a:t>If first number is “+”, show the sum of other two numbers</a:t>
            </a:r>
          </a:p>
          <a:p>
            <a:pPr lvl="1"/>
            <a:r>
              <a:rPr lang="en-US" dirty="0"/>
              <a:t>If first number is “-”, show the difference of other two numbers</a:t>
            </a:r>
          </a:p>
          <a:p>
            <a:pPr lvl="1"/>
            <a:r>
              <a:rPr lang="en-US" dirty="0"/>
              <a:t>If first number is “*”, show the product of other two numbers</a:t>
            </a:r>
          </a:p>
          <a:p>
            <a:pPr lvl="1"/>
            <a:r>
              <a:rPr lang="en-US" dirty="0"/>
              <a:t>If first number is “/”, show the division of other two numbers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A6ED0-A587-4860-9C9C-71C69B55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FB51-BD9A-40E9-8466-7BD68729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6171DC-AED1-43F6-A8BF-A150391A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1E8CCF-8A82-4AE7-978C-83860DF8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331259"/>
            <a:ext cx="8946541" cy="4195481"/>
          </a:xfrm>
        </p:spPr>
        <p:txBody>
          <a:bodyPr/>
          <a:lstStyle/>
          <a:p>
            <a:r>
              <a:rPr lang="en-US" dirty="0"/>
              <a:t>You can get input from program user</a:t>
            </a:r>
          </a:p>
          <a:p>
            <a:r>
              <a:rPr lang="en-US" dirty="0"/>
              <a:t>Python provides the input function for this purpose</a:t>
            </a:r>
          </a:p>
          <a:p>
            <a:r>
              <a:rPr lang="en-US" dirty="0"/>
              <a:t>The read data is in “string” data type</a:t>
            </a:r>
          </a:p>
          <a:p>
            <a:r>
              <a:rPr lang="en-US" dirty="0"/>
              <a:t>You need to convert it, if you want o have relevant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7A5E-8F4E-42A9-905F-0B6DD75A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5B496-4784-42DC-8391-6E31104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217F268-FF2F-4F0C-8DC0-F46EFE3C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12" y="3579831"/>
            <a:ext cx="399868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the value for x:"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the value of y:"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x+y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E37B2-9D7F-464F-A973-8218E65C866C}"/>
              </a:ext>
            </a:extLst>
          </p:cNvPr>
          <p:cNvSpPr txBox="1"/>
          <p:nvPr/>
        </p:nvSpPr>
        <p:spPr>
          <a:xfrm>
            <a:off x="2908297" y="4395439"/>
            <a:ext cx="3077979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Enter the value for x:10</a:t>
            </a:r>
          </a:p>
          <a:p>
            <a:r>
              <a:rPr lang="en-US" dirty="0"/>
              <a:t>Enter the value of y:20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1020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22BC85-8692-4CB4-AF5B-EEAB5FD8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860" y="3579831"/>
            <a:ext cx="399868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the value for x:"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the value of y:"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(x+y)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C5074-A597-431A-BFC7-B99332810D4F}"/>
              </a:ext>
            </a:extLst>
          </p:cNvPr>
          <p:cNvSpPr txBox="1"/>
          <p:nvPr/>
        </p:nvSpPr>
        <p:spPr>
          <a:xfrm>
            <a:off x="7613915" y="4395439"/>
            <a:ext cx="304800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Enter the value for x:10</a:t>
            </a:r>
          </a:p>
          <a:p>
            <a:r>
              <a:rPr lang="en-US" dirty="0"/>
              <a:t>Enter the value of y:20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74656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FB1-E7D9-4EF2-9D7D-3B5A7C6E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3F106-46CD-4D86-8622-1DEADD45E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56522"/>
                <a:ext cx="8946541" cy="4591877"/>
              </a:xfrm>
            </p:spPr>
            <p:txBody>
              <a:bodyPr/>
              <a:lstStyle/>
              <a:p>
                <a:r>
                  <a:rPr lang="en-US" dirty="0"/>
                  <a:t>Take four values from user and show its sum</a:t>
                </a:r>
              </a:p>
              <a:p>
                <a:r>
                  <a:rPr lang="en-US" dirty="0"/>
                  <a:t>Take four values from user and show them in reverse order</a:t>
                </a:r>
              </a:p>
              <a:p>
                <a:pPr lvl="1"/>
                <a:r>
                  <a:rPr lang="en-US" dirty="0"/>
                  <a:t>Let input is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should be: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Take the four strings and print their concatenated output</a:t>
                </a:r>
              </a:p>
              <a:p>
                <a:pPr lvl="1"/>
                <a:r>
                  <a:rPr lang="en-US" dirty="0"/>
                  <a:t>Let input is: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𝑴𝒖𝒍𝒕𝒂𝒏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𝑳𝒂𝒉𝒐𝒓𝒆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𝑺𝒂𝒉𝒊𝒘𝒂𝒍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𝑮𝒖𝒋𝒓𝒂𝒕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should be: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𝑴𝒖𝒍𝒕𝒂𝒏𝑳𝒂𝒉𝒐𝒓𝒆𝑺𝒂𝒉𝒊𝒘𝒂𝒍𝑮𝒖𝒋𝒓𝒂𝒕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Take four strings from user and show them in reverse order</a:t>
                </a:r>
              </a:p>
              <a:p>
                <a:pPr lvl="1"/>
                <a:r>
                  <a:rPr lang="en-US" dirty="0"/>
                  <a:t>Let user input strings are: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𝑴𝒖𝒍𝒕𝒂𝒏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𝑳𝒂𝒉𝒐𝒓𝒆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𝑺𝒂𝒉𝒊𝒘𝒂𝒍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𝑮𝒖𝒋𝒓𝒂𝒕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should be: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𝑮𝒖𝒋𝒓𝒂𝒕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𝑺𝒂𝒉𝒊𝒘𝒂𝒍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𝑳𝒂𝒉𝒐𝒓𝒆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𝑴𝒖𝒍𝒕𝒂</m:t>
                    </m:r>
                    <m:r>
                      <a:rPr lang="en-US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3F106-46CD-4D86-8622-1DEADD45E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56522"/>
                <a:ext cx="8946541" cy="4591877"/>
              </a:xfrm>
              <a:blipFill>
                <a:blip r:embed="rId2"/>
                <a:stretch>
                  <a:fillRect l="-341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827C7-7579-4079-874C-1E68604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AED4-7A53-4344-A3B2-DED351F2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950D04-A24C-4C4B-89B8-44D54BD9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1BE407-BCDB-483B-9391-3F6A53C8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When solving a problem programmatically, you need to decide which code should run for a particular case</a:t>
            </a:r>
          </a:p>
          <a:p>
            <a:r>
              <a:rPr lang="en-US" dirty="0"/>
              <a:t>Decision making is programming languages is done using special key words known as </a:t>
            </a:r>
            <a:r>
              <a:rPr lang="en-US" b="1" dirty="0"/>
              <a:t>Decision Constructs</a:t>
            </a:r>
          </a:p>
          <a:p>
            <a:r>
              <a:rPr lang="en-US" b="1" dirty="0"/>
              <a:t>Decision Constructs:</a:t>
            </a:r>
          </a:p>
          <a:p>
            <a:pPr lvl="1"/>
            <a:r>
              <a:rPr lang="en-US" dirty="0"/>
              <a:t>The key-words used to make decisions </a:t>
            </a:r>
          </a:p>
          <a:p>
            <a:pPr lvl="1"/>
            <a:r>
              <a:rPr lang="en-US" dirty="0"/>
              <a:t>If, if-else statements</a:t>
            </a:r>
          </a:p>
          <a:p>
            <a:pPr lvl="1"/>
            <a:r>
              <a:rPr lang="en-US" dirty="0"/>
              <a:t>Indentation: The way to write the statement by giving spaces in start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1D55F-1793-4AE3-B6FD-E5D12D5A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D9B0-127E-4D44-BD82-078A74C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10EF8E-001A-474F-9636-9520BC37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267" y="4509077"/>
            <a:ext cx="512859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smaller than 5"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smaller than 5"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AD3-714E-4E65-86FE-8B3D1C15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5069"/>
            <a:ext cx="9404723" cy="140053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15C8-F72E-4EDA-A3D4-FF0F702B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19429"/>
            <a:ext cx="8946541" cy="4195481"/>
          </a:xfrm>
        </p:spPr>
        <p:txBody>
          <a:bodyPr/>
          <a:lstStyle/>
          <a:p>
            <a:r>
              <a:rPr lang="en-US" dirty="0"/>
              <a:t>Decision statements use relational operators to decide about the code to run</a:t>
            </a:r>
          </a:p>
          <a:p>
            <a:r>
              <a:rPr lang="en-US" dirty="0"/>
              <a:t>Python relational operators are binary operators</a:t>
            </a:r>
          </a:p>
          <a:p>
            <a:pPr lvl="1"/>
            <a:r>
              <a:rPr lang="en-US" dirty="0"/>
              <a:t>A binary operator requires two operands i.e. 5+6</a:t>
            </a:r>
          </a:p>
          <a:p>
            <a:pPr lvl="1"/>
            <a:r>
              <a:rPr lang="en-US" dirty="0"/>
              <a:t>The result of these operators is Boolean i.e.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44268-3FD7-443D-B72E-411A9E8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D878-AF1B-4BFB-A3CE-ABADC815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F6D5B9B-BBF4-4302-9D14-67057218C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792019"/>
                  </p:ext>
                </p:extLst>
              </p:nvPr>
            </p:nvGraphicFramePr>
            <p:xfrm>
              <a:off x="1253295" y="2941436"/>
              <a:ext cx="9685409" cy="3611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9222">
                      <a:extLst>
                        <a:ext uri="{9D8B030D-6E8A-4147-A177-3AD203B41FA5}">
                          <a16:colId xmlns:a16="http://schemas.microsoft.com/office/drawing/2014/main" val="2560777231"/>
                        </a:ext>
                      </a:extLst>
                    </a:gridCol>
                    <a:gridCol w="7291083">
                      <a:extLst>
                        <a:ext uri="{9D8B030D-6E8A-4147-A177-3AD203B41FA5}">
                          <a16:colId xmlns:a16="http://schemas.microsoft.com/office/drawing/2014/main" val="659487365"/>
                        </a:ext>
                      </a:extLst>
                    </a:gridCol>
                    <a:gridCol w="1185104">
                      <a:extLst>
                        <a:ext uri="{9D8B030D-6E8A-4147-A177-3AD203B41FA5}">
                          <a16:colId xmlns:a16="http://schemas.microsoft.com/office/drawing/2014/main" val="503311047"/>
                        </a:ext>
                      </a:extLst>
                    </a:gridCol>
                  </a:tblGrid>
                  <a:tr h="39855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678668"/>
                      </a:ext>
                    </a:extLst>
                  </a:tr>
                  <a:tr h="6224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167483"/>
                      </a:ext>
                    </a:extLst>
                  </a:tr>
                  <a:tr h="398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 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or equal to  right operand, the result is </a:t>
                          </a:r>
                          <a:r>
                            <a:rPr lang="en-US" sz="1400" b="1" dirty="0"/>
                            <a:t>True,  </a:t>
                          </a: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 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679912"/>
                      </a:ext>
                    </a:extLst>
                  </a:tr>
                  <a:tr h="398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less than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478638"/>
                      </a:ext>
                    </a:extLst>
                  </a:tr>
                  <a:tr h="398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 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or equal to right operand, the result is </a:t>
                          </a:r>
                          <a:r>
                            <a:rPr lang="en-US" sz="1400" b="1" dirty="0"/>
                            <a:t>True. </a:t>
                          </a: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 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976189"/>
                      </a:ext>
                    </a:extLst>
                  </a:tr>
                  <a:tr h="398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equal to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875370"/>
                      </a:ext>
                    </a:extLst>
                  </a:tr>
                  <a:tr h="398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not equal to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403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F6D5B9B-BBF4-4302-9D14-67057218C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792019"/>
                  </p:ext>
                </p:extLst>
              </p:nvPr>
            </p:nvGraphicFramePr>
            <p:xfrm>
              <a:off x="1253295" y="2941436"/>
              <a:ext cx="9685409" cy="3611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9222">
                      <a:extLst>
                        <a:ext uri="{9D8B030D-6E8A-4147-A177-3AD203B41FA5}">
                          <a16:colId xmlns:a16="http://schemas.microsoft.com/office/drawing/2014/main" val="2560777231"/>
                        </a:ext>
                      </a:extLst>
                    </a:gridCol>
                    <a:gridCol w="7291083">
                      <a:extLst>
                        <a:ext uri="{9D8B030D-6E8A-4147-A177-3AD203B41FA5}">
                          <a16:colId xmlns:a16="http://schemas.microsoft.com/office/drawing/2014/main" val="659487365"/>
                        </a:ext>
                      </a:extLst>
                    </a:gridCol>
                    <a:gridCol w="1185104">
                      <a:extLst>
                        <a:ext uri="{9D8B030D-6E8A-4147-A177-3AD203B41FA5}">
                          <a16:colId xmlns:a16="http://schemas.microsoft.com/office/drawing/2014/main" val="503311047"/>
                        </a:ext>
                      </a:extLst>
                    </a:gridCol>
                  </a:tblGrid>
                  <a:tr h="39855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678668"/>
                      </a:ext>
                    </a:extLst>
                  </a:tr>
                  <a:tr h="622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67961" r="-701005" b="-422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67961" r="-2051" b="-422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1674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203529" r="-701005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or equal to  right operand, the result is </a:t>
                          </a:r>
                          <a:r>
                            <a:rPr lang="en-US" sz="1400" b="1" dirty="0"/>
                            <a:t>True,  </a:t>
                          </a: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203529" r="-2051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6799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303529" r="-701005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less than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303529" r="-2051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47863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403529" r="-701005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greater than or equal to right operand, the result is </a:t>
                          </a:r>
                          <a:r>
                            <a:rPr lang="en-US" sz="1400" b="1" dirty="0"/>
                            <a:t>True. </a:t>
                          </a: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403529" r="-2051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9761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503529" r="-701005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equal to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503529" r="-2051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753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603529" r="-70100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If left operator is not equal to right operand, the result is </a:t>
                          </a:r>
                          <a:r>
                            <a:rPr lang="en-US" sz="1400" b="1" dirty="0"/>
                            <a:t>True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400" dirty="0"/>
                            <a:t>Otherwise the result is </a:t>
                          </a:r>
                          <a:r>
                            <a:rPr lang="en-US" sz="1400" b="1" dirty="0"/>
                            <a:t>False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5897" t="-603529" r="-2051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4038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5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0A93-FB95-457B-9692-F2899D2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C2333-9C73-4E3A-96DC-1EE1ACD74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331259"/>
                <a:ext cx="7893933" cy="4195481"/>
              </a:xfrm>
            </p:spPr>
            <p:txBody>
              <a:bodyPr/>
              <a:lstStyle/>
              <a:p>
                <a:r>
                  <a:rPr lang="en-US" dirty="0"/>
                  <a:t>If statement is a decision statement in python</a:t>
                </a:r>
              </a:p>
              <a:p>
                <a:r>
                  <a:rPr lang="en-US" dirty="0"/>
                  <a:t>The way to write this statement is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𝑜𝑝𝑒𝑟𝑎𝑛𝑑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1&gt;&lt;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𝑜𝑝𝑒𝑟𝑎𝑡𝑜𝑟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𝑜𝑝𝑒𝑟𝑎𝑛𝑑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2&gt;: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Way to write a statement is also known as syntax of statement</a:t>
                </a:r>
              </a:p>
              <a:p>
                <a:r>
                  <a:rPr lang="en-US" dirty="0"/>
                  <a:t>Scope of if-statement</a:t>
                </a:r>
              </a:p>
              <a:p>
                <a:pPr lvl="1"/>
                <a:r>
                  <a:rPr lang="en-US" dirty="0"/>
                  <a:t>Scope defines that how many other instructions are in effect of if-statement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C2333-9C73-4E3A-96DC-1EE1ACD74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331259"/>
                <a:ext cx="7893933" cy="4195481"/>
              </a:xfrm>
              <a:blipFill>
                <a:blip r:embed="rId2"/>
                <a:stretch>
                  <a:fillRect l="-309" t="-726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8109F-1C9D-454A-BD78-454153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FA398-6FFC-470D-8B37-9525A64C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F09E38-F09F-421F-9D93-3C625881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44" y="4666201"/>
            <a:ext cx="290222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less than 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A98A08-0B34-489C-A6CD-9BD15860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334" y="4685122"/>
            <a:ext cx="356374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less than 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2FB9D7-5B26-4529-83C1-4D40BDBF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942" y="4666201"/>
            <a:ext cx="35637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DBE1-07A5-47A1-B865-85AD649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749F-81EB-4B55-BA3A-60F35C5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0269-EA74-4F9C-9603-19E8203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7FA893-4A89-44B8-A306-176BFF88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62" y="1706813"/>
            <a:ext cx="4183410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90EFFD-FC45-4E49-A66D-F6C32FA4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62" y="3476528"/>
            <a:ext cx="418341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14FF-5A13-439D-9AE9-C5DC6551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30" y="1657924"/>
            <a:ext cx="521400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"3rd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0AA3D7-F1B2-45AA-A963-895FC946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30" y="3445751"/>
            <a:ext cx="521400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 is not less than b"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"3rd statement in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after the if scope"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6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F5DA-8AF4-4BB1-B927-04579199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Flow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350A-6C4D-4642-82F5-58DA445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19BE-CD6D-4B75-B914-846E3EE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Scala - IF ELSE Statements - Tutorialspoint">
            <a:extLst>
              <a:ext uri="{FF2B5EF4-FFF2-40B4-BE49-F238E27FC236}">
                <a16:creationId xmlns:a16="http://schemas.microsoft.com/office/drawing/2014/main" id="{3A185F66-0A5B-46DB-8DF9-07966767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445" y="1386614"/>
            <a:ext cx="4373421" cy="47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1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2496</TotalTime>
  <Words>1465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Condensed</vt:lpstr>
      <vt:lpstr>Calibri</vt:lpstr>
      <vt:lpstr>Cambria Math</vt:lpstr>
      <vt:lpstr>Century Gothic</vt:lpstr>
      <vt:lpstr>Courier New</vt:lpstr>
      <vt:lpstr>JetBrains Mono</vt:lpstr>
      <vt:lpstr>Wingdings 3</vt:lpstr>
      <vt:lpstr>Ion</vt:lpstr>
      <vt:lpstr>PowerPoint Presentation</vt:lpstr>
      <vt:lpstr>Computer Programming</vt:lpstr>
      <vt:lpstr>Reading Input Values</vt:lpstr>
      <vt:lpstr>Exercises</vt:lpstr>
      <vt:lpstr>Background</vt:lpstr>
      <vt:lpstr>Relational Operators</vt:lpstr>
      <vt:lpstr>If-Statement</vt:lpstr>
      <vt:lpstr>if-statement Scope</vt:lpstr>
      <vt:lpstr>If-statement Flow Chart</vt:lpstr>
      <vt:lpstr>if-statement Scope</vt:lpstr>
      <vt:lpstr>Practice Exercises</vt:lpstr>
      <vt:lpstr>Multiple If statements</vt:lpstr>
      <vt:lpstr>If-Statement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198</cp:revision>
  <dcterms:created xsi:type="dcterms:W3CDTF">2020-09-22T05:36:11Z</dcterms:created>
  <dcterms:modified xsi:type="dcterms:W3CDTF">2020-11-08T10:24:38Z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