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23"/>
  </p:notesMasterIdLst>
  <p:sldIdLst>
    <p:sldId id="286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5" r:id="rId15"/>
    <p:sldId id="274" r:id="rId16"/>
    <p:sldId id="278" r:id="rId17"/>
    <p:sldId id="279" r:id="rId18"/>
    <p:sldId id="276" r:id="rId19"/>
    <p:sldId id="277" r:id="rId20"/>
    <p:sldId id="280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0" timeString="2020-09-22T09:14:44.9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2406 16669 0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www.biologysimulati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1C0239F-DF36-4CAD-8FDC-C1D0784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5399" y="5922936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ECBB6-8AC9-4E8B-BAD9-C5C1E3B484E8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6" name="Picture 2" descr="Institute of Computing Faculty - Bahauddin Zakariya University, Multan">
            <a:extLst>
              <a:ext uri="{FF2B5EF4-FFF2-40B4-BE49-F238E27FC236}">
                <a16:creationId xmlns:a16="http://schemas.microsoft.com/office/drawing/2014/main" id="{9D7BEF4A-AC78-4EF0-B8B4-1F7D95F9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268760"/>
            <a:ext cx="2304256" cy="26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6E18-982B-45A9-A1F2-C5CB38EE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A252A-E2F7-4413-8C64-DFD555BC2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374" y="1577010"/>
                <a:ext cx="8401879" cy="46713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meant by ‘program run’ and how CPU does this</a:t>
                </a:r>
              </a:p>
              <a:p>
                <a:r>
                  <a:rPr lang="en-US" dirty="0"/>
                  <a:t>You write instructions in English like language</a:t>
                </a:r>
              </a:p>
              <a:p>
                <a:r>
                  <a:rPr lang="en-US" dirty="0"/>
                  <a:t>The CPU implements "machine code" instructions</a:t>
                </a:r>
              </a:p>
              <a:p>
                <a:r>
                  <a:rPr lang="en-US" dirty="0"/>
                  <a:t>Each machine code instruction is extremely simple</a:t>
                </a:r>
              </a:p>
              <a:p>
                <a:pPr lvl="1"/>
                <a:r>
                  <a:rPr lang="en-US" dirty="0"/>
                  <a:t>Add 2 numbers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Compare 2 numbers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 python we have used: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1"/>
                <a:r>
                  <a:rPr lang="en-US" dirty="0"/>
                  <a:t>Python is not machine code. It is high level language</a:t>
                </a:r>
              </a:p>
              <a:p>
                <a:pPr lvl="1"/>
                <a:r>
                  <a:rPr lang="en-US" dirty="0"/>
                  <a:t>Python does not run on CPU directly</a:t>
                </a:r>
              </a:p>
              <a:p>
                <a:pPr lvl="1"/>
                <a:r>
                  <a:rPr lang="en-US" dirty="0"/>
                  <a:t>Python works in translation</a:t>
                </a:r>
              </a:p>
              <a:p>
                <a:pPr lvl="1"/>
                <a:r>
                  <a:rPr lang="en-US" dirty="0"/>
                  <a:t>A simple statement like             is translated to multiple machine language statements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A252A-E2F7-4413-8C64-DFD555BC2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374" y="1577010"/>
                <a:ext cx="8401879" cy="4671390"/>
              </a:xfrm>
              <a:blipFill>
                <a:blip r:embed="rId2"/>
                <a:stretch>
                  <a:fillRect l="-3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5253C-12E7-4EF2-AD76-A12BFA12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A9F35-733B-4A63-8031-A5B6DF02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CE5289-4ECC-4352-A1AA-3ACAECEF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39" y="1421745"/>
            <a:ext cx="2695575" cy="20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B388247-D14A-44CC-AF98-58A10DF0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39" y="3493153"/>
            <a:ext cx="2695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3CDF41-C242-4D44-AE82-57659836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61" y="4128725"/>
            <a:ext cx="212034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 python"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81C8F-11DA-4595-82C1-5F11D728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943" y="5431273"/>
            <a:ext cx="64611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FDE-0B71-4962-90C3-DE192566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 Translation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4054-4BC7-405B-A513-F8151740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74555"/>
            <a:ext cx="6064674" cy="45738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program is written in high level language i.e. Python</a:t>
            </a:r>
          </a:p>
          <a:p>
            <a:pPr lvl="1"/>
            <a:r>
              <a:rPr lang="en-US" dirty="0"/>
              <a:t>It is English like instructions</a:t>
            </a:r>
          </a:p>
          <a:p>
            <a:r>
              <a:rPr lang="en-US" dirty="0"/>
              <a:t>The High level language program is translated to Assembly language</a:t>
            </a:r>
          </a:p>
          <a:p>
            <a:r>
              <a:rPr lang="en-US" dirty="0"/>
              <a:t>Finally the Assembly language program is converted to machine language program</a:t>
            </a:r>
          </a:p>
          <a:p>
            <a:r>
              <a:rPr lang="en-US" dirty="0"/>
              <a:t>Machine code is hardwired into the design of the CPU hardware</a:t>
            </a:r>
          </a:p>
          <a:p>
            <a:pPr lvl="1"/>
            <a:r>
              <a:rPr lang="en-US" dirty="0"/>
              <a:t>It can be changed by programmer</a:t>
            </a:r>
          </a:p>
          <a:p>
            <a:pPr lvl="1"/>
            <a:r>
              <a:rPr lang="en-US" dirty="0"/>
              <a:t>Each family of compatible CPUs has its own machine language</a:t>
            </a:r>
          </a:p>
          <a:p>
            <a:pPr lvl="1"/>
            <a:r>
              <a:rPr lang="en-US" dirty="0"/>
              <a:t>One machine code can not be run on other type of processor i.e. intel and IBM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BE67C-2702-4C25-92A2-B6054ACB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7407F-1D90-4E5A-9055-B8138239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4" descr="Executing the python Script. When we speak of Python we often mean… | by  Rahul Saini | Medium">
            <a:extLst>
              <a:ext uri="{FF2B5EF4-FFF2-40B4-BE49-F238E27FC236}">
                <a16:creationId xmlns:a16="http://schemas.microsoft.com/office/drawing/2014/main" id="{E2ED1EEA-F7D6-4A0E-BD1B-4982C839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94" y="1374536"/>
            <a:ext cx="2445889" cy="329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4B750A11-E8E9-45F2-824C-D7857AA68D60}"/>
              </a:ext>
            </a:extLst>
          </p:cNvPr>
          <p:cNvSpPr/>
          <p:nvPr/>
        </p:nvSpPr>
        <p:spPr>
          <a:xfrm>
            <a:off x="11545889" y="1674555"/>
            <a:ext cx="239905" cy="2690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2BF00B-FAAA-4E7D-A34F-4DE76EE4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36" y="2468490"/>
            <a:ext cx="199298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 python"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 descr="Who is credited for the creation of Assembly Language? - Retrocomputing  Stack Exchange">
            <a:extLst>
              <a:ext uri="{FF2B5EF4-FFF2-40B4-BE49-F238E27FC236}">
                <a16:creationId xmlns:a16="http://schemas.microsoft.com/office/drawing/2014/main" id="{F52AD44A-A226-404B-B44B-F1EF2E941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 r="69565" b="30995"/>
          <a:stretch/>
        </p:blipFill>
        <p:spPr bwMode="auto">
          <a:xfrm>
            <a:off x="7244707" y="2990424"/>
            <a:ext cx="1992986" cy="163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2CD26-77BA-4DFC-9DEB-FFA87790B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61" t="13619" b="30996"/>
          <a:stretch/>
        </p:blipFill>
        <p:spPr>
          <a:xfrm>
            <a:off x="7262447" y="4735520"/>
            <a:ext cx="1992986" cy="1825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DEF02-D616-4CFB-91D0-1833523CA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106"/>
          <a:stretch/>
        </p:blipFill>
        <p:spPr>
          <a:xfrm>
            <a:off x="9548694" y="4866920"/>
            <a:ext cx="2419350" cy="169535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7238A0A-BD15-4110-A17B-F678678F0A88}"/>
              </a:ext>
            </a:extLst>
          </p:cNvPr>
          <p:cNvSpPr/>
          <p:nvPr/>
        </p:nvSpPr>
        <p:spPr>
          <a:xfrm>
            <a:off x="9153470" y="2637767"/>
            <a:ext cx="200903" cy="354428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007CE5D-BEDA-46EC-8BE9-804E26810296}"/>
              </a:ext>
            </a:extLst>
          </p:cNvPr>
          <p:cNvSpPr/>
          <p:nvPr/>
        </p:nvSpPr>
        <p:spPr>
          <a:xfrm rot="16200000">
            <a:off x="9407362" y="6025856"/>
            <a:ext cx="154826" cy="5999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EE7A-30C8-4742-B109-C42A299A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 or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3FB0-E89B-4802-B5FD-8410276E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853248"/>
            <a:ext cx="7172454" cy="4195481"/>
          </a:xfrm>
        </p:spPr>
        <p:txBody>
          <a:bodyPr/>
          <a:lstStyle/>
          <a:p>
            <a:r>
              <a:rPr lang="en-US" dirty="0"/>
              <a:t>A software is made up of millions of instructions like power point</a:t>
            </a:r>
          </a:p>
          <a:p>
            <a:r>
              <a:rPr lang="en-US" dirty="0"/>
              <a:t>There are sets of instructions that performs different functionalities of the software. For example</a:t>
            </a:r>
          </a:p>
          <a:p>
            <a:pPr lvl="1"/>
            <a:r>
              <a:rPr lang="en-US" dirty="0"/>
              <a:t>Presentation starts (one set of instructions)</a:t>
            </a:r>
          </a:p>
          <a:p>
            <a:pPr lvl="1"/>
            <a:r>
              <a:rPr lang="en-US" dirty="0"/>
              <a:t>Cursor moves (other set of instructions)</a:t>
            </a:r>
          </a:p>
          <a:p>
            <a:pPr lvl="1"/>
            <a:r>
              <a:rPr lang="en-US" dirty="0"/>
              <a:t>Annotation on slides is done (another set of instructions)</a:t>
            </a:r>
          </a:p>
          <a:p>
            <a:r>
              <a:rPr lang="en-US" dirty="0"/>
              <a:t>A software is either in the form of single file or set of files present in computer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E81C-CC67-4924-89A7-E676D3A9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CE8F-2D55-4ED2-8A0B-3A3716AA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46" name="Picture 6" descr="Microsoft PowerPoint - Wikipedia">
            <a:extLst>
              <a:ext uri="{FF2B5EF4-FFF2-40B4-BE49-F238E27FC236}">
                <a16:creationId xmlns:a16="http://schemas.microsoft.com/office/drawing/2014/main" id="{7C88B886-770A-44EF-BE43-8190905A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120" y="1597692"/>
            <a:ext cx="3707427" cy="235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09EC4-2790-4DF4-82F5-5D60C358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119" y="3991328"/>
            <a:ext cx="3707427" cy="27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8D0-8C72-4B98-B4D5-FF9A5ED7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Software/Program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4414-BD5A-4149-BAA4-42218B38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99936"/>
            <a:ext cx="8405124" cy="53261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 Software</a:t>
            </a:r>
          </a:p>
          <a:p>
            <a:pPr lvl="1"/>
            <a:r>
              <a:rPr lang="en-US" dirty="0"/>
              <a:t>A program or group of programs designed for end users</a:t>
            </a:r>
          </a:p>
          <a:p>
            <a:pPr lvl="1"/>
            <a:r>
              <a:rPr lang="en-US" dirty="0"/>
              <a:t>Examples: Accounting application, web browser, email client, media player, file viewer, simulators, games or a photo editor. </a:t>
            </a:r>
          </a:p>
          <a:p>
            <a:pPr lvl="1"/>
            <a:r>
              <a:rPr lang="en-US" dirty="0"/>
              <a:t>Biology simulation software can help you understand the content that you study. One such site is: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https://www.biologysimulations.com/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System Software</a:t>
            </a:r>
          </a:p>
          <a:p>
            <a:pPr lvl="1"/>
            <a:r>
              <a:rPr lang="en-US" dirty="0"/>
              <a:t>This provides platform for other software to work i.e. Operating System</a:t>
            </a:r>
          </a:p>
          <a:p>
            <a:pPr lvl="2"/>
            <a:r>
              <a:rPr lang="en-US" dirty="0"/>
              <a:t>Operating System performs resource management</a:t>
            </a:r>
          </a:p>
          <a:p>
            <a:pPr lvl="2"/>
            <a:r>
              <a:rPr lang="en-US" dirty="0"/>
              <a:t>Set of supervisory programs that manage the computer</a:t>
            </a:r>
          </a:p>
          <a:p>
            <a:pPr lvl="2"/>
            <a:r>
              <a:rPr lang="en-US" dirty="0"/>
              <a:t>The operating system runs when the computer first starts up</a:t>
            </a:r>
          </a:p>
          <a:p>
            <a:pPr lvl="2"/>
            <a:r>
              <a:rPr lang="en-US" dirty="0"/>
              <a:t>Manage the start/stop of programs</a:t>
            </a:r>
          </a:p>
          <a:p>
            <a:pPr lvl="2"/>
            <a:r>
              <a:rPr lang="en-US" dirty="0"/>
              <a:t>Manage RAM</a:t>
            </a:r>
          </a:p>
          <a:p>
            <a:pPr lvl="2"/>
            <a:r>
              <a:rPr lang="en-US" dirty="0"/>
              <a:t>Manage persistent storage</a:t>
            </a:r>
          </a:p>
          <a:p>
            <a:pPr lvl="2"/>
            <a:r>
              <a:rPr lang="en-US" dirty="0"/>
              <a:t>Computers can run multiple programs at the same time</a:t>
            </a:r>
          </a:p>
          <a:p>
            <a:pPr lvl="2"/>
            <a:r>
              <a:rPr lang="en-US" dirty="0"/>
              <a:t>Operating system keeps track of the information for each program and shares resources (like RAM) among the programs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A933-6D82-4801-BEB1-B7B3B9BA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3B939-DF8F-4CBD-8972-5668EA24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pic>
        <p:nvPicPr>
          <p:cNvPr id="13314" name="Picture 2" descr="Accounting Software | General Ledger | OSAS">
            <a:extLst>
              <a:ext uri="{FF2B5EF4-FFF2-40B4-BE49-F238E27FC236}">
                <a16:creationId xmlns:a16="http://schemas.microsoft.com/office/drawing/2014/main" id="{CF8FE311-6F31-4C8D-A121-BA1F6A02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107" y="1283184"/>
            <a:ext cx="3167120" cy="224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5BAE0-25D7-4602-92CA-E6B9C2C763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21"/>
          <a:stretch/>
        </p:blipFill>
        <p:spPr>
          <a:xfrm>
            <a:off x="8876107" y="3681961"/>
            <a:ext cx="3167120" cy="1876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89E3C-3F8B-4820-8E37-6F5A45FDD0D3}"/>
              </a:ext>
            </a:extLst>
          </p:cNvPr>
          <p:cNvSpPr txBox="1"/>
          <p:nvPr/>
        </p:nvSpPr>
        <p:spPr>
          <a:xfrm>
            <a:off x="9051236" y="5635435"/>
            <a:ext cx="2676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…</a:t>
            </a:r>
          </a:p>
        </p:txBody>
      </p:sp>
    </p:spTree>
    <p:extLst>
      <p:ext uri="{BB962C8B-B14F-4D97-AF65-F5344CB8AC3E}">
        <p14:creationId xmlns:p14="http://schemas.microsoft.com/office/powerpoint/2010/main" val="34931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662-6E2D-4521-85E5-DBEBC2E5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vs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13CC-278E-4BCB-B94B-47ED1E02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9591191" cy="4790660"/>
          </a:xfrm>
        </p:spPr>
        <p:txBody>
          <a:bodyPr/>
          <a:lstStyle/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The program written by a human being in high level programming language</a:t>
            </a:r>
          </a:p>
          <a:p>
            <a:pPr lvl="1"/>
            <a:r>
              <a:rPr lang="en-US" dirty="0"/>
              <a:t>It does not run directly on computer</a:t>
            </a:r>
          </a:p>
          <a:p>
            <a:r>
              <a:rPr lang="en-US" dirty="0"/>
              <a:t>Machine Code</a:t>
            </a:r>
          </a:p>
          <a:p>
            <a:pPr lvl="1"/>
            <a:r>
              <a:rPr lang="en-US" dirty="0"/>
              <a:t>CPU understands it</a:t>
            </a:r>
          </a:p>
          <a:p>
            <a:pPr lvl="1"/>
            <a:r>
              <a:rPr lang="en-US" dirty="0"/>
              <a:t>The translation from source code to machine code can be done </a:t>
            </a:r>
          </a:p>
          <a:p>
            <a:pPr lvl="2"/>
            <a:r>
              <a:rPr lang="en-US" dirty="0"/>
              <a:t>Ahead of time using compilation</a:t>
            </a:r>
          </a:p>
          <a:p>
            <a:pPr lvl="2"/>
            <a:r>
              <a:rPr lang="en-US" dirty="0"/>
              <a:t>In real time using interpretation</a:t>
            </a:r>
          </a:p>
          <a:p>
            <a:pPr lvl="2"/>
            <a:r>
              <a:rPr lang="en-US" dirty="0"/>
              <a:t>It is hard for human being to understand the machine code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1D9B0-B04E-45B0-9296-668A94FB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2F25C-718A-440F-AA47-34AC0F02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pic>
        <p:nvPicPr>
          <p:cNvPr id="14338" name="Picture 2" descr="How High Level Languages are Converted to Machine Code - Wide Info">
            <a:extLst>
              <a:ext uri="{FF2B5EF4-FFF2-40B4-BE49-F238E27FC236}">
                <a16:creationId xmlns:a16="http://schemas.microsoft.com/office/drawing/2014/main" id="{62130B94-D39A-4229-9436-5BC658AB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11" y="5004753"/>
            <a:ext cx="5901558" cy="17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CA90-6794-44AB-8C7F-06BE330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program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A94-85A7-4B09-8E0D-F0CC77D7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65" y="1443318"/>
            <a:ext cx="7735888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Software run process</a:t>
            </a:r>
          </a:p>
          <a:p>
            <a:pPr lvl="1"/>
            <a:r>
              <a:rPr lang="en-US" dirty="0"/>
              <a:t>A program is written (let assume) in the form of single file and stored in hard-disk (on hardware)</a:t>
            </a:r>
          </a:p>
          <a:p>
            <a:pPr lvl="1"/>
            <a:r>
              <a:rPr lang="en-US" dirty="0"/>
              <a:t>User requests to start application software</a:t>
            </a:r>
          </a:p>
          <a:p>
            <a:pPr lvl="1"/>
            <a:r>
              <a:rPr lang="en-US" dirty="0"/>
              <a:t>The application software communicates with operating system</a:t>
            </a:r>
          </a:p>
          <a:p>
            <a:pPr lvl="1"/>
            <a:r>
              <a:rPr lang="en-US" dirty="0"/>
              <a:t>The operating system access the hardware and fetches the software file in RAM</a:t>
            </a:r>
          </a:p>
          <a:p>
            <a:pPr lvl="1"/>
            <a:r>
              <a:rPr lang="en-US" dirty="0"/>
              <a:t>Each program gets its own area in RAM</a:t>
            </a:r>
          </a:p>
          <a:p>
            <a:r>
              <a:rPr lang="en-US" dirty="0"/>
              <a:t>Execution process</a:t>
            </a:r>
          </a:p>
          <a:p>
            <a:pPr lvl="1"/>
            <a:r>
              <a:rPr lang="en-US" dirty="0"/>
              <a:t>CPU reads one instruction at a time from RAM</a:t>
            </a:r>
          </a:p>
          <a:p>
            <a:pPr lvl="1"/>
            <a:r>
              <a:rPr lang="en-US" dirty="0"/>
              <a:t>Executes the instruction i.e. performs what instruction says</a:t>
            </a:r>
          </a:p>
          <a:p>
            <a:pPr lvl="1"/>
            <a:r>
              <a:rPr lang="en-US" dirty="0"/>
              <a:t>Stores the produced results (if any) back to RAM </a:t>
            </a:r>
          </a:p>
          <a:p>
            <a:pPr lvl="1"/>
            <a:r>
              <a:rPr lang="en-US" dirty="0"/>
              <a:t>Fetches the next instruction</a:t>
            </a:r>
          </a:p>
          <a:p>
            <a:pPr lvl="1"/>
            <a:r>
              <a:rPr lang="en-US" dirty="0"/>
              <a:t>The program is running now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5519-4B7A-4CC2-8B54-7545CCFD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6597A-FA8E-49D8-9C8A-2DC8DE3A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9BC17-2D36-4C8C-B020-059B2CC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26" y="1220236"/>
            <a:ext cx="2237426" cy="3310415"/>
          </a:xfrm>
          <a:prstGeom prst="rect">
            <a:avLst/>
          </a:prstGeom>
        </p:spPr>
      </p:pic>
      <p:pic>
        <p:nvPicPr>
          <p:cNvPr id="12290" name="Picture 2" descr="Anatomy of RAM">
            <a:extLst>
              <a:ext uri="{FF2B5EF4-FFF2-40B4-BE49-F238E27FC236}">
                <a16:creationId xmlns:a16="http://schemas.microsoft.com/office/drawing/2014/main" id="{DD684E92-F000-41EA-AFC1-FEBBD2A2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59" y="4687472"/>
            <a:ext cx="3146295" cy="209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A1C6A-3FFD-406F-8C0A-0F819718D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3" t="12723" r="30941"/>
          <a:stretch/>
        </p:blipFill>
        <p:spPr>
          <a:xfrm>
            <a:off x="6758610" y="4888087"/>
            <a:ext cx="2059298" cy="18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0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12CE-414B-4F47-9417-9E6DA628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EF46-5C26-436A-8EA7-6BC2826A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7496"/>
            <a:ext cx="8215243" cy="4750903"/>
          </a:xfrm>
        </p:spPr>
        <p:txBody>
          <a:bodyPr>
            <a:normAutofit/>
          </a:bodyPr>
          <a:lstStyle/>
          <a:p>
            <a:r>
              <a:rPr lang="en-US" dirty="0"/>
              <a:t>Proprietary Software</a:t>
            </a:r>
          </a:p>
          <a:p>
            <a:pPr lvl="1"/>
            <a:r>
              <a:rPr lang="en-US" dirty="0"/>
              <a:t>The software owned by some one i.e. Microsoft Word </a:t>
            </a:r>
          </a:p>
          <a:p>
            <a:pPr lvl="1"/>
            <a:r>
              <a:rPr lang="en-US" dirty="0"/>
              <a:t>Microsoft owns and controls the source code</a:t>
            </a:r>
          </a:p>
          <a:p>
            <a:pPr lvl="1"/>
            <a:r>
              <a:rPr lang="en-US" dirty="0"/>
              <a:t>Microsoft sells you Word software and permission to run it </a:t>
            </a:r>
          </a:p>
          <a:p>
            <a:pPr lvl="2"/>
            <a:r>
              <a:rPr lang="en-US" dirty="0"/>
              <a:t>You just have the machine code!</a:t>
            </a:r>
          </a:p>
          <a:p>
            <a:pPr lvl="2"/>
            <a:r>
              <a:rPr lang="en-US" sz="1800" dirty="0"/>
              <a:t>Word has lots of valuable features, and you pay Microsoft for the right to use it</a:t>
            </a:r>
          </a:p>
          <a:p>
            <a:pPr lvl="2"/>
            <a:r>
              <a:rPr lang="en-US" sz="1800" dirty="0"/>
              <a:t>Control: Microsoft has all the control, customer can just buy or not</a:t>
            </a:r>
          </a:p>
          <a:p>
            <a:pPr lvl="1"/>
            <a:r>
              <a:rPr lang="en-US" dirty="0"/>
              <a:t>There are many other companies that produce proprietary software like</a:t>
            </a:r>
          </a:p>
          <a:p>
            <a:pPr lvl="2"/>
            <a:r>
              <a:rPr lang="en-US" dirty="0"/>
              <a:t>Google, IBM, Facebook, 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25C09-CCD1-48C3-BD90-FE9C59E7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1CD34-52F4-40F9-B979-D53421BC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pic>
        <p:nvPicPr>
          <p:cNvPr id="15362" name="Picture 2" descr="Microsoft's Tuesday event: what to expect from its Chromebook response -  The Verge">
            <a:extLst>
              <a:ext uri="{FF2B5EF4-FFF2-40B4-BE49-F238E27FC236}">
                <a16:creationId xmlns:a16="http://schemas.microsoft.com/office/drawing/2014/main" id="{8E712D30-DABE-4E46-BC8B-E54F1D14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57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Google has a new logo - The Verge">
            <a:extLst>
              <a:ext uri="{FF2B5EF4-FFF2-40B4-BE49-F238E27FC236}">
                <a16:creationId xmlns:a16="http://schemas.microsoft.com/office/drawing/2014/main" id="{B8347F98-6354-4A25-BA7C-03BDC6EC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56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What is IBM? - Computer Business Review">
            <a:extLst>
              <a:ext uri="{FF2B5EF4-FFF2-40B4-BE49-F238E27FC236}">
                <a16:creationId xmlns:a16="http://schemas.microsoft.com/office/drawing/2014/main" id="{BD97111A-1013-4D8A-9F4F-FCFBFC6A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555" y="5199939"/>
            <a:ext cx="2619376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2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1F08-56E3-4710-90A8-1EC5DE6F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3DAD-39C3-4D88-A4F0-3530F78D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697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Source Software is incredibly widespread</a:t>
            </a:r>
          </a:p>
          <a:p>
            <a:r>
              <a:rPr lang="en-US" dirty="0"/>
              <a:t>Computers, phones, the internet .. built with tons of open source software</a:t>
            </a:r>
          </a:p>
          <a:p>
            <a:r>
              <a:rPr lang="en-US" dirty="0"/>
              <a:t>Open source software is free; no vendor is paid</a:t>
            </a:r>
          </a:p>
          <a:p>
            <a:r>
              <a:rPr lang="en-US" dirty="0"/>
              <a:t>Examples of open source software:</a:t>
            </a:r>
          </a:p>
          <a:p>
            <a:pPr lvl="1"/>
            <a:r>
              <a:rPr lang="en-US" sz="1900" dirty="0"/>
              <a:t>Linux operating system</a:t>
            </a:r>
          </a:p>
          <a:p>
            <a:pPr lvl="1"/>
            <a:r>
              <a:rPr lang="en-US" sz="1900" dirty="0"/>
              <a:t>The Android operating system (95% of it)</a:t>
            </a:r>
          </a:p>
          <a:p>
            <a:pPr lvl="1"/>
            <a:r>
              <a:rPr lang="en-US" sz="1900" dirty="0"/>
              <a:t>Parts of Mac OS X (50%?)</a:t>
            </a:r>
          </a:p>
          <a:p>
            <a:pPr lvl="1"/>
            <a:r>
              <a:rPr lang="en-US" sz="1900" dirty="0"/>
              <a:t>The Chrome Browser (!!!)</a:t>
            </a:r>
          </a:p>
          <a:p>
            <a:pPr lvl="1"/>
            <a:r>
              <a:rPr lang="en-US" sz="1900" dirty="0"/>
              <a:t>The Firefox Browser</a:t>
            </a:r>
          </a:p>
          <a:p>
            <a:pPr lvl="1"/>
            <a:r>
              <a:rPr lang="en-US" sz="1900" dirty="0"/>
              <a:t>The MySQL database system</a:t>
            </a:r>
          </a:p>
          <a:p>
            <a:pPr lvl="1"/>
            <a:r>
              <a:rPr lang="en-US" sz="1900" dirty="0"/>
              <a:t>The GCC compiler</a:t>
            </a:r>
          </a:p>
          <a:p>
            <a:pPr lvl="1"/>
            <a:r>
              <a:rPr lang="en-US" sz="1900" dirty="0"/>
              <a:t>Computer languages: C, C++, Python, Java, </a:t>
            </a:r>
            <a:r>
              <a:rPr lang="en-US" sz="1900" dirty="0" err="1"/>
              <a:t>Javascript</a:t>
            </a:r>
            <a:endParaRPr lang="en-US" sz="1900" dirty="0"/>
          </a:p>
          <a:p>
            <a:r>
              <a:rPr lang="en-US" dirty="0"/>
              <a:t>Any computer/phone/site you use, there's lots of open-source software in the "stack"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BD29F-96C8-464C-B864-A337C5C0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A0912-2B49-4817-8529-5A3A32F2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pic>
        <p:nvPicPr>
          <p:cNvPr id="16386" name="Picture 2" descr="Linux - Wikipedia">
            <a:extLst>
              <a:ext uri="{FF2B5EF4-FFF2-40B4-BE49-F238E27FC236}">
                <a16:creationId xmlns:a16="http://schemas.microsoft.com/office/drawing/2014/main" id="{EFC36BBC-CC3A-4636-8141-B0CAD8C6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35" y="1710359"/>
            <a:ext cx="1526505" cy="18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ndroid | The platform pushing what's possible">
            <a:extLst>
              <a:ext uri="{FF2B5EF4-FFF2-40B4-BE49-F238E27FC236}">
                <a16:creationId xmlns:a16="http://schemas.microsoft.com/office/drawing/2014/main" id="{F2138FA7-16F0-4D00-9C8A-06E4D707C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6" t="27167" r="19930" b="29301"/>
          <a:stretch/>
        </p:blipFill>
        <p:spPr bwMode="auto">
          <a:xfrm>
            <a:off x="10325435" y="3559110"/>
            <a:ext cx="1526505" cy="6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B3ADF6DC-68FF-4ED3-A1EA-9D1763E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35" y="4206053"/>
            <a:ext cx="1526505" cy="7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Newest Firefox browser bashes crashes - CNET">
            <a:extLst>
              <a:ext uri="{FF2B5EF4-FFF2-40B4-BE49-F238E27FC236}">
                <a16:creationId xmlns:a16="http://schemas.microsoft.com/office/drawing/2014/main" id="{93335327-D84E-4F9D-8DCE-1A6D03D2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34" y="5071941"/>
            <a:ext cx="1526505" cy="117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79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b="1" dirty="0">
                <a:solidFill>
                  <a:srgbClr val="FFFF00"/>
                </a:solidFill>
              </a:rPr>
              <a:t>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99313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CB297-90D7-4CF5-B1F9-6310BAC5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387" y="1447799"/>
            <a:ext cx="8825658" cy="3329581"/>
          </a:xfrm>
        </p:spPr>
        <p:txBody>
          <a:bodyPr/>
          <a:lstStyle/>
          <a:p>
            <a:r>
              <a:rPr lang="en-US" sz="4800" dirty="0"/>
              <a:t>Introduction to computers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3771A6-C534-4E4E-A3A9-DEF8F5C5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129" y="4810482"/>
            <a:ext cx="5219341" cy="861420"/>
          </a:xfrm>
        </p:spPr>
        <p:txBody>
          <a:bodyPr/>
          <a:lstStyle/>
          <a:p>
            <a:r>
              <a:rPr lang="en-US" dirty="0"/>
              <a:t>Produced By: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ComeDXD</a:t>
            </a:r>
            <a:endParaRPr lang="en-US" dirty="0"/>
          </a:p>
        </p:txBody>
      </p:sp>
      <p:pic>
        <p:nvPicPr>
          <p:cNvPr id="1026" name="Picture 2" descr="5 Types of Personal Computers - dummies">
            <a:extLst>
              <a:ext uri="{FF2B5EF4-FFF2-40B4-BE49-F238E27FC236}">
                <a16:creationId xmlns:a16="http://schemas.microsoft.com/office/drawing/2014/main" id="{63937D8B-286C-49AE-8EF0-937E955A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63755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58A6-2958-4DF0-BF95-88DAF345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C2AE-AB33-4C95-9F32-63A9D400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415926"/>
            <a:ext cx="7884486" cy="43951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computer is a machine that gets input processes them and produces the output</a:t>
            </a:r>
          </a:p>
          <a:p>
            <a:r>
              <a:rPr lang="en-US" dirty="0"/>
              <a:t>A computer is an electronic machine that gets input signals, transforms them from one shape to another and then produces output signals. </a:t>
            </a:r>
          </a:p>
          <a:p>
            <a:r>
              <a:rPr lang="en-US" dirty="0"/>
              <a:t>Computer is powerful </a:t>
            </a:r>
          </a:p>
          <a:p>
            <a:pPr marL="742950" lvl="2" indent="-342900"/>
            <a:r>
              <a:rPr lang="en-US" sz="1800" dirty="0"/>
              <a:t>It can look through tons of a data </a:t>
            </a:r>
          </a:p>
          <a:p>
            <a:pPr marL="742950" lvl="2" indent="-342900"/>
            <a:r>
              <a:rPr lang="en-US" sz="1800" dirty="0"/>
              <a:t>It can perform Billions of "operations" per second</a:t>
            </a:r>
          </a:p>
          <a:p>
            <a:pPr marL="342900" lvl="1" indent="-342900"/>
            <a:r>
              <a:rPr lang="en-US" sz="2000" dirty="0"/>
              <a:t>Computer is stupid</a:t>
            </a:r>
          </a:p>
          <a:p>
            <a:pPr marL="742950" lvl="2" indent="-342900"/>
            <a:r>
              <a:rPr lang="en-US" sz="1800" dirty="0"/>
              <a:t>Computer can not think</a:t>
            </a:r>
          </a:p>
          <a:p>
            <a:pPr marL="742950" lvl="2" indent="-342900"/>
            <a:r>
              <a:rPr lang="en-US" sz="1800" dirty="0"/>
              <a:t>Each operations performed by computer is simple and mechanical</a:t>
            </a:r>
          </a:p>
          <a:p>
            <a:pPr marL="742950" lvl="2" indent="-342900"/>
            <a:r>
              <a:rPr lang="en-US" sz="1800" dirty="0"/>
              <a:t>It is “you” who tells the computer what to do, you make it intelligent and useful</a:t>
            </a:r>
          </a:p>
          <a:p>
            <a:endParaRPr lang="en-US" dirty="0"/>
          </a:p>
        </p:txBody>
      </p:sp>
      <p:pic>
        <p:nvPicPr>
          <p:cNvPr id="2050" name="Picture 2" descr="Basic operations of Computers | Computer basic, Output device, Basic">
            <a:extLst>
              <a:ext uri="{FF2B5EF4-FFF2-40B4-BE49-F238E27FC236}">
                <a16:creationId xmlns:a16="http://schemas.microsoft.com/office/drawing/2014/main" id="{D0CC5213-27F2-4760-80CF-0B9AF5C3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30" y="1696180"/>
            <a:ext cx="3680070" cy="17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F399BB-81FE-4EEC-B311-F33612E9607E}"/>
              </a:ext>
            </a:extLst>
          </p:cNvPr>
          <p:cNvSpPr/>
          <p:nvPr/>
        </p:nvSpPr>
        <p:spPr>
          <a:xfrm>
            <a:off x="2577687" y="5491166"/>
            <a:ext cx="74731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computer is dumb machine made intelligent by humans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02D6C-BF21-4EF1-A5BB-63B7A4FD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065323" y="4084375"/>
            <a:ext cx="3859795" cy="304801"/>
          </a:xfrm>
        </p:spPr>
        <p:txBody>
          <a:bodyPr/>
          <a:lstStyle/>
          <a:p>
            <a:r>
              <a:rPr lang="en-US" dirty="0"/>
              <a:t>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4F65-B325-4AD9-BF6F-4C326BC3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01AC86-D91C-477C-8EBB-743EEC6B155F}"/>
                  </a:ext>
                </a:extLst>
              </p14:cNvPr>
              <p14:cNvContentPartPr/>
              <p14:nvPr/>
            </p14:nvContentPartPr>
            <p14:xfrm>
              <a:off x="866160" y="60008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01AC86-D91C-477C-8EBB-743EEC6B1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5991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2426-ACDC-47C0-BE68-168F19BE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230F-66B7-45FC-8DA9-18C40CE0F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68" y="1513337"/>
            <a:ext cx="7563016" cy="4195481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Physical parts of computers that you can touch such as </a:t>
            </a:r>
          </a:p>
          <a:p>
            <a:pPr lvl="2"/>
            <a:r>
              <a:rPr lang="en-US" dirty="0"/>
              <a:t>The case, Central Processing Unit, Monitor, Mouse, Keyboard, Data Storage, Graphics Card, Sound Card, Speakers and Mother Board</a:t>
            </a:r>
          </a:p>
          <a:p>
            <a:pPr lvl="2"/>
            <a:r>
              <a:rPr lang="en-US" dirty="0"/>
              <a:t>These help in moving and transforming signals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This is set of data and computer instructions that tell the hardware how to work</a:t>
            </a:r>
          </a:p>
          <a:p>
            <a:pPr lvl="1"/>
            <a:r>
              <a:rPr lang="en-US" dirty="0"/>
              <a:t>An instruction is a way to guide computer how to transform a signal from one form to another</a:t>
            </a:r>
          </a:p>
        </p:txBody>
      </p:sp>
      <p:pic>
        <p:nvPicPr>
          <p:cNvPr id="3074" name="Picture 2" descr="computer hardware – Projele Rimiz">
            <a:extLst>
              <a:ext uri="{FF2B5EF4-FFF2-40B4-BE49-F238E27FC236}">
                <a16:creationId xmlns:a16="http://schemas.microsoft.com/office/drawing/2014/main" id="{F6409340-B78B-46F4-B0BB-41BA39DE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24" y="1853248"/>
            <a:ext cx="3233381" cy="26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7826-BF5F-4F17-80C9-5725473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82921-6011-4E38-A7FF-7B9F832D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3076" name="Picture 4" descr="Types of computer software | Artibeus IT Support">
            <a:extLst>
              <a:ext uri="{FF2B5EF4-FFF2-40B4-BE49-F238E27FC236}">
                <a16:creationId xmlns:a16="http://schemas.microsoft.com/office/drawing/2014/main" id="{2B333A41-70B8-4079-983C-7BDC341BE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24" y="4620802"/>
            <a:ext cx="3233382" cy="21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y you should be using automated forex signals">
            <a:extLst>
              <a:ext uri="{FF2B5EF4-FFF2-40B4-BE49-F238E27FC236}">
                <a16:creationId xmlns:a16="http://schemas.microsoft.com/office/drawing/2014/main" id="{F78CE7CA-80A3-4EE1-92CA-E11DF81F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66" y="5169237"/>
            <a:ext cx="323338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6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0EC0-77D2-4A23-9BC2-5C90E301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22F3-B78F-43CD-BD83-AFF8FB62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7740"/>
            <a:ext cx="8946541" cy="4790660"/>
          </a:xfrm>
        </p:spPr>
        <p:txBody>
          <a:bodyPr/>
          <a:lstStyle/>
          <a:p>
            <a:r>
              <a:rPr lang="en-US" dirty="0"/>
              <a:t>The computer follows a series of "code" instructions</a:t>
            </a:r>
          </a:p>
          <a:p>
            <a:r>
              <a:rPr lang="en-US" dirty="0"/>
              <a:t>Each instruction is simple (e.g. add 2 numbers)</a:t>
            </a:r>
          </a:p>
          <a:p>
            <a:r>
              <a:rPr lang="en-US" dirty="0"/>
              <a:t>The computer "runs" a long series of instructions</a:t>
            </a:r>
          </a:p>
          <a:p>
            <a:r>
              <a:rPr lang="en-US" dirty="0"/>
              <a:t>Purely mechanical</a:t>
            </a:r>
          </a:p>
          <a:p>
            <a:r>
              <a:rPr lang="en-US" dirty="0"/>
              <a:t>Computers are very useful</a:t>
            </a:r>
          </a:p>
          <a:p>
            <a:pPr lvl="1"/>
            <a:r>
              <a:rPr lang="en-US" dirty="0"/>
              <a:t>A computer is a machine that can help in big number tasks</a:t>
            </a:r>
          </a:p>
          <a:p>
            <a:pPr lvl="2"/>
            <a:r>
              <a:rPr lang="en-US" dirty="0"/>
              <a:t>Communication</a:t>
            </a:r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Business </a:t>
            </a:r>
          </a:p>
          <a:p>
            <a:pPr lvl="2"/>
            <a:r>
              <a:rPr lang="en-US" dirty="0"/>
              <a:t>Medical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870C-BC17-480C-9B11-326FF817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B977D-2135-4677-98C3-5A82FBC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 descr="computer running its simple instructions">
            <a:extLst>
              <a:ext uri="{FF2B5EF4-FFF2-40B4-BE49-F238E27FC236}">
                <a16:creationId xmlns:a16="http://schemas.microsoft.com/office/drawing/2014/main" id="{997A642E-B89E-481F-8086-3C01A4DB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52" y="2052918"/>
            <a:ext cx="30003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44A86-F23C-4059-B875-BDFAE734F46F}"/>
              </a:ext>
            </a:extLst>
          </p:cNvPr>
          <p:cNvSpPr txBox="1"/>
          <p:nvPr/>
        </p:nvSpPr>
        <p:spPr>
          <a:xfrm>
            <a:off x="4046190" y="4199931"/>
            <a:ext cx="3334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Entertainment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C2BCB-F72E-441D-A2A1-D16BD6DA7D9A}"/>
              </a:ext>
            </a:extLst>
          </p:cNvPr>
          <p:cNvSpPr/>
          <p:nvPr/>
        </p:nvSpPr>
        <p:spPr>
          <a:xfrm>
            <a:off x="713302" y="5599929"/>
            <a:ext cx="107653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Computers are hardworking but dumb </a:t>
            </a:r>
          </a:p>
          <a:p>
            <a:pPr algn="ctr"/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Human are intelligent but get tired</a:t>
            </a:r>
            <a:endParaRPr 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4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FF7-0572-41FE-A61D-F9146A73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Programmers: Human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BBAE-8709-408F-9F21-93826777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692322"/>
            <a:ext cx="7713142" cy="4556077"/>
          </a:xfrm>
        </p:spPr>
        <p:txBody>
          <a:bodyPr>
            <a:normAutofit/>
          </a:bodyPr>
          <a:lstStyle/>
          <a:p>
            <a:r>
              <a:rPr lang="en-US" dirty="0"/>
              <a:t>Programmers harness the power of a computer!</a:t>
            </a:r>
          </a:p>
          <a:p>
            <a:r>
              <a:rPr lang="en-US" dirty="0"/>
              <a:t>The programmer thinks up a useful feature</a:t>
            </a:r>
          </a:p>
          <a:p>
            <a:pPr lvl="1"/>
            <a:r>
              <a:rPr lang="en-US" dirty="0"/>
              <a:t>Requires creativity, insight about human needs, and knowledge of computers</a:t>
            </a:r>
          </a:p>
          <a:p>
            <a:r>
              <a:rPr lang="en-US" dirty="0"/>
              <a:t>Programmers break down the steps, writing code for the computer</a:t>
            </a:r>
          </a:p>
          <a:p>
            <a:pPr lvl="1"/>
            <a:r>
              <a:rPr lang="en-US" dirty="0"/>
              <a:t>Dumbs it down for the computer!</a:t>
            </a:r>
          </a:p>
          <a:p>
            <a:r>
              <a:rPr lang="en-US" dirty="0"/>
              <a:t>Best features of both sides: </a:t>
            </a:r>
          </a:p>
          <a:p>
            <a:pPr lvl="1"/>
            <a:r>
              <a:rPr lang="en-US" dirty="0"/>
              <a:t>inexpensive/fast processing of computer + creative insight of the programmer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752F0-CDAF-4ABF-8B6D-61412D2E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0F327-1D3A-4DF6-B136-DD3BA8B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46D74-EB5E-4A40-BEF4-39B433DA18A1}"/>
              </a:ext>
            </a:extLst>
          </p:cNvPr>
          <p:cNvSpPr/>
          <p:nvPr/>
        </p:nvSpPr>
        <p:spPr>
          <a:xfrm>
            <a:off x="772223" y="5627141"/>
            <a:ext cx="96087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Intelligent Machine = Machine Hard work + Human Intelligence</a:t>
            </a:r>
          </a:p>
        </p:txBody>
      </p:sp>
      <p:pic>
        <p:nvPicPr>
          <p:cNvPr id="5122" name="Picture 2" descr="10 Things Every Programmer Should Know | by javinpaul | The Startup | Medium">
            <a:extLst>
              <a:ext uri="{FF2B5EF4-FFF2-40B4-BE49-F238E27FC236}">
                <a16:creationId xmlns:a16="http://schemas.microsoft.com/office/drawing/2014/main" id="{70E75802-F902-4789-89A4-B2B953081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45" y="1527729"/>
            <a:ext cx="26574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utstanding Programmers (10 Phenomenal Careers)">
            <a:extLst>
              <a:ext uri="{FF2B5EF4-FFF2-40B4-BE49-F238E27FC236}">
                <a16:creationId xmlns:a16="http://schemas.microsoft.com/office/drawing/2014/main" id="{F6B938E0-A225-4359-BA77-A9275624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45" y="3383501"/>
            <a:ext cx="2667880" cy="17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26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4655-9606-4584-8B3D-BABB2779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6D85-D376-4785-AE96-DE0C17CF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36083"/>
            <a:ext cx="8946541" cy="4195481"/>
          </a:xfrm>
        </p:spPr>
        <p:txBody>
          <a:bodyPr/>
          <a:lstStyle/>
          <a:p>
            <a:r>
              <a:rPr lang="en-US" dirty="0"/>
              <a:t>There is a specific way to give instructions to computers</a:t>
            </a:r>
          </a:p>
          <a:p>
            <a:r>
              <a:rPr lang="en-US" dirty="0"/>
              <a:t>All the rules followed to give instruction to machines form the language known as computer language</a:t>
            </a:r>
          </a:p>
          <a:p>
            <a:r>
              <a:rPr lang="en-US" dirty="0"/>
              <a:t>There are number of set of rules to give instruction to computers</a:t>
            </a:r>
          </a:p>
          <a:p>
            <a:pPr lvl="1"/>
            <a:r>
              <a:rPr lang="en-US" dirty="0"/>
              <a:t>There are number of languages i.e. python, C, C++, Java</a:t>
            </a:r>
          </a:p>
          <a:p>
            <a:r>
              <a:rPr lang="en-US" dirty="0"/>
              <a:t>The Coding</a:t>
            </a:r>
          </a:p>
          <a:p>
            <a:pPr lvl="1"/>
            <a:r>
              <a:rPr lang="en-US" dirty="0"/>
              <a:t>It is like painting, it is like arranging the parts of a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59B8E-EF62-4B64-B928-E87EF6BC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E512E-5D9E-4630-8BA0-EE4FC3C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6146" name="Picture 2" descr="Python Programming Language Computer Programming Source Code, PNG,  903x674px, Python, Area, Blue, Brand, Computer Download Free">
            <a:extLst>
              <a:ext uri="{FF2B5EF4-FFF2-40B4-BE49-F238E27FC236}">
                <a16:creationId xmlns:a16="http://schemas.microsoft.com/office/drawing/2014/main" id="{AA3FAA6F-9F33-4907-9BAC-22B0A50D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33" y="2604301"/>
            <a:ext cx="2787298" cy="208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to Compile and Run C/C++ Code on Ubuntu – TubeMint">
            <a:extLst>
              <a:ext uri="{FF2B5EF4-FFF2-40B4-BE49-F238E27FC236}">
                <a16:creationId xmlns:a16="http://schemas.microsoft.com/office/drawing/2014/main" id="{295E7739-41C9-4493-9C66-D086232DB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7" r="24334" b="4742"/>
          <a:stretch/>
        </p:blipFill>
        <p:spPr bwMode="auto">
          <a:xfrm>
            <a:off x="9251133" y="4861951"/>
            <a:ext cx="2787298" cy="18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01B18-9830-41A7-85DB-FF2DE882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30" y="4861951"/>
            <a:ext cx="2216151" cy="189091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78AA12-156C-4638-BA27-E466F278AB8E}"/>
              </a:ext>
            </a:extLst>
          </p:cNvPr>
          <p:cNvSpPr txBox="1">
            <a:spLocks/>
          </p:cNvSpPr>
          <p:nvPr/>
        </p:nvSpPr>
        <p:spPr>
          <a:xfrm>
            <a:off x="875201" y="4307737"/>
            <a:ext cx="5872077" cy="214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Lego game</a:t>
            </a:r>
          </a:p>
          <a:p>
            <a:pPr lvl="1"/>
            <a:r>
              <a:rPr lang="en-US" dirty="0"/>
              <a:t>We have bricks and </a:t>
            </a:r>
          </a:p>
          <a:p>
            <a:pPr lvl="1"/>
            <a:r>
              <a:rPr lang="en-US" dirty="0"/>
              <a:t>By arranging them differently, we can form different shapes</a:t>
            </a:r>
          </a:p>
          <a:p>
            <a:r>
              <a:rPr lang="en-US" dirty="0"/>
              <a:t>In programming we have different commands</a:t>
            </a:r>
          </a:p>
          <a:p>
            <a:pPr lvl="1"/>
            <a:r>
              <a:rPr lang="en-US" dirty="0"/>
              <a:t>By arranging them differently, we can design different programs</a:t>
            </a:r>
          </a:p>
        </p:txBody>
      </p:sp>
    </p:spTree>
    <p:extLst>
      <p:ext uri="{BB962C8B-B14F-4D97-AF65-F5344CB8AC3E}">
        <p14:creationId xmlns:p14="http://schemas.microsoft.com/office/powerpoint/2010/main" val="61414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C418-86B8-4D7F-B668-B6657E95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760D-C5BE-48BE-933A-ABC3124F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2064"/>
            <a:ext cx="8946541" cy="4646335"/>
          </a:xfrm>
        </p:spPr>
        <p:txBody>
          <a:bodyPr/>
          <a:lstStyle/>
          <a:p>
            <a:r>
              <a:rPr lang="en-US" dirty="0"/>
              <a:t>Python is simple and easy to learn language</a:t>
            </a:r>
          </a:p>
          <a:p>
            <a:r>
              <a:rPr lang="en-US" dirty="0"/>
              <a:t>We will use small code segments</a:t>
            </a:r>
          </a:p>
          <a:p>
            <a:r>
              <a:rPr lang="en-US" dirty="0"/>
              <a:t>These code segments will not be full program or software</a:t>
            </a:r>
          </a:p>
          <a:p>
            <a:r>
              <a:rPr lang="en-US" dirty="0"/>
              <a:t>However big enough to show the real challenges of coding</a:t>
            </a:r>
          </a:p>
          <a:p>
            <a:r>
              <a:rPr lang="en-US" dirty="0"/>
              <a:t>Language Syntax</a:t>
            </a:r>
          </a:p>
          <a:p>
            <a:pPr lvl="1"/>
            <a:r>
              <a:rPr lang="en-US" dirty="0"/>
              <a:t>Syntax is the set of rules, principles, and processes that govern the structure of instruction i.e. </a:t>
            </a:r>
            <a:r>
              <a:rPr lang="en-US" b="1" dirty="0" err="1">
                <a:solidFill>
                  <a:srgbClr val="FFFF00"/>
                </a:solidFill>
              </a:rPr>
              <a:t>printf</a:t>
            </a:r>
            <a:r>
              <a:rPr lang="en-US" b="1" dirty="0">
                <a:solidFill>
                  <a:srgbClr val="FFFF00"/>
                </a:solidFill>
              </a:rPr>
              <a:t>(“hello”); </a:t>
            </a:r>
            <a:r>
              <a:rPr lang="en-US" b="1" dirty="0"/>
              <a:t>OR</a:t>
            </a:r>
            <a:r>
              <a:rPr lang="en-US" b="1" dirty="0">
                <a:solidFill>
                  <a:srgbClr val="FFFF00"/>
                </a:solidFill>
              </a:rPr>
              <a:t> print(‘hello’)</a:t>
            </a:r>
          </a:p>
          <a:p>
            <a:r>
              <a:rPr lang="en-US" dirty="0"/>
              <a:t>Language Semantics</a:t>
            </a:r>
          </a:p>
          <a:p>
            <a:pPr lvl="1"/>
            <a:r>
              <a:rPr lang="en-US" dirty="0"/>
              <a:t>It deals with the meaning of syntactically correct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5DC54-A1CB-4DAA-94F5-0B5C06FB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9ED39-E574-4611-B0A1-C7C494A4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F03B28-749D-48CD-A7B3-CE12D9B7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69" y="1602064"/>
            <a:ext cx="1428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81085A-587B-4674-AEB8-45AD53AF4757}"/>
              </a:ext>
            </a:extLst>
          </p:cNvPr>
          <p:cNvSpPr txBox="1"/>
          <p:nvPr/>
        </p:nvSpPr>
        <p:spPr>
          <a:xfrm>
            <a:off x="9793357" y="3781326"/>
            <a:ext cx="2398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Guido van Rossum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697B4-6C64-4674-9604-79DFC85ECBAB}"/>
              </a:ext>
            </a:extLst>
          </p:cNvPr>
          <p:cNvSpPr txBox="1"/>
          <p:nvPr/>
        </p:nvSpPr>
        <p:spPr>
          <a:xfrm>
            <a:off x="9793356" y="4099171"/>
            <a:ext cx="2398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Founder of Python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E18C649-D02D-4F11-9F32-4FC644E4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5348745"/>
            <a:ext cx="3764172" cy="9861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#include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stdio.h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"Hello, World!"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AE5C3D9-BF88-4F8A-BCF6-4CF54F2E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48745"/>
            <a:ext cx="2743200" cy="24622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</a:rPr>
              <a:t>print("Hello, World!”)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E6585-AA42-4D35-8690-E1991F7F2F06}"/>
              </a:ext>
            </a:extLst>
          </p:cNvPr>
          <p:cNvSpPr txBox="1"/>
          <p:nvPr/>
        </p:nvSpPr>
        <p:spPr>
          <a:xfrm>
            <a:off x="4948240" y="5766905"/>
            <a:ext cx="2398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C vs Python Syntax</a:t>
            </a: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For same task</a:t>
            </a:r>
            <a:endParaRPr 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8DC7E3D-EE3D-4520-9C7C-F9C4EEF6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439" y="5348744"/>
            <a:ext cx="2743200" cy="24622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</a:rPr>
              <a:t>X++;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560902-9137-4C86-89C4-1A40A092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439" y="5718725"/>
            <a:ext cx="2743200" cy="24622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82828"/>
                </a:solidFill>
                <a:effectLst/>
                <a:latin typeface="Courier New" panose="02070309020205020404" pitchFamily="49" charset="0"/>
              </a:rPr>
              <a:t>X=X+1;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F409C-7854-4694-B6D8-6E1DEAF21A37}"/>
              </a:ext>
            </a:extLst>
          </p:cNvPr>
          <p:cNvSpPr txBox="1"/>
          <p:nvPr/>
        </p:nvSpPr>
        <p:spPr>
          <a:xfrm>
            <a:off x="7467600" y="5961370"/>
            <a:ext cx="372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Arial" panose="020B0604020202020204" pitchFamily="34" charset="0"/>
              </a:rPr>
              <a:t>Semantics of 2 statements</a:t>
            </a:r>
          </a:p>
          <a:p>
            <a:pPr algn="ctr"/>
            <a:r>
              <a:rPr lang="en-US" b="1" dirty="0">
                <a:latin typeface="Arial" panose="020B0604020202020204" pitchFamily="34" charset="0"/>
              </a:rPr>
              <a:t>For same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0B50-0D6C-428B-90F9-C2CC13C6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2601-DCE5-4141-A76C-D1D312F0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9335"/>
            <a:ext cx="7225680" cy="4612926"/>
          </a:xfrm>
        </p:spPr>
        <p:txBody>
          <a:bodyPr>
            <a:normAutofit/>
          </a:bodyPr>
          <a:lstStyle/>
          <a:p>
            <a:r>
              <a:rPr lang="en-US" dirty="0"/>
              <a:t>You write program in a way that you can understand</a:t>
            </a:r>
          </a:p>
          <a:p>
            <a:r>
              <a:rPr lang="en-US" dirty="0"/>
              <a:t>Computer first converts it in the form that it can understand</a:t>
            </a:r>
          </a:p>
          <a:p>
            <a:pPr lvl="1"/>
            <a:r>
              <a:rPr lang="en-US" dirty="0"/>
              <a:t>Compilation: arranging the instruction in computer understandable way</a:t>
            </a:r>
          </a:p>
          <a:p>
            <a:pPr lvl="1"/>
            <a:r>
              <a:rPr lang="en-US" dirty="0"/>
              <a:t>Machine translation: It converts it to the form that it can understand and work according to that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The software that arranges the instructions</a:t>
            </a:r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The software that interprets instructions one by one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11C0-61A5-4AF1-B4E1-1C5DFC49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EEE2-59F5-4E5B-B41C-3F7D9A53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3A9EF-A0DA-4F2F-AD63-0EF9A556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57" b="21532"/>
          <a:stretch/>
        </p:blipFill>
        <p:spPr>
          <a:xfrm>
            <a:off x="8682766" y="295729"/>
            <a:ext cx="3339548" cy="3422816"/>
          </a:xfrm>
          <a:prstGeom prst="rect">
            <a:avLst/>
          </a:prstGeom>
        </p:spPr>
      </p:pic>
      <p:pic>
        <p:nvPicPr>
          <p:cNvPr id="8196" name="Picture 4" descr="Executing the python Script. When we speak of Python we often mean… | by  Rahul Saini | Medium">
            <a:extLst>
              <a:ext uri="{FF2B5EF4-FFF2-40B4-BE49-F238E27FC236}">
                <a16:creationId xmlns:a16="http://schemas.microsoft.com/office/drawing/2014/main" id="{0C226C9D-B7DA-4315-944B-414B3C29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66" y="3758301"/>
            <a:ext cx="3322839" cy="30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7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1602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Bahnschrift Condensed</vt:lpstr>
      <vt:lpstr>Calibri</vt:lpstr>
      <vt:lpstr>Cambria Math</vt:lpstr>
      <vt:lpstr>Century Gothic</vt:lpstr>
      <vt:lpstr>Courier New</vt:lpstr>
      <vt:lpstr>JetBrains Mono</vt:lpstr>
      <vt:lpstr>Wingdings 3</vt:lpstr>
      <vt:lpstr>Ion</vt:lpstr>
      <vt:lpstr>PowerPoint Presentation</vt:lpstr>
      <vt:lpstr>Introduction to computers</vt:lpstr>
      <vt:lpstr>What is Computer</vt:lpstr>
      <vt:lpstr>Computer Components</vt:lpstr>
      <vt:lpstr>How does a computer work?</vt:lpstr>
      <vt:lpstr>Programmers: Human Intelligence</vt:lpstr>
      <vt:lpstr>What is Code</vt:lpstr>
      <vt:lpstr>The python Language</vt:lpstr>
      <vt:lpstr>First Python Program</vt:lpstr>
      <vt:lpstr>Running Programs</vt:lpstr>
      <vt:lpstr>The Program Translation Pipeline</vt:lpstr>
      <vt:lpstr>What is program or APP?</vt:lpstr>
      <vt:lpstr>Types of Software/Program</vt:lpstr>
      <vt:lpstr>Source Code vs Machine Code</vt:lpstr>
      <vt:lpstr>How does a program run?</vt:lpstr>
      <vt:lpstr>Proprietary Software</vt:lpstr>
      <vt:lpstr>Open Source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34</cp:revision>
  <dcterms:created xsi:type="dcterms:W3CDTF">2020-09-22T05:36:11Z</dcterms:created>
  <dcterms:modified xsi:type="dcterms:W3CDTF">2020-09-22T14:20:28Z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