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430" r:id="rId2"/>
    <p:sldId id="431" r:id="rId3"/>
    <p:sldId id="256" r:id="rId4"/>
    <p:sldId id="468" r:id="rId5"/>
    <p:sldId id="446" r:id="rId6"/>
    <p:sldId id="445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69" r:id="rId16"/>
    <p:sldId id="460" r:id="rId17"/>
    <p:sldId id="461" r:id="rId18"/>
    <p:sldId id="462" r:id="rId19"/>
    <p:sldId id="463" r:id="rId20"/>
    <p:sldId id="455" r:id="rId21"/>
    <p:sldId id="456" r:id="rId22"/>
    <p:sldId id="457" r:id="rId23"/>
    <p:sldId id="458" r:id="rId24"/>
    <p:sldId id="432" r:id="rId25"/>
    <p:sldId id="4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FD49-FFD4-478B-8783-9E759F46EB1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00DEE-8953-46C2-9B4D-E208591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FPs, can you find </a:t>
            </a:r>
            <a:r>
              <a:rPr lang="en-US"/>
              <a:t>association rules </a:t>
            </a:r>
            <a:r>
              <a:rPr lang="en-US" dirty="0"/>
              <a:t>in a code written by a student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00DEE-8953-46C2-9B4D-E208591650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9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797-4B17-4A4F-A08C-F622F87B23CB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503-EAD9-4114-8792-54DAE37D3661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6F4-F451-4728-99D9-638521E50E61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5FE6-69CF-4775-9F12-C9CE1A53376A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2606-7893-4CBE-B795-96345C2E369A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9E1-B002-49A9-B3C1-114168C77EB3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4B4A-FA6B-4D72-B1D2-83AF1C1C47E7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8A0-4713-4ECF-A3D7-73539D6E277A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378862-4CE2-44C8-B574-2E545CCBFA5B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2" y="6301835"/>
            <a:ext cx="2743200" cy="365125"/>
          </a:xfrm>
        </p:spPr>
        <p:txBody>
          <a:bodyPr/>
          <a:lstStyle/>
          <a:p>
            <a:fld id="{E3A4B0BF-A6BF-4362-8DF2-F6394C0EED33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6301836"/>
            <a:ext cx="6870660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7AD8-2E09-41D9-8D5D-9EB93BA3C6F8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0959-F248-4E16-84EE-551FF9A4623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1E4-5BC7-4378-9F74-BA3A5BDDAFAF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0A94-0ABF-4B75-BB7B-3A9D206629ED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A89-BF2A-421C-9D46-FBFF4486B047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B7A-7267-4138-9937-C8FF19DB4865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C003-668B-42A6-B519-95B74A8B973A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A498-3920-4047-B81E-DC73393C517A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37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6556-B37E-4719-8EDD-0C90857A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873B6-CDE8-40C8-9785-2B9C2360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42901-62D9-4DD0-A20E-07A2E0FDBAEB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</a:t>
            </a:r>
            <a:r>
              <a:rPr lang="en-US" sz="4000" b="1">
                <a:solidFill>
                  <a:srgbClr val="92D050"/>
                </a:solidFill>
                <a:latin typeface="Bahnschrift Condensed" panose="020B0502040204020203" pitchFamily="34" charset="0"/>
              </a:rPr>
              <a:t>Sajid Iqbal</a:t>
            </a:r>
            <a:endParaRPr lang="en-US" sz="4000" b="1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</a:t>
            </a:r>
            <a:r>
              <a:rPr lang="en-US" sz="3200"/>
              <a:t>, Multan</a:t>
            </a:r>
            <a:endParaRPr lang="en-US" sz="3200" dirty="0"/>
          </a:p>
        </p:txBody>
      </p:sp>
      <p:pic>
        <p:nvPicPr>
          <p:cNvPr id="6146" name="Picture 2" descr="Institute of Computing Faculty - Bahauddin Zakariya University, Multan">
            <a:extLst>
              <a:ext uri="{FF2B5EF4-FFF2-40B4-BE49-F238E27FC236}">
                <a16:creationId xmlns:a16="http://schemas.microsoft.com/office/drawing/2014/main" id="{DF6EB393-3D8C-410F-A348-8948769F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268760"/>
            <a:ext cx="2304256" cy="266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72EF-BC60-4323-8297-07898171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2DA8-940A-458F-B58D-4970C039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Closed Itemset</a:t>
            </a:r>
            <a:r>
              <a:rPr lang="en-US" dirty="0"/>
              <a:t>: An itemset </a:t>
            </a:r>
            <a:r>
              <a:rPr lang="en-US" i="1" dirty="0"/>
              <a:t>X </a:t>
            </a:r>
            <a:r>
              <a:rPr lang="en-US" dirty="0"/>
              <a:t>is </a:t>
            </a:r>
            <a:r>
              <a:rPr lang="en-US" b="1" dirty="0"/>
              <a:t>closed </a:t>
            </a:r>
            <a:r>
              <a:rPr lang="en-US" dirty="0"/>
              <a:t>in a data set </a:t>
            </a:r>
            <a:r>
              <a:rPr lang="en-US" i="1" dirty="0"/>
              <a:t>D </a:t>
            </a:r>
            <a:r>
              <a:rPr lang="en-US" dirty="0"/>
              <a:t>if there exists no proper super-itemset </a:t>
            </a:r>
            <a:r>
              <a:rPr lang="en-US" i="1" dirty="0"/>
              <a:t>Y</a:t>
            </a:r>
            <a:r>
              <a:rPr lang="en-US" dirty="0"/>
              <a:t> such that </a:t>
            </a:r>
            <a:r>
              <a:rPr lang="en-US" i="1" dirty="0"/>
              <a:t>Y </a:t>
            </a:r>
            <a:r>
              <a:rPr lang="en-US" dirty="0"/>
              <a:t>has the same support count as </a:t>
            </a:r>
            <a:r>
              <a:rPr lang="en-US" i="1" dirty="0"/>
              <a:t>X </a:t>
            </a:r>
            <a:r>
              <a:rPr lang="en-US" dirty="0"/>
              <a:t>in </a:t>
            </a:r>
            <a:r>
              <a:rPr lang="en-US" i="1" dirty="0"/>
              <a:t>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There is no larger set Y than D with same support </a:t>
            </a:r>
          </a:p>
          <a:p>
            <a:r>
              <a:rPr lang="en-US" dirty="0">
                <a:solidFill>
                  <a:srgbClr val="FFFF00"/>
                </a:solidFill>
              </a:rPr>
              <a:t>Closed Frequent Itemset</a:t>
            </a:r>
            <a:r>
              <a:rPr lang="en-US" dirty="0"/>
              <a:t>: If an item set is closed and frequent</a:t>
            </a:r>
          </a:p>
          <a:p>
            <a:r>
              <a:rPr lang="en-US" dirty="0">
                <a:solidFill>
                  <a:srgbClr val="FFFF00"/>
                </a:solidFill>
              </a:rPr>
              <a:t>Maximal Frequent Itemset</a:t>
            </a:r>
            <a:r>
              <a:rPr lang="en-US" dirty="0"/>
              <a:t>: If X is frequent and no super-itemset of X is frequent in D.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98932-8DFF-44D2-980F-F1E500B7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0E738-1483-481C-BC79-3A66BE48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8C83-24E8-46DD-8B8D-D5598E88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Closed </a:t>
            </a:r>
            <a:r>
              <a:rPr lang="en-US" dirty="0"/>
              <a:t>and Frequent Item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E9291-816B-4F63-AAD8-AC25C05A8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;(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𝟓𝟎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𝒔𝒖𝒑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Closed frequent item sets and support count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𝟓𝟎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Maximal Frequent Itemset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The set of closed frequent item sets contains complete information regarding the frequent item sets </a:t>
                </a:r>
              </a:p>
              <a:p>
                <a:pPr lvl="1"/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𝟒𝟓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and has same support as that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𝟔𝟎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has support </a:t>
                </a:r>
                <a:r>
                  <a:rPr lang="en-US" b="1" dirty="0">
                    <a:solidFill>
                      <a:srgbClr val="FFFF00"/>
                    </a:solidFill>
                  </a:rPr>
                  <a:t>1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E9291-816B-4F63-AAD8-AC25C05A8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A5047-4880-453D-B409-12740BF4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10F07-A20C-4655-A952-30D54BFC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6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A22D-E659-481D-B79C-3738CCA6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Apriori Algorithm: Finding Frequent Item sets</a:t>
            </a:r>
            <a:br>
              <a:rPr lang="en-US" b="1" dirty="0"/>
            </a:br>
            <a:r>
              <a:rPr lang="en-US" b="1" dirty="0"/>
              <a:t>by Confined Candidate Generation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52FAF-800F-453A-AD0D-CBB6C31503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24222"/>
                <a:ext cx="9613861" cy="45427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algorithm uses </a:t>
                </a:r>
                <a:r>
                  <a:rPr lang="en-US" i="1" dirty="0"/>
                  <a:t>prior knowledge </a:t>
                </a:r>
                <a:r>
                  <a:rPr lang="en-US" dirty="0"/>
                  <a:t>of frequent itemset properties hence its name comes</a:t>
                </a:r>
              </a:p>
              <a:p>
                <a:r>
                  <a:rPr lang="en-US" i="1" dirty="0">
                    <a:solidFill>
                      <a:srgbClr val="FFFF00"/>
                    </a:solidFill>
                  </a:rPr>
                  <a:t>Level-wise </a:t>
                </a:r>
                <a:r>
                  <a:rPr lang="en-US" dirty="0">
                    <a:solidFill>
                      <a:srgbClr val="FFFF00"/>
                    </a:solidFill>
                  </a:rPr>
                  <a:t>search</a:t>
                </a:r>
                <a:r>
                  <a:rPr lang="en-US" dirty="0"/>
                  <a:t>: Apriori uses an iterative approach to explore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itemsets</a:t>
                </a:r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itemsets</a:t>
                </a:r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set of frequent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itemsets</a:t>
                </a:r>
                <a:r>
                  <a:rPr lang="en-US" dirty="0"/>
                  <a:t> (set of sets)</a:t>
                </a:r>
              </a:p>
              <a:p>
                <a:pPr lvl="1"/>
                <a:r>
                  <a:rPr lang="en-US" dirty="0"/>
                  <a:t>First by scanning database,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is found,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and this way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FFFF00"/>
                    </a:solidFill>
                  </a:rPr>
                  <a:t>Apriori property</a:t>
                </a:r>
                <a:r>
                  <a:rPr lang="en-US" b="1" dirty="0"/>
                  <a:t>: </a:t>
                </a:r>
                <a:r>
                  <a:rPr lang="en-US" dirty="0"/>
                  <a:t>All non-empty subsets of a frequent item set  must also be frequent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is not frequent itemset,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b="0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cannot be more frequent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endParaRPr lang="en-US" dirty="0"/>
              </a:p>
              <a:p>
                <a:pPr lvl="1"/>
                <a:r>
                  <a:rPr lang="en-US" b="1" dirty="0" err="1"/>
                  <a:t>Antimonotonicity</a:t>
                </a:r>
                <a:r>
                  <a:rPr lang="en-US" b="1" dirty="0"/>
                  <a:t>: </a:t>
                </a:r>
                <a:r>
                  <a:rPr lang="en-US" i="1" dirty="0"/>
                  <a:t>if a set cannot pass a test, all of its supersets will fail the same test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52FAF-800F-453A-AD0D-CBB6C3150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24222"/>
                <a:ext cx="9613861" cy="4542739"/>
              </a:xfrm>
              <a:blipFill>
                <a:blip r:embed="rId2"/>
                <a:stretch>
                  <a:fillRect l="-888" t="-1877" r="-1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5A5AF-BFBF-42B9-AAE8-966ECC4C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41990-BB54-4351-8F93-1BF945F7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8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2696-FEFB-4F00-9DD7-A1070DB9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Level-wise </a:t>
            </a:r>
            <a:r>
              <a:rPr lang="en-US" b="1" dirty="0"/>
              <a:t>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5DEF1-5E14-42D0-98F0-821A36AB17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24222"/>
                <a:ext cx="9613861" cy="417761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The join step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Apriori assumes that items within a transaction or itemset are sorted in lexicographic order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be item-sets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2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𝐉𝐨𝐢𝐧</m:t>
                    </m:r>
                    <m:r>
                      <a:rPr lang="en-US" b="1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is performed, where members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are joinable if their first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items are in common.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are joined if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b="1" dirty="0"/>
                  <a:t>The prune step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is superset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. All of the frequent k-item-sets are included in it.</a:t>
                </a:r>
              </a:p>
              <a:p>
                <a:pPr lvl="1"/>
                <a:r>
                  <a:rPr lang="en-US" dirty="0"/>
                  <a:t>Any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-</a:t>
                </a:r>
                <a:r>
                  <a:rPr lang="en-US" dirty="0"/>
                  <a:t>itemset that is not frequent cannot be a subset of a</a:t>
                </a:r>
                <a:br>
                  <a:rPr lang="en-US" dirty="0"/>
                </a:br>
                <a:r>
                  <a:rPr lang="en-US" dirty="0"/>
                  <a:t>frequent </a:t>
                </a:r>
                <a:r>
                  <a:rPr lang="en-US" i="1" dirty="0"/>
                  <a:t>k</a:t>
                </a:r>
                <a:r>
                  <a:rPr lang="en-US" dirty="0"/>
                  <a:t>-itemset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5DEF1-5E14-42D0-98F0-821A36AB1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24222"/>
                <a:ext cx="9613861" cy="4177613"/>
              </a:xfrm>
              <a:blipFill>
                <a:blip r:embed="rId2"/>
                <a:stretch>
                  <a:fillRect l="-888" t="-2041" r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E8E49-1C5D-4B66-8AB7-04FCEF47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D703E-0181-4FC9-AD17-1DC84360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9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C358-3DCD-4D39-A1AA-11A75271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6320FA71-202D-4D7A-B7AF-BF2CB83BFD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01887913"/>
                  </p:ext>
                </p:extLst>
              </p:nvPr>
            </p:nvGraphicFramePr>
            <p:xfrm>
              <a:off x="9628898" y="2204920"/>
              <a:ext cx="2254708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3174">
                      <a:extLst>
                        <a:ext uri="{9D8B030D-6E8A-4147-A177-3AD203B41FA5}">
                          <a16:colId xmlns:a16="http://schemas.microsoft.com/office/drawing/2014/main" val="2533321821"/>
                        </a:ext>
                      </a:extLst>
                    </a:gridCol>
                    <a:gridCol w="1561534">
                      <a:extLst>
                        <a:ext uri="{9D8B030D-6E8A-4147-A177-3AD203B41FA5}">
                          <a16:colId xmlns:a16="http://schemas.microsoft.com/office/drawing/2014/main" val="22602171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List </a:t>
                          </a:r>
                          <a:r>
                            <a:rPr lang="en-US" dirty="0"/>
                            <a:t>of Items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374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011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7007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799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9324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054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96298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783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3582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81444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6320FA71-202D-4D7A-B7AF-BF2CB83BFD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01887913"/>
                  </p:ext>
                </p:extLst>
              </p:nvPr>
            </p:nvGraphicFramePr>
            <p:xfrm>
              <a:off x="9628898" y="2204920"/>
              <a:ext cx="2254708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3174">
                      <a:extLst>
                        <a:ext uri="{9D8B030D-6E8A-4147-A177-3AD203B41FA5}">
                          <a16:colId xmlns:a16="http://schemas.microsoft.com/office/drawing/2014/main" val="2533321821"/>
                        </a:ext>
                      </a:extLst>
                    </a:gridCol>
                    <a:gridCol w="1561534">
                      <a:extLst>
                        <a:ext uri="{9D8B030D-6E8A-4147-A177-3AD203B41FA5}">
                          <a16:colId xmlns:a16="http://schemas.microsoft.com/office/drawing/2014/main" val="22602171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List </a:t>
                          </a:r>
                          <a:r>
                            <a:rPr lang="en-US" dirty="0"/>
                            <a:t>of Items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374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" t="-109836" r="-228947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747" t="-109836" r="-1556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011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" t="-209836" r="-228947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747" t="-209836" r="-1556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7007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" t="-309836" r="-22894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747" t="-309836" r="-1556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99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" t="-409836" r="-22894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747" t="-409836" r="-1556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324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" t="-509836" r="-22894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747" t="-509836" r="-1556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54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" t="-609836" r="-22894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747" t="-609836" r="-1556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6298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" t="-709836" r="-22894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747" t="-709836" r="-1556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783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" t="-809836" r="-22894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747" t="-809836" r="-1556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3582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" t="-909836" r="-22894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747" t="-909836" r="-155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1444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5A51F-8E09-432A-9C98-2E821B65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548DA-A56D-4DD2-BB8D-5F46F27C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97B533F-0987-479F-B6D6-93A047C873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321" y="2029903"/>
                <a:ext cx="8714402" cy="40969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⁡_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sup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𝑟𝑒𝑙𝑎𝑡𝑖𝑣𝑒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⁡_</m:t>
                    </m:r>
                    <m:r>
                      <m:rPr>
                        <m:sty m:val="p"/>
                      </m:rP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sup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=2/9</m:t>
                    </m:r>
                  </m:oMath>
                </a14:m>
                <a:r>
                  <a:rPr lang="en-US" i="1" dirty="0">
                    <a:solidFill>
                      <a:srgbClr val="FFFF00"/>
                    </a:solidFill>
                    <a:latin typeface="Cambria Math" panose="02040503050406030204" pitchFamily="18" charset="0"/>
                  </a:rPr>
                  <a:t>=22%</a:t>
                </a:r>
              </a:p>
              <a:p>
                <a:r>
                  <a:rPr lang="en-US" b="1" dirty="0"/>
                  <a:t>Step-1</a:t>
                </a:r>
                <a:endParaRPr lang="en-US" dirty="0"/>
              </a:p>
              <a:p>
                <a:pPr lvl="1"/>
                <a:r>
                  <a:rPr lang="en-US" dirty="0"/>
                  <a:t>Scan all database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item-sets. Count the occurrences of each item to find </a:t>
                </a:r>
                <a:r>
                  <a:rPr lang="en-US" b="1" i="1" dirty="0">
                    <a:solidFill>
                      <a:srgbClr val="FFFF00"/>
                    </a:solidFill>
                    <a:latin typeface="Cambria Math" panose="02040503050406030204" pitchFamily="18" charset="0"/>
                  </a:rPr>
                  <a:t>C1</a:t>
                </a:r>
              </a:p>
              <a:p>
                <a:r>
                  <a:rPr lang="en-US" dirty="0"/>
                  <a:t>Step-2</a:t>
                </a:r>
              </a:p>
              <a:p>
                <a:pPr lvl="1"/>
                <a:r>
                  <a:rPr lang="en-US" dirty="0"/>
                  <a:t>All items fulfill the min-sup.</a:t>
                </a:r>
              </a:p>
              <a:p>
                <a:r>
                  <a:rPr lang="en-US" dirty="0"/>
                  <a:t>Step-3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𝒋𝒐𝒊𝒏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to generate candidate sets for 2-item-sets to get C2. </a:t>
                </a:r>
              </a:p>
              <a:p>
                <a:pPr lvl="2"/>
                <a:r>
                  <a:rPr lang="en-US" dirty="0"/>
                  <a:t>C2 consists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−2)!2!</m:t>
                        </m:r>
                      </m:den>
                    </m:f>
                  </m:oMath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dirty="0"/>
                  <a:t>Each candidate set is frequent so no pruning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97B533F-0987-479F-B6D6-93A047C87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2029903"/>
                <a:ext cx="8714402" cy="4096916"/>
              </a:xfrm>
              <a:prstGeom prst="rect">
                <a:avLst/>
              </a:prstGeom>
              <a:blipFill>
                <a:blip r:embed="rId3"/>
                <a:stretch>
                  <a:fillRect l="-980" t="-2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9C8AA31C-3B61-4F69-8147-2C126012B9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146818"/>
                  </p:ext>
                </p:extLst>
              </p:nvPr>
            </p:nvGraphicFramePr>
            <p:xfrm>
              <a:off x="8819535" y="6045187"/>
              <a:ext cx="306407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8777">
                      <a:extLst>
                        <a:ext uri="{9D8B030D-6E8A-4147-A177-3AD203B41FA5}">
                          <a16:colId xmlns:a16="http://schemas.microsoft.com/office/drawing/2014/main" val="262570932"/>
                        </a:ext>
                      </a:extLst>
                    </a:gridCol>
                    <a:gridCol w="459060">
                      <a:extLst>
                        <a:ext uri="{9D8B030D-6E8A-4147-A177-3AD203B41FA5}">
                          <a16:colId xmlns:a16="http://schemas.microsoft.com/office/drawing/2014/main" val="1632765600"/>
                        </a:ext>
                      </a:extLst>
                    </a:gridCol>
                    <a:gridCol w="459060">
                      <a:extLst>
                        <a:ext uri="{9D8B030D-6E8A-4147-A177-3AD203B41FA5}">
                          <a16:colId xmlns:a16="http://schemas.microsoft.com/office/drawing/2014/main" val="2959387132"/>
                        </a:ext>
                      </a:extLst>
                    </a:gridCol>
                    <a:gridCol w="459060">
                      <a:extLst>
                        <a:ext uri="{9D8B030D-6E8A-4147-A177-3AD203B41FA5}">
                          <a16:colId xmlns:a16="http://schemas.microsoft.com/office/drawing/2014/main" val="4256824747"/>
                        </a:ext>
                      </a:extLst>
                    </a:gridCol>
                    <a:gridCol w="459060">
                      <a:extLst>
                        <a:ext uri="{9D8B030D-6E8A-4147-A177-3AD203B41FA5}">
                          <a16:colId xmlns:a16="http://schemas.microsoft.com/office/drawing/2014/main" val="2950898668"/>
                        </a:ext>
                      </a:extLst>
                    </a:gridCol>
                    <a:gridCol w="459060">
                      <a:extLst>
                        <a:ext uri="{9D8B030D-6E8A-4147-A177-3AD203B41FA5}">
                          <a16:colId xmlns:a16="http://schemas.microsoft.com/office/drawing/2014/main" val="35202674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06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0933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9C8AA31C-3B61-4F69-8147-2C126012B9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146818"/>
                  </p:ext>
                </p:extLst>
              </p:nvPr>
            </p:nvGraphicFramePr>
            <p:xfrm>
              <a:off x="8819535" y="6045187"/>
              <a:ext cx="306407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8777">
                      <a:extLst>
                        <a:ext uri="{9D8B030D-6E8A-4147-A177-3AD203B41FA5}">
                          <a16:colId xmlns:a16="http://schemas.microsoft.com/office/drawing/2014/main" val="262570932"/>
                        </a:ext>
                      </a:extLst>
                    </a:gridCol>
                    <a:gridCol w="459060">
                      <a:extLst>
                        <a:ext uri="{9D8B030D-6E8A-4147-A177-3AD203B41FA5}">
                          <a16:colId xmlns:a16="http://schemas.microsoft.com/office/drawing/2014/main" val="1632765600"/>
                        </a:ext>
                      </a:extLst>
                    </a:gridCol>
                    <a:gridCol w="459060">
                      <a:extLst>
                        <a:ext uri="{9D8B030D-6E8A-4147-A177-3AD203B41FA5}">
                          <a16:colId xmlns:a16="http://schemas.microsoft.com/office/drawing/2014/main" val="2959387132"/>
                        </a:ext>
                      </a:extLst>
                    </a:gridCol>
                    <a:gridCol w="459060">
                      <a:extLst>
                        <a:ext uri="{9D8B030D-6E8A-4147-A177-3AD203B41FA5}">
                          <a16:colId xmlns:a16="http://schemas.microsoft.com/office/drawing/2014/main" val="4256824747"/>
                        </a:ext>
                      </a:extLst>
                    </a:gridCol>
                    <a:gridCol w="459060">
                      <a:extLst>
                        <a:ext uri="{9D8B030D-6E8A-4147-A177-3AD203B41FA5}">
                          <a16:colId xmlns:a16="http://schemas.microsoft.com/office/drawing/2014/main" val="2950898668"/>
                        </a:ext>
                      </a:extLst>
                    </a:gridCol>
                    <a:gridCol w="459060">
                      <a:extLst>
                        <a:ext uri="{9D8B030D-6E8A-4147-A177-3AD203B41FA5}">
                          <a16:colId xmlns:a16="http://schemas.microsoft.com/office/drawing/2014/main" val="35202674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7105" t="-4839" r="-40263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0667" t="-4839" r="-308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5789" t="-4839" r="-20394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72000" t="-4839" r="-10666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4474" t="-4839" r="-5263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06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7105" t="-106557" r="-402632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0667" t="-106557" r="-3080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5789" t="-106557" r="-203947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72000" t="-106557" r="-106667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4474" t="-106557" r="-5263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60933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1725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2286-3872-411F-A2B4-9C6FA72A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2610C-8609-4E8C-8F2D-B5A8D96E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97241-F40C-4B43-904C-46C5E41C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3009C5B-1526-401E-BF9D-DDF4F5A9F57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87953" y="2189833"/>
                <a:ext cx="5516162" cy="1897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2000" dirty="0"/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2000" dirty="0"/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2000" dirty="0"/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2000" dirty="0"/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2000" dirty="0"/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2000" dirty="0"/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2000" dirty="0"/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2000" dirty="0"/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3009C5B-1526-401E-BF9D-DDF4F5A9F57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953" y="2189833"/>
                <a:ext cx="5516162" cy="1897955"/>
              </a:xfrm>
              <a:prstGeom prst="rect">
                <a:avLst/>
              </a:prstGeom>
              <a:blipFill>
                <a:blip r:embed="rId2"/>
                <a:stretch>
                  <a:fillRect l="-1657" t="-6090" b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C86AF-188E-4B08-9193-DECF69C54D13}"/>
                  </a:ext>
                </a:extLst>
              </p:cNvPr>
              <p:cNvSpPr txBox="1"/>
              <p:nvPr/>
            </p:nvSpPr>
            <p:spPr>
              <a:xfrm>
                <a:off x="187952" y="4414767"/>
                <a:ext cx="609834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}               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C86AF-188E-4B08-9193-DECF69C54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52" y="4414767"/>
                <a:ext cx="6098344" cy="1200329"/>
              </a:xfrm>
              <a:prstGeom prst="rect">
                <a:avLst/>
              </a:prstGeom>
              <a:blipFill>
                <a:blip r:embed="rId3"/>
                <a:stretch>
                  <a:fillRect t="-3046" b="-6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F827FDC-AEC5-48FE-B268-49477E6C4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12089"/>
            <a:ext cx="1881278" cy="3092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436572-9F6B-4134-8D3D-D8D045D0C3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748143"/>
                  </p:ext>
                </p:extLst>
              </p:nvPr>
            </p:nvGraphicFramePr>
            <p:xfrm>
              <a:off x="10720376" y="2550169"/>
              <a:ext cx="1332083" cy="30540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83">
                      <a:extLst>
                        <a:ext uri="{9D8B030D-6E8A-4147-A177-3AD203B41FA5}">
                          <a16:colId xmlns:a16="http://schemas.microsoft.com/office/drawing/2014/main" val="3769151052"/>
                        </a:ext>
                      </a:extLst>
                    </a:gridCol>
                  </a:tblGrid>
                  <a:tr h="277638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2-Item set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0426349"/>
                      </a:ext>
                    </a:extLst>
                  </a:tr>
                  <a:tr h="27763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5566935"/>
                      </a:ext>
                    </a:extLst>
                  </a:tr>
                  <a:tr h="27763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2192454"/>
                      </a:ext>
                    </a:extLst>
                  </a:tr>
                  <a:tr h="277638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696882"/>
                      </a:ext>
                    </a:extLst>
                  </a:tr>
                  <a:tr h="27763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789520"/>
                      </a:ext>
                    </a:extLst>
                  </a:tr>
                  <a:tr h="277638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1466420"/>
                      </a:ext>
                    </a:extLst>
                  </a:tr>
                  <a:tr h="277638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0348934"/>
                      </a:ext>
                    </a:extLst>
                  </a:tr>
                  <a:tr h="277638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854845"/>
                      </a:ext>
                    </a:extLst>
                  </a:tr>
                  <a:tr h="277638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83296"/>
                      </a:ext>
                    </a:extLst>
                  </a:tr>
                  <a:tr h="277638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2336630"/>
                      </a:ext>
                    </a:extLst>
                  </a:tr>
                  <a:tr h="277638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9951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436572-9F6B-4134-8D3D-D8D045D0C3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748143"/>
                  </p:ext>
                </p:extLst>
              </p:nvPr>
            </p:nvGraphicFramePr>
            <p:xfrm>
              <a:off x="10720376" y="2550169"/>
              <a:ext cx="1332083" cy="30540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83">
                      <a:extLst>
                        <a:ext uri="{9D8B030D-6E8A-4147-A177-3AD203B41FA5}">
                          <a16:colId xmlns:a16="http://schemas.microsoft.com/office/drawing/2014/main" val="3769151052"/>
                        </a:ext>
                      </a:extLst>
                    </a:gridCol>
                  </a:tblGrid>
                  <a:tr h="277638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2-Item set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0426349"/>
                      </a:ext>
                    </a:extLst>
                  </a:tr>
                  <a:tr h="2776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04444" r="-1818" b="-9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566935"/>
                      </a:ext>
                    </a:extLst>
                  </a:tr>
                  <a:tr h="2776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200000" r="-1818" b="-79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192454"/>
                      </a:ext>
                    </a:extLst>
                  </a:tr>
                  <a:tr h="277638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696882"/>
                      </a:ext>
                    </a:extLst>
                  </a:tr>
                  <a:tr h="2776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408889" r="-1818" b="-6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0789520"/>
                      </a:ext>
                    </a:extLst>
                  </a:tr>
                  <a:tr h="2776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497826" r="-1818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1466420"/>
                      </a:ext>
                    </a:extLst>
                  </a:tr>
                  <a:tr h="2776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611111" r="-1818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348934"/>
                      </a:ext>
                    </a:extLst>
                  </a:tr>
                  <a:tr h="2776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695652" r="-1818" b="-3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854845"/>
                      </a:ext>
                    </a:extLst>
                  </a:tr>
                  <a:tr h="277638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83296"/>
                      </a:ext>
                    </a:extLst>
                  </a:tr>
                  <a:tr h="277638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2336630"/>
                      </a:ext>
                    </a:extLst>
                  </a:tr>
                  <a:tr h="277638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99518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3ADCB27A-B2FF-4094-81CE-7F80220D8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1744" y="2512089"/>
            <a:ext cx="1575915" cy="30920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4750F0-E595-4ABA-9F4C-40852C10F0A8}"/>
              </a:ext>
            </a:extLst>
          </p:cNvPr>
          <p:cNvSpPr txBox="1"/>
          <p:nvPr/>
        </p:nvSpPr>
        <p:spPr>
          <a:xfrm>
            <a:off x="6897187" y="2117336"/>
            <a:ext cx="33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AEBB6D-994C-4987-B35F-83B6028ABF6C}"/>
                  </a:ext>
                </a:extLst>
              </p:cNvPr>
              <p:cNvSpPr txBox="1"/>
              <p:nvPr/>
            </p:nvSpPr>
            <p:spPr>
              <a:xfrm>
                <a:off x="7994646" y="2144540"/>
                <a:ext cx="8503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AEBB6D-994C-4987-B35F-83B6028AB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6" y="2144540"/>
                <a:ext cx="8503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37A028B9-6D59-45C5-8DED-F67EB50388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7873" y="2512089"/>
            <a:ext cx="1039066" cy="31032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1CFF79-71D7-4D63-8F9E-A4AA53DFDEE5}"/>
                  </a:ext>
                </a:extLst>
              </p:cNvPr>
              <p:cNvSpPr txBox="1"/>
              <p:nvPr/>
            </p:nvSpPr>
            <p:spPr>
              <a:xfrm>
                <a:off x="9293675" y="2144540"/>
                <a:ext cx="8503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1CFF79-71D7-4D63-8F9E-A4AA53DFD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675" y="2144540"/>
                <a:ext cx="85036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3A4ABD-83A0-4342-B783-DFE453D94ECA}"/>
                  </a:ext>
                </a:extLst>
              </p:cNvPr>
              <p:cNvSpPr txBox="1"/>
              <p:nvPr/>
            </p:nvSpPr>
            <p:spPr>
              <a:xfrm>
                <a:off x="10761793" y="2149711"/>
                <a:ext cx="8503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3A4ABD-83A0-4342-B783-DFE453D94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793" y="2149711"/>
                <a:ext cx="85036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861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EDF6-A73E-4E8B-995E-8D6A4F15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FF089-0D8C-4780-A8DF-08659F0E5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11680"/>
                <a:ext cx="8242453" cy="42901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Step-4:</a:t>
                </a:r>
              </a:p>
              <a:p>
                <a:pPr lvl="1"/>
                <a:r>
                  <a:rPr lang="en-US" dirty="0"/>
                  <a:t>the transactions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are scanned and the support count of each candidate itemset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 is accumulated </a:t>
                </a:r>
              </a:p>
              <a:p>
                <a:r>
                  <a:rPr lang="en-US" dirty="0"/>
                  <a:t>Step-5</a:t>
                </a:r>
              </a:p>
              <a:p>
                <a:pPr lvl="1"/>
                <a:r>
                  <a:rPr lang="en-US" dirty="0"/>
                  <a:t>The set of frequent 2-itemsets,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, is then determined, consisting of those candidate 2-itemsets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 having minimum support</a:t>
                </a:r>
              </a:p>
              <a:p>
                <a:r>
                  <a:rPr lang="en-US" dirty="0"/>
                  <a:t>Step-6 </a:t>
                </a:r>
              </a:p>
              <a:p>
                <a:pPr lvl="1"/>
                <a:r>
                  <a:rPr lang="en-US" dirty="0"/>
                  <a:t>Generation of set of candidates of 3-itemsets</a:t>
                </a:r>
              </a:p>
              <a:p>
                <a:pPr lvl="1"/>
                <a:r>
                  <a:rPr lang="en-US" dirty="0"/>
                  <a:t>C3=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= </a:t>
                </a:r>
                <a:r>
                  <a:rPr lang="en-US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{{</a:t>
                </a:r>
                <a:r>
                  <a:rPr lang="nn-NO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I1, I2, I3}, {I1, I2, I5}, </a:t>
                </a:r>
                <a:r>
                  <a:rPr lang="nn-NO" b="1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{I1, I3, I5},{I2, I3, I4}, {I2, I3, I5}, {I2, I4, I5}}</a:t>
                </a:r>
              </a:p>
              <a:p>
                <a:pPr lvl="1"/>
                <a:r>
                  <a:rPr lang="en-US" dirty="0"/>
                  <a:t>Based on the Apriori property we can determine that the four latter candidates cannot possibly be frequent </a:t>
                </a:r>
              </a:p>
              <a:p>
                <a:pPr lvl="1"/>
                <a:r>
                  <a:rPr lang="en-US" dirty="0"/>
                  <a:t>Hence, L3=</a:t>
                </a:r>
                <a:r>
                  <a:rPr lang="en-US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 {{</a:t>
                </a:r>
                <a:r>
                  <a:rPr lang="nn-NO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I1, I2, I3}, {I1, I2, I5}}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FF089-0D8C-4780-A8DF-08659F0E5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11680"/>
                <a:ext cx="8242453" cy="4290155"/>
              </a:xfrm>
              <a:blipFill>
                <a:blip r:embed="rId2"/>
                <a:stretch>
                  <a:fillRect l="-1036" t="-2841" r="-125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AB407-EFE9-4064-B4B8-E49907C9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D1C21-A0A2-4E01-B8B9-A6196240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B72750-C62D-4B2D-9B5C-C1580D861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311" y="2534180"/>
            <a:ext cx="2292295" cy="37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8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AF7E-B76F-4324-A4A2-31A32060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3432D-092E-431D-86FD-C0E041E2E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458" y="2336873"/>
                <a:ext cx="11551771" cy="359931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</m:e>
                    </m:d>
                  </m:oMath>
                </a14:m>
                <a:endParaRPr lang="en-US" b="1" dirty="0"/>
              </a:p>
              <a:p>
                <a:r>
                  <a:rPr lang="en-US" b="0" i="0" dirty="0">
                    <a:latin typeface="+mj-lt"/>
                  </a:rPr>
                  <a:t>={{1,2},{1,2,3},{1,2,5},{1,2,3},{1,2,4},{1,2,5}</a:t>
                </a:r>
                <a:endParaRPr lang="en-US" b="0" dirty="0"/>
              </a:p>
              <a:p>
                <a:r>
                  <a:rPr lang="en-US" i="0" dirty="0">
                    <a:latin typeface="+mj-lt"/>
                  </a:rPr>
                  <a:t>{1,2</a:t>
                </a:r>
                <a:r>
                  <a:rPr lang="en-US" b="0" i="0" dirty="0">
                    <a:latin typeface="+mj-lt"/>
                  </a:rPr>
                  <a:t>,3}</a:t>
                </a:r>
                <a:r>
                  <a:rPr lang="en-US" i="0" dirty="0">
                    <a:latin typeface="+mj-lt"/>
                  </a:rPr>
                  <a:t>,{1,3},{1,</a:t>
                </a:r>
                <a:r>
                  <a:rPr lang="en-US" b="0" i="0" dirty="0">
                    <a:latin typeface="+mj-lt"/>
                  </a:rPr>
                  <a:t>3</a:t>
                </a:r>
                <a:r>
                  <a:rPr lang="en-US" i="0" dirty="0">
                    <a:latin typeface="+mj-lt"/>
                  </a:rPr>
                  <a:t>,5},{1,2,3},{1,2</a:t>
                </a:r>
                <a:r>
                  <a:rPr lang="en-US" b="0" i="0" dirty="0">
                    <a:latin typeface="+mj-lt"/>
                  </a:rPr>
                  <a:t>,3</a:t>
                </a:r>
                <a:r>
                  <a:rPr lang="en-US" i="0" dirty="0">
                    <a:latin typeface="+mj-lt"/>
                  </a:rPr>
                  <a:t>,4},{1,2</a:t>
                </a:r>
                <a:r>
                  <a:rPr lang="en-US" b="0" i="0" dirty="0">
                    <a:latin typeface="+mj-lt"/>
                  </a:rPr>
                  <a:t>,3</a:t>
                </a:r>
                <a:r>
                  <a:rPr lang="en-US" i="0" dirty="0">
                    <a:latin typeface="+mj-lt"/>
                  </a:rPr>
                  <a:t>,5}</a:t>
                </a:r>
                <a:endParaRPr lang="en-US" dirty="0"/>
              </a:p>
              <a:p>
                <a:r>
                  <a:rPr lang="en-US" dirty="0"/>
                  <a:t>{1,2,5},{1,3,5},{1,5},{1,2,3,5},{1,2,4,5},{1,2,5}</a:t>
                </a:r>
              </a:p>
              <a:p>
                <a:r>
                  <a:rPr lang="en-US" dirty="0"/>
                  <a:t>{1,2,3},{1,2,3},{1,2,3,5},{….}</a:t>
                </a:r>
              </a:p>
              <a:p>
                <a:r>
                  <a:rPr lang="en-US" dirty="0"/>
                  <a:t>…</a:t>
                </a:r>
              </a:p>
              <a:p>
                <a:r>
                  <a:rPr lang="en-US" b="1" dirty="0">
                    <a:solidFill>
                      <a:srgbClr val="92D050"/>
                    </a:solidFill>
                  </a:rPr>
                  <a:t>={I,2,3},{1,2,5},{1,3,5},{2,3,4},{2,4,5},{2,4,5}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3432D-092E-431D-86FD-C0E041E2E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458" y="2336873"/>
                <a:ext cx="11551771" cy="3599316"/>
              </a:xfrm>
              <a:blipFill>
                <a:blip r:embed="rId2"/>
                <a:stretch>
                  <a:fillRect l="-739" t="-1692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9075F-B5D8-442F-B160-3F718296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77535-77CE-4B22-80FD-B6A9DA48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52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A273-B51C-4DF2-A60E-1FAAE9AA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Prune the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343C-2440-4100-B2E6-0A81E13A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09019"/>
            <a:ext cx="9613861" cy="4336026"/>
          </a:xfrm>
        </p:spPr>
        <p:txBody>
          <a:bodyPr/>
          <a:lstStyle/>
          <a:p>
            <a:r>
              <a:rPr lang="en-US" dirty="0"/>
              <a:t>Prune using the Apriori property: </a:t>
            </a:r>
          </a:p>
          <a:p>
            <a:pPr lvl="1"/>
            <a:r>
              <a:rPr lang="en-US" dirty="0"/>
              <a:t>All nonempty subsets of a frequent itemset must also be frequent. Do any of the candidates have a subset that is not frequent?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CC82C-8B89-478C-9242-1F4DE27B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1CEBA-FE98-4858-BB31-83D17DB1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D7821C3-B4AA-45E8-8770-619BE360921B}"/>
                  </a:ext>
                </a:extLst>
              </p:cNvPr>
              <p:cNvSpPr/>
              <p:nvPr/>
            </p:nvSpPr>
            <p:spPr>
              <a:xfrm>
                <a:off x="2639181" y="3025363"/>
                <a:ext cx="4653197" cy="403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D7821C3-B4AA-45E8-8770-619BE3609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181" y="3025363"/>
                <a:ext cx="4653197" cy="4036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96B0FC-90D8-40D2-8312-FA89DEC19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28147"/>
              </p:ext>
            </p:extLst>
          </p:nvPr>
        </p:nvGraphicFramePr>
        <p:xfrm>
          <a:off x="842745" y="3429000"/>
          <a:ext cx="1104086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13">
                  <a:extLst>
                    <a:ext uri="{9D8B030D-6E8A-4147-A177-3AD203B41FA5}">
                      <a16:colId xmlns:a16="http://schemas.microsoft.com/office/drawing/2014/main" val="2890131212"/>
                    </a:ext>
                  </a:extLst>
                </a:gridCol>
                <a:gridCol w="3373379">
                  <a:extLst>
                    <a:ext uri="{9D8B030D-6E8A-4147-A177-3AD203B41FA5}">
                      <a16:colId xmlns:a16="http://schemas.microsoft.com/office/drawing/2014/main" val="1458661470"/>
                    </a:ext>
                  </a:extLst>
                </a:gridCol>
                <a:gridCol w="6182569">
                  <a:extLst>
                    <a:ext uri="{9D8B030D-6E8A-4147-A177-3AD203B41FA5}">
                      <a16:colId xmlns:a16="http://schemas.microsoft.com/office/drawing/2014/main" val="928359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3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A1={I1,I2,I3}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{I1,I2},{I1,I3},{I2,I3}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All subsets are member of L2, so keep the set 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1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A2={I1,I2,I5}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{I1,I2},{I1,I5},{I2,I5}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All subsets are members of L2, so keep the set 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79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A3={I1,I3,I5}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{I1,I3},{I1,I5},{I3,I5}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{I3,I5} is not in L2. so it is not frequent. Remove 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35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A4={2,3,4}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{2,3},{2,4},{3,4}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{3,4} not in L2, so remove 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3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A5={2,3,5}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{2,3},{2,5},{3,5}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{3,5} not in L2, so remove 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7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A6={2,4,5}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{2,4},{2,5},{4,5}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{4,5} not in L2, so remove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6771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22BFD2A-A443-4BAE-963D-76F867C964B1}"/>
              </a:ext>
            </a:extLst>
          </p:cNvPr>
          <p:cNvSpPr/>
          <p:nvPr/>
        </p:nvSpPr>
        <p:spPr>
          <a:xfrm>
            <a:off x="2547618" y="1517771"/>
            <a:ext cx="720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={I,2,3},{1,2,5},{1,3,5},{2,3,4},{2,3,5},{2,4,5}</a:t>
            </a:r>
          </a:p>
        </p:txBody>
      </p:sp>
    </p:spTree>
    <p:extLst>
      <p:ext uri="{BB962C8B-B14F-4D97-AF65-F5344CB8AC3E}">
        <p14:creationId xmlns:p14="http://schemas.microsoft.com/office/powerpoint/2010/main" val="2076336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C9DF-BC7F-4542-8453-8EC511AF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BE522-1A33-4116-884F-2DE9A2369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Step-7</a:t>
                </a:r>
              </a:p>
              <a:p>
                <a:pPr lvl="1"/>
                <a:r>
                  <a:rPr lang="en-US" dirty="0"/>
                  <a:t>The transactions in </a:t>
                </a:r>
                <a:r>
                  <a:rPr lang="en-US" i="1" dirty="0"/>
                  <a:t>D </a:t>
                </a:r>
                <a:r>
                  <a:rPr lang="en-US" dirty="0"/>
                  <a:t>are scanned to determine </a:t>
                </a:r>
                <a:r>
                  <a:rPr lang="en-US" i="1" dirty="0"/>
                  <a:t>L</a:t>
                </a:r>
                <a:r>
                  <a:rPr lang="en-US" dirty="0"/>
                  <a:t>3. [{1,2,3},{1,2,5}], out of these keep only those which have minimum support</a:t>
                </a:r>
              </a:p>
              <a:p>
                <a:r>
                  <a:rPr lang="en-US" dirty="0"/>
                  <a:t>Step-8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to generate a candidate set of 4-itemsets, C4. </a:t>
                </a:r>
              </a:p>
              <a:p>
                <a:pPr lvl="1"/>
                <a:r>
                  <a:rPr lang="en-US" dirty="0"/>
                  <a:t>All those subsets whose subsets are not frequent are pruned. </a:t>
                </a:r>
              </a:p>
              <a:p>
                <a:pPr lvl="1"/>
                <a:r>
                  <a:rPr lang="en-US" dirty="0"/>
                  <a:t>C4 is empty set and algorithm terminates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BE522-1A33-4116-884F-2DE9A2369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E5F29-776A-4160-B4B8-0BBA2D99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BE708-217D-4F0C-ACF8-D978798D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3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7408" y="1268760"/>
            <a:ext cx="5904656" cy="2808312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INTRODUCTION TO </a:t>
            </a:r>
            <a:br>
              <a:rPr lang="en-US" sz="3600" dirty="0"/>
            </a:br>
            <a:r>
              <a:rPr lang="tr-TR" sz="3600"/>
              <a:t>Machine 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104800" y="4509120"/>
            <a:ext cx="7344816" cy="1584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>
                <a:latin typeface="+mj-lt"/>
              </a:rPr>
              <a:t>ETHEM 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2014</a:t>
            </a: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i="1">
                <a:latin typeface="+mj-lt"/>
              </a:rPr>
              <a:t>alpaydin</a:t>
            </a:r>
            <a:r>
              <a:rPr lang="tr-TR" i="1" dirty="0">
                <a:latin typeface="+mj-lt"/>
              </a:rPr>
              <a:t>@boun.edu.tr</a:t>
            </a:r>
          </a:p>
          <a:p>
            <a:pPr>
              <a:lnSpc>
                <a:spcPct val="80000"/>
              </a:lnSpc>
            </a:pPr>
            <a:r>
              <a:rPr lang="tr-TR" i="1" dirty="0">
                <a:latin typeface="+mj-lt"/>
              </a:rPr>
              <a:t>http://www.cmpe.boun.edu.tr/~ethem</a:t>
            </a:r>
            <a:r>
              <a:rPr lang="tr-TR" i="1">
                <a:latin typeface="+mj-lt"/>
              </a:rPr>
              <a:t>/i2ml3e</a:t>
            </a:r>
            <a:endParaRPr lang="tr-TR" i="1" dirty="0">
              <a:latin typeface="+mj-lt"/>
            </a:endParaRP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530678"/>
            <a:ext cx="5136858" cy="5813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3B9F-8194-4D7F-96B9-9D1FB3B0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3781-41C1-4261-8B1F-A5FC913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AC4B7-81D7-40DE-8201-73C90D66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AB4EE-9F86-4B5D-AEB3-D32F0901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22CCA-07D1-4A3A-98D4-505154B79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02" y="306958"/>
            <a:ext cx="6660297" cy="1914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E2B8D2-2A72-47E1-A0D9-8BD792446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02" y="2360156"/>
            <a:ext cx="7950610" cy="2673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FC1F88-7694-4B0E-AC6F-620407B89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02" y="5163084"/>
            <a:ext cx="8777542" cy="1526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80B989-EA26-4CE4-AF56-D925020B1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8225" y="2534181"/>
            <a:ext cx="2292295" cy="37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6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8D3E-5B49-47C1-B9FD-7D496D3E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FC748-4990-460C-A407-57896052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6C694-B4BD-48F2-8E6F-D1D38AE9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196D2-804A-4F67-894A-6F14A983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72E6A-04CE-48D5-8380-66C01F405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40" y="173268"/>
            <a:ext cx="8752488" cy="601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F9192-E311-43DA-A699-03C0F036B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39" y="866233"/>
            <a:ext cx="3705225" cy="1038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EF7D1F-1E21-4572-906C-676C0931D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9" y="1971226"/>
            <a:ext cx="6011089" cy="282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66BBA8-418E-405B-BE8C-C3562D31E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031" y="1971225"/>
            <a:ext cx="5612105" cy="2173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E51C8B-46EE-473A-8705-FADE0555E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839" y="5003866"/>
            <a:ext cx="6011089" cy="155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60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7CF0-725B-4FE7-A72C-96CA4AB5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/>
              <a:t>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2FB636-477B-4363-9C13-8CB8E129D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8246" y="2144442"/>
                <a:ext cx="6665261" cy="3599316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Let frequent data set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𝑆𝑢𝑏𝑠𝑒𝑡𝑠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6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6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16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6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b="0" dirty="0"/>
              </a:p>
              <a:p>
                <a:pPr lvl="1"/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2FB636-477B-4363-9C13-8CB8E129D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246" y="2144442"/>
                <a:ext cx="6665261" cy="3599316"/>
              </a:xfrm>
              <a:blipFill>
                <a:blip r:embed="rId2"/>
                <a:stretch>
                  <a:fillRect l="-640" t="-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6445E-6ED8-4D16-BD4A-1ED8A9E1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71C26-EA58-4BF8-8930-124E8CA6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0B7CD1C-16A5-468B-A153-700EE8BBBA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251521"/>
                  </p:ext>
                </p:extLst>
              </p:nvPr>
            </p:nvGraphicFramePr>
            <p:xfrm>
              <a:off x="7550981" y="4136563"/>
              <a:ext cx="459985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3285">
                      <a:extLst>
                        <a:ext uri="{9D8B030D-6E8A-4147-A177-3AD203B41FA5}">
                          <a16:colId xmlns:a16="http://schemas.microsoft.com/office/drawing/2014/main" val="518966450"/>
                        </a:ext>
                      </a:extLst>
                    </a:gridCol>
                    <a:gridCol w="1533285">
                      <a:extLst>
                        <a:ext uri="{9D8B030D-6E8A-4147-A177-3AD203B41FA5}">
                          <a16:colId xmlns:a16="http://schemas.microsoft.com/office/drawing/2014/main" val="3980816680"/>
                        </a:ext>
                      </a:extLst>
                    </a:gridCol>
                    <a:gridCol w="1533285">
                      <a:extLst>
                        <a:ext uri="{9D8B030D-6E8A-4147-A177-3AD203B41FA5}">
                          <a16:colId xmlns:a16="http://schemas.microsoft.com/office/drawing/2014/main" val="27204706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Itemset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Percentage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6731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→{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33%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2530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→{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2/7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29%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2666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→{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100%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1991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}−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2/4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0669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100%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604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100%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93197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0B7CD1C-16A5-468B-A153-700EE8BBBA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251521"/>
                  </p:ext>
                </p:extLst>
              </p:nvPr>
            </p:nvGraphicFramePr>
            <p:xfrm>
              <a:off x="7550981" y="4136563"/>
              <a:ext cx="459985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3285">
                      <a:extLst>
                        <a:ext uri="{9D8B030D-6E8A-4147-A177-3AD203B41FA5}">
                          <a16:colId xmlns:a16="http://schemas.microsoft.com/office/drawing/2014/main" val="518966450"/>
                        </a:ext>
                      </a:extLst>
                    </a:gridCol>
                    <a:gridCol w="1533285">
                      <a:extLst>
                        <a:ext uri="{9D8B030D-6E8A-4147-A177-3AD203B41FA5}">
                          <a16:colId xmlns:a16="http://schemas.microsoft.com/office/drawing/2014/main" val="3980816680"/>
                        </a:ext>
                      </a:extLst>
                    </a:gridCol>
                    <a:gridCol w="1533285">
                      <a:extLst>
                        <a:ext uri="{9D8B030D-6E8A-4147-A177-3AD203B41FA5}">
                          <a16:colId xmlns:a16="http://schemas.microsoft.com/office/drawing/2014/main" val="27204706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Itemset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Percentage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6731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7" t="-109836" r="-201587" b="-5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97" t="-109836" r="-101587" b="-5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97" t="-109836" r="-1587" b="-5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2530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7" t="-209836" r="-201587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97" t="-209836" r="-101587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97" t="-209836" r="-1587" b="-4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66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7" t="-309836" r="-201587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97" t="-309836" r="-101587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97" t="-309836" r="-1587" b="-3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1991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7" t="-409836" r="-2015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97" t="-409836" r="-1015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97" t="-409836" r="-1587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0669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7" t="-509836" r="-201587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97" t="-509836" r="-101587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97" t="-509836" r="-1587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04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7" t="-609836" r="-20158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97" t="-609836" r="-10158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97" t="-609836" r="-1587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93197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549465-668B-4450-8EB2-9BEF5B5F8D14}"/>
                  </a:ext>
                </a:extLst>
              </p:cNvPr>
              <p:cNvSpPr/>
              <p:nvPr/>
            </p:nvSpPr>
            <p:spPr>
              <a:xfrm>
                <a:off x="0" y="4217679"/>
                <a:ext cx="6533536" cy="667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𝑪𝒐𝒏𝒇𝒊𝒅𝒆𝒏𝒄𝒆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𝑻𝒓𝒂𝒏𝒔𝒂𝒄𝒕𝒊𝒐𝒏𝒔</m:t>
                          </m:r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𝒄𝒐𝒏𝒕𝒂𝒊𝒏𝒊𝒏𝒈</m:t>
                          </m:r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𝒃𝒐𝒕𝒉</m:t>
                          </m:r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𝑻𝒓𝒂𝒏𝒔𝒂𝒄𝒕𝒊𝒐𝒏</m:t>
                          </m:r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𝒄𝒐𝒏𝒕𝒂𝒊𝒏𝒊𝒏𝒈</m:t>
                          </m:r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𝒐𝒏𝒍𝒚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549465-668B-4450-8EB2-9BEF5B5F8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17679"/>
                <a:ext cx="6533536" cy="6670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E5D0D2-08D2-4BBF-8A0B-392A1D07B1FB}"/>
                  </a:ext>
                </a:extLst>
              </p:cNvPr>
              <p:cNvSpPr txBox="1"/>
              <p:nvPr/>
            </p:nvSpPr>
            <p:spPr>
              <a:xfrm>
                <a:off x="171165" y="3327293"/>
                <a:ext cx="6362371" cy="724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𝑺𝒖𝒑𝒑𝒐𝒓𝒕</m:t>
                      </m:r>
                      <m:d>
                        <m:dPr>
                          <m:ctrlP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𝑻𝒓𝒂𝒏𝒔𝒂𝒄𝒕𝒊𝒐𝒏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𝒄𝒐𝒏𝒕𝒂𝒊𝒏𝒊𝒏𝒈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𝒃𝒐𝒕𝒉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𝒂𝒏𝒅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𝑻𝒓𝒂𝒏𝒔𝒂𝒄𝒕𝒊𝒐𝒏𝒔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FFFF00"/>
                  </a:solidFill>
                </a:endParaRPr>
              </a:p>
              <a:p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E5D0D2-08D2-4BBF-8A0B-392A1D07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65" y="3327293"/>
                <a:ext cx="6362371" cy="724301"/>
              </a:xfrm>
              <a:prstGeom prst="rect">
                <a:avLst/>
              </a:prstGeom>
              <a:blipFill>
                <a:blip r:embed="rId5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6AA6D1A-D88D-4693-8D42-FBADE631B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307" y="203213"/>
            <a:ext cx="2292295" cy="37676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883F5C-277C-48F2-A29F-F12D6735B943}"/>
                  </a:ext>
                </a:extLst>
              </p:cNvPr>
              <p:cNvSpPr txBox="1"/>
              <p:nvPr/>
            </p:nvSpPr>
            <p:spPr>
              <a:xfrm>
                <a:off x="318442" y="5129573"/>
                <a:ext cx="60980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is given what is the probability of getting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883F5C-277C-48F2-A29F-F12D6735B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42" y="5129573"/>
                <a:ext cx="6098080" cy="646331"/>
              </a:xfrm>
              <a:prstGeom prst="rect">
                <a:avLst/>
              </a:prstGeom>
              <a:blipFill>
                <a:blip r:embed="rId7"/>
                <a:stretch>
                  <a:fillRect l="-799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BE92D18-B8E4-4B33-89DF-73334092D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57933"/>
              </p:ext>
            </p:extLst>
          </p:nvPr>
        </p:nvGraphicFramePr>
        <p:xfrm>
          <a:off x="7550981" y="3261929"/>
          <a:ext cx="20972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227">
                  <a:extLst>
                    <a:ext uri="{9D8B030D-6E8A-4147-A177-3AD203B41FA5}">
                      <a16:colId xmlns:a16="http://schemas.microsoft.com/office/drawing/2014/main" val="1799491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A1={I1,I2,I3}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1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A2={I1,I2,I5}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97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108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D351-1F36-4E2E-9985-9AA9CAAC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Hidden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3B14-1858-45A8-805D-098E8F28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rule </a:t>
            </a:r>
            <a:r>
              <a:rPr lang="en-US" i="1" dirty="0"/>
              <a:t>X </a:t>
            </a:r>
            <a:r>
              <a:rPr lang="en-US" dirty="0"/>
              <a:t>→ </a:t>
            </a:r>
            <a:r>
              <a:rPr lang="en-US" i="1" dirty="0"/>
              <a:t>Y </a:t>
            </a:r>
            <a:r>
              <a:rPr lang="en-US" dirty="0"/>
              <a:t>need </a:t>
            </a:r>
            <a:r>
              <a:rPr lang="en-US"/>
              <a:t>not imply causality </a:t>
            </a:r>
            <a:r>
              <a:rPr lang="en-US" dirty="0"/>
              <a:t>but just an association </a:t>
            </a:r>
          </a:p>
          <a:p>
            <a:r>
              <a:rPr lang="en-US" dirty="0"/>
              <a:t>In </a:t>
            </a:r>
            <a:r>
              <a:rPr lang="en-US"/>
              <a:t>a problem</a:t>
            </a:r>
            <a:r>
              <a:rPr lang="en-US" dirty="0"/>
              <a:t>, there </a:t>
            </a:r>
            <a:r>
              <a:rPr lang="en-US"/>
              <a:t>may also </a:t>
            </a:r>
            <a:r>
              <a:rPr lang="en-US" dirty="0"/>
              <a:t>be </a:t>
            </a:r>
            <a:r>
              <a:rPr lang="en-US" i="1"/>
              <a:t>hidden variables </a:t>
            </a:r>
            <a:r>
              <a:rPr lang="en-US"/>
              <a:t>whose values </a:t>
            </a:r>
            <a:r>
              <a:rPr lang="en-US" dirty="0"/>
              <a:t>are never known through evidence </a:t>
            </a:r>
          </a:p>
          <a:p>
            <a:r>
              <a:rPr lang="en-US" dirty="0"/>
              <a:t>The advantage of using </a:t>
            </a:r>
            <a:r>
              <a:rPr lang="en-US"/>
              <a:t>hidden variables </a:t>
            </a:r>
            <a:r>
              <a:rPr lang="en-US" dirty="0"/>
              <a:t>is that the dependency structure can be </a:t>
            </a:r>
            <a:r>
              <a:rPr lang="en-US"/>
              <a:t>more easily </a:t>
            </a:r>
            <a:r>
              <a:rPr lang="en-US" dirty="0"/>
              <a:t>defined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2320E-5226-42D3-BDCE-29FF474F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51636-21BA-4958-8309-D1723848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80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30" y="1120731"/>
            <a:ext cx="9330358" cy="49725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92D050"/>
                </a:solidFill>
              </a:rPr>
              <a:t>Dr. </a:t>
            </a:r>
            <a:r>
              <a:rPr lang="en-US" sz="2600" b="1">
                <a:solidFill>
                  <a:srgbClr val="92D050"/>
                </a:solidFill>
              </a:rPr>
              <a:t>Sajid Iqbal</a:t>
            </a:r>
            <a:endParaRPr lang="en-US" sz="2600" b="1" dirty="0">
              <a:solidFill>
                <a:srgbClr val="92D050"/>
              </a:solidFill>
            </a:endParaRPr>
          </a:p>
          <a:p>
            <a:pPr marL="0" indent="0" algn="ctr"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None/>
            </a:pPr>
            <a:r>
              <a:rPr lang="en-US" sz="2600" dirty="0"/>
              <a:t>Bahauddin Zakariya University</a:t>
            </a:r>
            <a:r>
              <a:rPr lang="en-US" sz="2600"/>
              <a:t>, Multan</a:t>
            </a:r>
            <a:endParaRPr lang="en-US" sz="2600" dirty="0"/>
          </a:p>
          <a:p>
            <a:pPr marL="0" indent="0" algn="ctr">
              <a:buNone/>
            </a:pPr>
            <a:r>
              <a:rPr lang="en-US" sz="2600">
                <a:hlinkClick r:id="rId2"/>
              </a:rPr>
              <a:t>sajidiqbal.</a:t>
            </a:r>
            <a:r>
              <a:rPr lang="en-US" sz="2600" dirty="0">
                <a:hlinkClick r:id="rId2"/>
              </a:rPr>
              <a:t>pk</a:t>
            </a:r>
            <a:r>
              <a:rPr lang="en-US" sz="2600">
                <a:hlinkClick r:id="rId2"/>
              </a:rPr>
              <a:t>@gmail.</a:t>
            </a:r>
            <a:r>
              <a:rPr lang="en-US" sz="2600" dirty="0">
                <a:hlinkClick r:id="rId2"/>
              </a:rPr>
              <a:t>com</a:t>
            </a:r>
            <a:endParaRPr lang="en-US" sz="2600" dirty="0"/>
          </a:p>
          <a:p>
            <a:pPr marL="0" indent="0" algn="ctr">
              <a:buNone/>
            </a:pP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https://github.com/sajjo79/Design_and</a:t>
            </a:r>
            <a:r>
              <a:rPr lang="en-US" sz="2600">
                <a:hlinkClick r:id="rId3"/>
              </a:rPr>
              <a:t>_Analysis</a:t>
            </a:r>
            <a:r>
              <a:rPr lang="en-US" sz="2600" dirty="0">
                <a:hlinkClick r:id="rId3"/>
              </a:rPr>
              <a:t>_of</a:t>
            </a:r>
            <a:r>
              <a:rPr lang="en-US" sz="2600">
                <a:hlinkClick r:id="rId3"/>
              </a:rPr>
              <a:t>_Algorithms</a:t>
            </a:r>
            <a:endParaRPr lang="en-US" sz="2600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Dr. </a:t>
            </a:r>
            <a:r>
              <a:rPr lang="en-US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</a:t>
            </a:r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9164" y="5205146"/>
            <a:ext cx="577931" cy="577931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BBA7D6-DE90-48C6-B6E5-96120A3155C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CD84-8067-4D7A-A6DA-D718A3E3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8851-5328-4789-A7E2-B68CFDA0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28031-F8C1-40C1-AABD-517E8CEF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86844-D95A-4A4B-AF2A-C800FE7D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12">
                <a:extLst>
                  <a:ext uri="{FF2B5EF4-FFF2-40B4-BE49-F238E27FC236}">
                    <a16:creationId xmlns:a16="http://schemas.microsoft.com/office/drawing/2014/main" id="{15EBA9FA-3E09-4F9A-B53C-7050806B78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683841"/>
                  </p:ext>
                </p:extLst>
              </p:nvPr>
            </p:nvGraphicFramePr>
            <p:xfrm>
              <a:off x="4115651" y="2278476"/>
              <a:ext cx="2261531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83">
                      <a:extLst>
                        <a:ext uri="{9D8B030D-6E8A-4147-A177-3AD203B41FA5}">
                          <a16:colId xmlns:a16="http://schemas.microsoft.com/office/drawing/2014/main" val="3769151052"/>
                        </a:ext>
                      </a:extLst>
                    </a:gridCol>
                    <a:gridCol w="929448">
                      <a:extLst>
                        <a:ext uri="{9D8B030D-6E8A-4147-A177-3AD203B41FA5}">
                          <a16:colId xmlns:a16="http://schemas.microsoft.com/office/drawing/2014/main" val="3761352841"/>
                        </a:ext>
                      </a:extLst>
                    </a:gridCol>
                  </a:tblGrid>
                  <a:tr h="28829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2-Item 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0426349"/>
                      </a:ext>
                    </a:extLst>
                  </a:tr>
                  <a:tr h="28829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5566935"/>
                      </a:ext>
                    </a:extLst>
                  </a:tr>
                  <a:tr h="28829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2192454"/>
                      </a:ext>
                    </a:extLst>
                  </a:tr>
                  <a:tr h="28829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696882"/>
                      </a:ext>
                    </a:extLst>
                  </a:tr>
                  <a:tr h="28829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789520"/>
                      </a:ext>
                    </a:extLst>
                  </a:tr>
                  <a:tr h="288295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1466420"/>
                      </a:ext>
                    </a:extLst>
                  </a:tr>
                  <a:tr h="288295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0348934"/>
                      </a:ext>
                    </a:extLst>
                  </a:tr>
                  <a:tr h="288295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854845"/>
                      </a:ext>
                    </a:extLst>
                  </a:tr>
                  <a:tr h="288295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83296"/>
                      </a:ext>
                    </a:extLst>
                  </a:tr>
                  <a:tr h="288295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2336630"/>
                      </a:ext>
                    </a:extLst>
                  </a:tr>
                  <a:tr h="288295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9951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12">
                <a:extLst>
                  <a:ext uri="{FF2B5EF4-FFF2-40B4-BE49-F238E27FC236}">
                    <a16:creationId xmlns:a16="http://schemas.microsoft.com/office/drawing/2014/main" id="{15EBA9FA-3E09-4F9A-B53C-7050806B78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683841"/>
                  </p:ext>
                </p:extLst>
              </p:nvPr>
            </p:nvGraphicFramePr>
            <p:xfrm>
              <a:off x="4115651" y="2278476"/>
              <a:ext cx="2261531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83">
                      <a:extLst>
                        <a:ext uri="{9D8B030D-6E8A-4147-A177-3AD203B41FA5}">
                          <a16:colId xmlns:a16="http://schemas.microsoft.com/office/drawing/2014/main" val="3769151052"/>
                        </a:ext>
                      </a:extLst>
                    </a:gridCol>
                    <a:gridCol w="929448">
                      <a:extLst>
                        <a:ext uri="{9D8B030D-6E8A-4147-A177-3AD203B41FA5}">
                          <a16:colId xmlns:a16="http://schemas.microsoft.com/office/drawing/2014/main" val="37613528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2-Item 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0426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110000" r="-71689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791" t="-110000" r="-2614" b="-9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5669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210000" r="-71689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791" t="-210000" r="-2614" b="-8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1924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310000" r="-71689" b="-7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791" t="-310000" r="-2614" b="-7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968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410000" r="-71689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791" t="-410000" r="-2614" b="-6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07895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501639" r="-71689" b="-4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791" t="-501639" r="-2614" b="-4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14664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611667" r="-71689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791" t="-611667" r="-2614"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3489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711667" r="-71689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791" t="-711667" r="-2614" b="-3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8548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811667" r="-71689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791" t="-811667" r="-2614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832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911667" r="-71689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791" t="-911667" r="-2614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23366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1011667" r="-7168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791" t="-1011667" r="-2614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69951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445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86B9-7780-4683-91A8-7C8A8A8F9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8737A-9078-4721-A450-DA190682B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Three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D92F8-04B2-4549-88AA-C1EC3B03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3683-3BE3-4D22-9B91-26B72A0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8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D4BA82-FFCA-4DEC-9204-542708D4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 Association Rules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8582AA-CE48-4EAE-8946-373A23D9B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4A63C-B289-4AE2-8AF3-DA479DD3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903E2-FF39-4E4B-A1DC-D9C1FF8C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EFD7-979E-4C3E-900C-B073D9A2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</a:t>
            </a:r>
            <a:r>
              <a:rPr lang="en-US" dirty="0"/>
              <a:t>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FACB-24FF-4A70-9C64-714773A7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19571"/>
            <a:ext cx="10159743" cy="1748430"/>
          </a:xfrm>
        </p:spPr>
        <p:txBody>
          <a:bodyPr/>
          <a:lstStyle/>
          <a:p>
            <a:r>
              <a:rPr lang="en-US" b="1" dirty="0"/>
              <a:t>Frequent patterns (FPs): The </a:t>
            </a:r>
            <a:r>
              <a:rPr lang="en-US" dirty="0"/>
              <a:t>are patterns that </a:t>
            </a:r>
            <a:r>
              <a:rPr lang="en-US"/>
              <a:t>appear frequently </a:t>
            </a:r>
            <a:r>
              <a:rPr lang="en-US" dirty="0"/>
              <a:t>in a given data set i.e. shopping patterns, </a:t>
            </a:r>
            <a:r>
              <a:rPr lang="en-US"/>
              <a:t>course selection </a:t>
            </a:r>
            <a:r>
              <a:rPr lang="en-US" dirty="0"/>
              <a:t>patterns</a:t>
            </a:r>
          </a:p>
          <a:p>
            <a:pPr lvl="1"/>
            <a:r>
              <a:rPr lang="en-US" dirty="0"/>
              <a:t>There are different substructures of FPs i.e. </a:t>
            </a:r>
            <a:r>
              <a:rPr lang="en-US"/>
              <a:t>frequent sequential </a:t>
            </a:r>
            <a:r>
              <a:rPr lang="en-US" dirty="0"/>
              <a:t>patterns, sub-graphs, sub-trees</a:t>
            </a:r>
          </a:p>
          <a:p>
            <a:pPr lvl="1"/>
            <a:r>
              <a:rPr lang="en-US" dirty="0"/>
              <a:t>FPs </a:t>
            </a:r>
            <a:r>
              <a:rPr lang="en-US"/>
              <a:t>are also </a:t>
            </a:r>
            <a:r>
              <a:rPr lang="en-US" dirty="0"/>
              <a:t>known as frequent structured patterns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48E61-8F61-4086-A599-5EBF64E0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FAF82-7633-46AE-B751-945B33C3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06E44-F5A6-45AE-BF3A-5620EE51D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561" y="3628486"/>
            <a:ext cx="4010025" cy="30384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616FE9-FD79-4149-8411-6EE31495B435}"/>
              </a:ext>
            </a:extLst>
          </p:cNvPr>
          <p:cNvSpPr txBox="1">
            <a:spLocks/>
          </p:cNvSpPr>
          <p:nvPr/>
        </p:nvSpPr>
        <p:spPr>
          <a:xfrm>
            <a:off x="740166" y="4104040"/>
            <a:ext cx="7244395" cy="2197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Example</a:t>
            </a:r>
            <a:r>
              <a:rPr lang="en-US" b="1" dirty="0"/>
              <a:t>: Market </a:t>
            </a:r>
            <a:r>
              <a:rPr lang="en-US" b="1"/>
              <a:t>Basket Analysis</a:t>
            </a:r>
            <a:endParaRPr lang="en-US" b="1" dirty="0"/>
          </a:p>
          <a:p>
            <a:pPr lvl="1"/>
            <a:r>
              <a:rPr lang="en-US"/>
              <a:t>The analysis can lead </a:t>
            </a:r>
            <a:r>
              <a:rPr lang="en-US" dirty="0"/>
              <a:t>to </a:t>
            </a:r>
            <a:r>
              <a:rPr lang="en-US"/>
              <a:t>increased sales by helping retailers do selective </a:t>
            </a:r>
            <a:r>
              <a:rPr lang="en-US" dirty="0"/>
              <a:t>marketing </a:t>
            </a:r>
            <a:r>
              <a:rPr lang="en-US"/>
              <a:t>and plan their shelf </a:t>
            </a:r>
            <a:r>
              <a:rPr lang="en-US" dirty="0"/>
              <a:t>space </a:t>
            </a:r>
          </a:p>
          <a:p>
            <a:pPr lvl="1"/>
            <a:r>
              <a:rPr lang="en-US" dirty="0"/>
              <a:t>Each item is </a:t>
            </a:r>
            <a:r>
              <a:rPr lang="en-US"/>
              <a:t>a Boolean variable </a:t>
            </a:r>
            <a:r>
              <a:rPr lang="en-US" dirty="0"/>
              <a:t>(present/absent)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4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727A-4180-45FF-88B6-EFC060FF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1CA4E-414C-4542-B95B-F37E642A40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7161352" cy="359931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Association rule defines the relationship between two things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Example: Basket Analysis</a:t>
                </a:r>
              </a:p>
              <a:p>
                <a:pPr lvl="1"/>
                <a:r>
                  <a:rPr lang="en-US" dirty="0"/>
                  <a:t>In learning association rules, three measures are frequently calculated </a:t>
                </a:r>
              </a:p>
              <a:p>
                <a:pPr lvl="2"/>
                <a:r>
                  <a:rPr lang="en-US" i="1" dirty="0"/>
                  <a:t>Support </a:t>
                </a:r>
                <a:r>
                  <a:rPr lang="en-US" dirty="0"/>
                  <a:t>of the association rule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X </a:t>
                </a:r>
                <a:r>
                  <a:rPr lang="en-US" b="1" dirty="0">
                    <a:solidFill>
                      <a:srgbClr val="FFFF00"/>
                    </a:solidFill>
                  </a:rPr>
                  <a:t>→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Y</a:t>
                </a:r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i="1" dirty="0"/>
                  <a:t>Confidence </a:t>
                </a:r>
                <a:r>
                  <a:rPr lang="en-US" dirty="0"/>
                  <a:t>of the association rule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X </a:t>
                </a:r>
                <a:r>
                  <a:rPr lang="en-US" b="1" dirty="0">
                    <a:solidFill>
                      <a:srgbClr val="FFFF00"/>
                    </a:solidFill>
                  </a:rPr>
                  <a:t>→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Y</a:t>
                </a:r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i="1" dirty="0"/>
                  <a:t>Lift</a:t>
                </a:r>
                <a:r>
                  <a:rPr lang="en-US" dirty="0"/>
                  <a:t>, also known as </a:t>
                </a:r>
                <a:r>
                  <a:rPr lang="en-US" i="1" dirty="0"/>
                  <a:t>interest </a:t>
                </a:r>
                <a:r>
                  <a:rPr lang="en-US" dirty="0"/>
                  <a:t>of the association rule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X </a:t>
                </a:r>
                <a:r>
                  <a:rPr lang="en-US" b="1" dirty="0">
                    <a:solidFill>
                      <a:srgbClr val="FFFF00"/>
                    </a:solidFill>
                  </a:rPr>
                  <a:t>→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Y</a:t>
                </a:r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1CA4E-414C-4542-B95B-F37E642A40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7161352" cy="3599316"/>
              </a:xfrm>
              <a:blipFill>
                <a:blip r:embed="rId2"/>
                <a:stretch>
                  <a:fillRect l="-1022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A8BA-CC78-4302-9980-1D1100C7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40E1E-529A-4D8D-9513-7751F015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3FCFD8-B124-4885-8761-892C63F1291F}"/>
                  </a:ext>
                </a:extLst>
              </p:cNvPr>
              <p:cNvSpPr txBox="1"/>
              <p:nvPr/>
            </p:nvSpPr>
            <p:spPr>
              <a:xfrm>
                <a:off x="7841673" y="2474107"/>
                <a:ext cx="4623510" cy="1080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𝑺𝒖𝒑𝒑𝒐𝒓𝒕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𝑪𝒖𝒔𝒕𝒐𝒎𝒆𝒓𝒔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𝒘𝒉𝒐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𝒃𝒐𝒖𝒈𝒉𝒕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𝒂𝒏𝒅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𝑪𝒖𝒔𝒕𝒐𝒎𝒆𝒓𝒔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3FCFD8-B124-4885-8761-892C63F1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673" y="2474107"/>
                <a:ext cx="4623510" cy="1080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878DA-B138-46DE-A0A1-8E5B53A69774}"/>
                  </a:ext>
                </a:extLst>
              </p:cNvPr>
              <p:cNvSpPr txBox="1"/>
              <p:nvPr/>
            </p:nvSpPr>
            <p:spPr>
              <a:xfrm>
                <a:off x="7575051" y="3793583"/>
                <a:ext cx="4623510" cy="1428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𝑪𝒐𝒏𝒇𝒊𝒅𝒆𝒏𝒄𝒆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𝒄𝒖𝒔𝒕𝒐𝒎𝒆𝒓𝒔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𝒘𝒉𝒐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𝒃𝒐𝒖𝒈𝒉𝒕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𝒂𝒏𝒅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𝑪𝒖𝒔𝒕𝒐𝒎𝒆𝒓𝒔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𝒘𝒉𝒐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𝒃𝒐𝒖𝒈𝒉𝒕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878DA-B138-46DE-A0A1-8E5B53A6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51" y="3793583"/>
                <a:ext cx="4623510" cy="14284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A32620-65D1-4FA9-A4FA-D226DCFF543C}"/>
                  </a:ext>
                </a:extLst>
              </p:cNvPr>
              <p:cNvSpPr txBox="1"/>
              <p:nvPr/>
            </p:nvSpPr>
            <p:spPr>
              <a:xfrm>
                <a:off x="7841673" y="5597687"/>
                <a:ext cx="366869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𝑳𝒊𝒇𝒕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den>
                      </m:f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A32620-65D1-4FA9-A4FA-D226DCFF5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673" y="5597687"/>
                <a:ext cx="3668697" cy="576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49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FAA1-E37C-4F2B-98B9-D520ED01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Basket Analysis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32F54-72EE-4218-91FC-119309456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82761"/>
                <a:ext cx="9613861" cy="4484200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be an itemset </a:t>
                </a:r>
              </a:p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be the set of transactions made by customers of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𝑻𝑰𝑫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 </a:t>
                </a:r>
                <a:r>
                  <a:rPr lang="en-US"/>
                  <a:t>association rule </a:t>
                </a:r>
                <a:r>
                  <a:rPr lang="en-US" dirty="0"/>
                  <a:t>can be described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≠∅,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≠∅,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Support s: For a transaction set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D</a:t>
                </a:r>
                <a:r>
                  <a:rPr lang="en-US" dirty="0"/>
                  <a:t>, </a:t>
                </a:r>
                <a:r>
                  <a:rPr lang="en-US" i="1" dirty="0"/>
                  <a:t>s </a:t>
                </a:r>
                <a:r>
                  <a:rPr lang="en-US" dirty="0"/>
                  <a:t>is the percentage of transactions in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D</a:t>
                </a:r>
                <a:r>
                  <a:rPr lang="en-US" i="1" dirty="0"/>
                  <a:t> </a:t>
                </a:r>
                <a:r>
                  <a:rPr lang="en-US" dirty="0"/>
                  <a:t>that contain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⋃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 lvl="2"/>
                <a14:m>
                  <m:oMath xmlns:m="http://schemas.openxmlformats.org/officeDocument/2006/math">
                    <m:eqArr>
                      <m:eqArr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𝑺𝒖𝒑𝒑𝒐𝒓𝒕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𝑨𝑼𝑩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e>
                    </m:eqAr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Confidence </a:t>
                </a:r>
                <a:r>
                  <a:rPr lang="en-US" i="1" dirty="0"/>
                  <a:t>c: </a:t>
                </a:r>
                <a:r>
                  <a:rPr lang="en-US" dirty="0"/>
                  <a:t> for a transaction set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D</a:t>
                </a:r>
                <a:r>
                  <a:rPr lang="en-US" dirty="0"/>
                  <a:t>,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c</a:t>
                </a:r>
                <a:r>
                  <a:rPr lang="en-US" i="1" dirty="0"/>
                  <a:t> </a:t>
                </a:r>
                <a:r>
                  <a:rPr lang="en-US" dirty="0"/>
                  <a:t>is the percentage of transactions in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D </a:t>
                </a:r>
                <a:r>
                  <a:rPr lang="en-US" dirty="0"/>
                  <a:t>containing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𝑎𝑙𝑠𝑜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𝑐𝑜𝑛𝑡𝑎𝑖𝑛𝑠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𝑪𝒐𝒏𝒇𝒊𝒅𝒆𝒏𝒄𝒆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32F54-72EE-4218-91FC-119309456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82761"/>
                <a:ext cx="9613861" cy="4484200"/>
              </a:xfrm>
              <a:blipFill>
                <a:blip r:embed="rId2"/>
                <a:stretch>
                  <a:fillRect l="-888" t="-1902" r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98FB6-8940-4C3F-AEF3-22859633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7ECEA-4DB9-46DD-8E37-2A25D19B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112A-46B9-4865-8C22-5C0ED607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r>
              <a:rPr lang="en-US" dirty="0"/>
              <a:t>: Market </a:t>
            </a:r>
            <a:r>
              <a:rPr lang="en-US"/>
              <a:t>Basket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C61F1-6A9E-4BAF-92DC-23E2E48DC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24222"/>
                <a:ext cx="9613861" cy="433284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Strong Rules</a:t>
                </a:r>
                <a:r>
                  <a:rPr lang="en-US" dirty="0"/>
                  <a:t>: Rules that satisfy a minimum support threshold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𝒔𝒖𝒑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/>
                  <a:t>) and minimum confidence threshold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𝒄𝒐𝒏𝒇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/>
                  <a:t>Itemset</a:t>
                </a:r>
                <a:r>
                  <a:rPr lang="en-US" dirty="0"/>
                  <a:t>: set of items</a:t>
                </a:r>
              </a:p>
              <a:p>
                <a:r>
                  <a:rPr lang="en-US" b="1" dirty="0"/>
                  <a:t>K-itemset</a:t>
                </a:r>
                <a:r>
                  <a:rPr lang="en-US" dirty="0"/>
                  <a:t>: a set that contains </a:t>
                </a:r>
                <a:r>
                  <a:rPr lang="en-US" b="1" dirty="0">
                    <a:solidFill>
                      <a:srgbClr val="FFFF00"/>
                    </a:solidFill>
                  </a:rPr>
                  <a:t>k</a:t>
                </a:r>
                <a:r>
                  <a:rPr lang="en-US" dirty="0"/>
                  <a:t> items</a:t>
                </a:r>
              </a:p>
              <a:p>
                <a:r>
                  <a:rPr lang="en-US" b="1" dirty="0"/>
                  <a:t>Frequency</a:t>
                </a:r>
                <a:r>
                  <a:rPr lang="en-US" dirty="0"/>
                  <a:t>: The time an item set occurs in transaction set. </a:t>
                </a:r>
              </a:p>
              <a:p>
                <a:pPr lvl="1"/>
                <a:r>
                  <a:rPr lang="en-US" dirty="0"/>
                  <a:t>Also known as support count or count of item set</a:t>
                </a:r>
              </a:p>
              <a:p>
                <a:pPr lvl="1"/>
                <a:r>
                  <a:rPr lang="en-US" dirty="0"/>
                  <a:t>Absolute support: item set occurring frequency</a:t>
                </a:r>
              </a:p>
              <a:p>
                <a:pPr lvl="1"/>
                <a:r>
                  <a:rPr lang="en-US" dirty="0"/>
                  <a:t>Relative support: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𝑺𝒖𝒑𝒑𝒐𝒓𝒕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𝑨𝑼𝑩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e>
                    </m:eqArr>
                  </m:oMath>
                </a14:m>
                <a:endParaRPr lang="en-US" dirty="0"/>
              </a:p>
              <a:p>
                <a:r>
                  <a:rPr lang="en-US" b="1" dirty="0"/>
                  <a:t>Frequent</a:t>
                </a:r>
                <a:r>
                  <a:rPr lang="en-US" dirty="0"/>
                  <a:t> </a:t>
                </a:r>
                <a:r>
                  <a:rPr lang="en-US" b="1" dirty="0"/>
                  <a:t>itemset</a:t>
                </a:r>
                <a:r>
                  <a:rPr lang="en-US" dirty="0"/>
                  <a:t>: An item set is frequent itemset if </a:t>
                </a:r>
              </a:p>
              <a:p>
                <a:pPr lvl="1"/>
                <a14:m>
                  <m:oMath xmlns:m="http://schemas.openxmlformats.org/officeDocument/2006/math">
                    <m:eqArr>
                      <m:eqArr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𝑺𝒖𝒑𝒑𝒐𝒓𝒕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𝑨𝑼𝑩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e>
                    </m:eqArr>
                    <m: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𝐦𝐢𝐧</m:t>
                    </m:r>
                    <m: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𝐬𝐮𝐩𝐩𝐨𝐫𝐭</m:t>
                    </m:r>
                    <m: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𝐭𝐡𝐫𝐞𝐬𝐡𝐨𝐥𝐝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C61F1-6A9E-4BAF-92DC-23E2E48DC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24222"/>
                <a:ext cx="9613861" cy="4332849"/>
              </a:xfrm>
              <a:blipFill>
                <a:blip r:embed="rId2"/>
                <a:stretch>
                  <a:fillRect l="-888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469F3-D1FB-4F11-B24D-6D3A7504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C5E16-A168-4253-AA40-0F32E8E1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6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349B-BB89-447C-8A19-04C194E8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</a:t>
            </a:r>
            <a:r>
              <a:rPr lang="en-US"/>
              <a:t>Basket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AFCC0-6134-4B1B-B120-2D25F9231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09018"/>
                <a:ext cx="9613861" cy="419281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𝑪𝒐𝒏𝒇𝒊𝒅𝒆𝒏𝒄𝒆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𝒔𝒖𝒑𝒑𝒐𝒓𝒕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𝒔𝒖𝒑𝒑𝒐𝒓𝒕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𝒔𝒖𝒑𝒑𝒐𝒓𝒕𝑪𝒐𝒖𝒏𝒕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𝒔𝒖𝒑𝒑𝒐𝒓𝒕𝑪𝒐𝒖𝒏𝒕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den>
                    </m:f>
                  </m:oMath>
                </a14:m>
                <a:endParaRPr lang="en-US" b="1" dirty="0"/>
              </a:p>
              <a:p>
                <a:r>
                  <a:rPr lang="en-US" dirty="0"/>
                  <a:t>The problem of mining association rules can be reduced to that of mining frequent item sets </a:t>
                </a:r>
              </a:p>
              <a:p>
                <a:r>
                  <a:rPr lang="en-US" dirty="0"/>
                  <a:t>Finding association rules is two step process</a:t>
                </a:r>
              </a:p>
              <a:p>
                <a:pPr lvl="1"/>
                <a:r>
                  <a:rPr lang="en-US" dirty="0"/>
                  <a:t>Find all frequent item sets</a:t>
                </a:r>
              </a:p>
              <a:p>
                <a:pPr lvl="1"/>
                <a:r>
                  <a:rPr lang="en-US" dirty="0"/>
                  <a:t>Generate association rules using frequent item sets</a:t>
                </a:r>
              </a:p>
              <a:p>
                <a:r>
                  <a:rPr lang="en-US" dirty="0"/>
                  <a:t>Count of item sets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and processing all item-sets takes time and processing power</a:t>
                </a:r>
              </a:p>
              <a:p>
                <a:pPr lvl="1"/>
                <a:r>
                  <a:rPr lang="en-US" dirty="0"/>
                  <a:t>For example: 100-elements, number of item-sets will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 big number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AFCC0-6134-4B1B-B120-2D25F9231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09018"/>
                <a:ext cx="9613861" cy="4192818"/>
              </a:xfrm>
              <a:blipFill>
                <a:blip r:embed="rId2"/>
                <a:stretch>
                  <a:fillRect l="-888" r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66FB7-7FD6-4B77-B92E-506DE8A2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EBFA7-EF24-498C-8F4A-78C733A0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609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1360</TotalTime>
  <Words>2185</Words>
  <Application>Microsoft Office PowerPoint</Application>
  <PresentationFormat>Widescreen</PresentationFormat>
  <Paragraphs>322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Bahnschrift Condensed</vt:lpstr>
      <vt:lpstr>Calibri</vt:lpstr>
      <vt:lpstr>Cambria Math</vt:lpstr>
      <vt:lpstr>Trebuchet MS</vt:lpstr>
      <vt:lpstr>Berlin</vt:lpstr>
      <vt:lpstr>PowerPoint Presentation</vt:lpstr>
      <vt:lpstr>INTRODUCTION TO  Machine Learning 3rd Edition</vt:lpstr>
      <vt:lpstr>Bayesian Decision Theory</vt:lpstr>
      <vt:lpstr>3.5 Association Rules</vt:lpstr>
      <vt:lpstr>Association Rule Mining</vt:lpstr>
      <vt:lpstr>Association Rules</vt:lpstr>
      <vt:lpstr>Basket Analysis Example</vt:lpstr>
      <vt:lpstr>Example: Market Basket Analysis</vt:lpstr>
      <vt:lpstr>Market Basket Analysis</vt:lpstr>
      <vt:lpstr>PowerPoint Presentation</vt:lpstr>
      <vt:lpstr>Example: Closed and Frequent Item sets</vt:lpstr>
      <vt:lpstr>Apriori Algorithm: Finding Frequent Item sets by Confined Candidate Generation </vt:lpstr>
      <vt:lpstr>Level-wise Search</vt:lpstr>
      <vt:lpstr>Example</vt:lpstr>
      <vt:lpstr>PowerPoint Presentation</vt:lpstr>
      <vt:lpstr>PowerPoint Presentation</vt:lpstr>
      <vt:lpstr>Step-6</vt:lpstr>
      <vt:lpstr>Prune the Set</vt:lpstr>
      <vt:lpstr>PowerPoint Presentation</vt:lpstr>
      <vt:lpstr>PowerPoint Presentation</vt:lpstr>
      <vt:lpstr>PowerPoint Presentation</vt:lpstr>
      <vt:lpstr>Finding Association Rules</vt:lpstr>
      <vt:lpstr>Hidden Variables</vt:lpstr>
      <vt:lpstr>PowerPoint Presentation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sajid iqbal</dc:creator>
  <cp:lastModifiedBy>pc</cp:lastModifiedBy>
  <cp:revision>223</cp:revision>
  <dcterms:created xsi:type="dcterms:W3CDTF">2020-07-19T07:13:44Z</dcterms:created>
  <dcterms:modified xsi:type="dcterms:W3CDTF">2020-08-17T15:04:32Z</dcterms:modified>
</cp:coreProperties>
</file>