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FD49-FFD4-478B-8783-9E759F46EB1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0DEE-8953-46C2-9B4D-E208591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797-4B17-4A4F-A08C-F622F87B23CB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503-EAD9-4114-8792-54DAE37D3661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F4-F451-4728-99D9-638521E50E61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5FE6-69CF-4775-9F12-C9CE1A53376A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2606-7893-4CBE-B795-96345C2E369A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9E1-B002-49A9-B3C1-114168C77EB3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B4A-FA6B-4D72-B1D2-83AF1C1C47E7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8A0-4713-4ECF-A3D7-73539D6E277A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378862-4CE2-44C8-B574-2E545CCBFA5B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2" y="6301835"/>
            <a:ext cx="2743200" cy="365125"/>
          </a:xfrm>
        </p:spPr>
        <p:txBody>
          <a:bodyPr/>
          <a:lstStyle/>
          <a:p>
            <a:fld id="{E3A4B0BF-A6BF-4362-8DF2-F6394C0EED33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836"/>
            <a:ext cx="6870660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7AD8-2E09-41D9-8D5D-9EB93BA3C6F8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959-F248-4E16-84EE-551FF9A46236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1E4-5BC7-4378-9F74-BA3A5BDDAFAF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0A94-0ABF-4B75-BB7B-3A9D206629ED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89-BF2A-421C-9D46-FBFF4486B047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B7A-7267-4138-9937-C8FF19DB4865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C003-668B-42A6-B519-95B74A8B973A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98-3920-4047-B81E-DC73393C517A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86B9-7780-4683-91A8-7C8A8A8F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8737A-9078-4721-A450-DA190682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Two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92F8-04B2-4549-88AA-C1EC3B03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3683-3BE3-4D22-9B91-26B72A0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8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E15E14-AE37-40B9-8F8D-FEB5247B93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Boundary Margin of Hypothesis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E15E14-AE37-40B9-8F8D-FEB5247B9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64166-5670-4549-A369-751EB3EED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00263"/>
                <a:ext cx="9613861" cy="4566697"/>
              </a:xfrm>
            </p:spPr>
            <p:txBody>
              <a:bodyPr/>
              <a:lstStyle/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there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Good practice is to chose h halfway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Keep </a:t>
                </a:r>
                <a:r>
                  <a:rPr lang="en-US" i="1" dirty="0"/>
                  <a:t>maximum margin </a:t>
                </a:r>
                <a:r>
                  <a:rPr lang="en-US" dirty="0"/>
                  <a:t>between closest positive and negative examples</a:t>
                </a:r>
              </a:p>
              <a:p>
                <a:r>
                  <a:rPr lang="en-US" dirty="0"/>
                  <a:t>An error (loss) function checks two things</a:t>
                </a:r>
              </a:p>
              <a:p>
                <a:pPr lvl="1"/>
                <a:r>
                  <a:rPr lang="en-US" dirty="0"/>
                  <a:t>Whether our new instance is on right side of discriminator</a:t>
                </a:r>
              </a:p>
              <a:p>
                <a:pPr lvl="1"/>
                <a:r>
                  <a:rPr lang="en-US" dirty="0"/>
                  <a:t>How far it is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Instead of returning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our new h will return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along with loss</a:t>
                </a:r>
              </a:p>
              <a:p>
                <a:r>
                  <a:rPr lang="en-US" dirty="0"/>
                  <a:t>Doubt: If a prediction by h falls in boundary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In such doubt case, system rejects the case and decision is referred to human expert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64166-5670-4549-A369-751EB3EED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00263"/>
                <a:ext cx="9613861" cy="4566697"/>
              </a:xfrm>
              <a:blipFill>
                <a:blip r:embed="rId3"/>
                <a:stretch>
                  <a:fillRect l="-888" t="-1869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3166-1232-431E-8372-2E6BBB86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FBB2-538A-45C0-B95F-D32D28B9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8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0300-6128-4D5F-8A38-42262A5E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Consistent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7FE06-CB18-4579-A70B-6D2CA72A8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3"/>
                <a:ext cx="8220791" cy="35993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previous discussion, we have assumed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is correctly learned</a:t>
                </a:r>
              </a:p>
              <a:p>
                <a:r>
                  <a:rPr lang="en-US" dirty="0"/>
                  <a:t>There may be the cases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is not properly learned</a:t>
                </a:r>
              </a:p>
              <a:p>
                <a:r>
                  <a:rPr lang="en-US" dirty="0"/>
                  <a:t>So before devising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, we need to make sure that our system can learn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has enough capacity to learn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Devised model should be capable to perform that task </a:t>
                </a:r>
              </a:p>
              <a:p>
                <a:pPr lvl="1"/>
                <a:r>
                  <a:rPr lang="en-US" dirty="0"/>
                  <a:t>You can not classify 3D data using 2D classifier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7FE06-CB18-4579-A70B-6D2CA72A8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3"/>
                <a:ext cx="8220791" cy="3599316"/>
              </a:xfrm>
              <a:blipFill>
                <a:blip r:embed="rId2"/>
                <a:stretch>
                  <a:fillRect l="-1039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402-6D51-4068-BB57-EA852EE8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9519B-1FFC-49A1-A310-5542C8A6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What's the difference between plane separation and decision ...">
            <a:extLst>
              <a:ext uri="{FF2B5EF4-FFF2-40B4-BE49-F238E27FC236}">
                <a16:creationId xmlns:a16="http://schemas.microsoft.com/office/drawing/2014/main" id="{CDC85982-64E3-4365-93EE-732D9454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51" y="2431556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port Vector Machines (SVM) clearly explained: A python tutorial ...">
            <a:extLst>
              <a:ext uri="{FF2B5EF4-FFF2-40B4-BE49-F238E27FC236}">
                <a16:creationId xmlns:a16="http://schemas.microsoft.com/office/drawing/2014/main" id="{08A40791-FDBF-4AAD-B6F1-4C2FC1715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50" y="4247397"/>
            <a:ext cx="2676525" cy="202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68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D66-54CF-4121-BA32-1522E5DF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Vapnik-Chervonenkis</a:t>
            </a:r>
            <a:r>
              <a:rPr lang="en-US"/>
              <a:t> Dimension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35275-B49D-44ED-B9E0-226714CAE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114550"/>
                <a:ext cx="7592142" cy="41872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we have one car example to classify as ‘family’ or ‘not-family’</a:t>
                </a:r>
              </a:p>
              <a:p>
                <a:pPr lvl="1"/>
                <a:r>
                  <a:rPr lang="en-US" dirty="0"/>
                  <a:t>One example can be labelled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ways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examples can be labelled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dirty="0"/>
                  <a:t> ways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classifies the positive and negative examples</a:t>
                </a:r>
              </a:p>
              <a:p>
                <a:pPr lvl="1"/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shatters(classifies)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examples</a:t>
                </a:r>
              </a:p>
              <a:p>
                <a:r>
                  <a:rPr lang="en-US" dirty="0" err="1"/>
                  <a:t>Vapnik-Chervonenkis</a:t>
                </a:r>
                <a:r>
                  <a:rPr lang="en-US" dirty="0"/>
                  <a:t> Dimension (VC Dimension)</a:t>
                </a:r>
              </a:p>
              <a:p>
                <a:pPr lvl="1"/>
                <a:r>
                  <a:rPr lang="en-US" dirty="0"/>
                  <a:t>Maximum number of points that can be shattered (classified)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sz="2400" dirty="0"/>
                  <a:t>VC Dimension is also called the capacity of </a:t>
                </a:r>
                <a:r>
                  <a:rPr lang="en-US" b="1" dirty="0">
                    <a:solidFill>
                      <a:srgbClr val="FFFF00"/>
                    </a:solidFill>
                  </a:rPr>
                  <a:t>H</a:t>
                </a:r>
              </a:p>
              <a:p>
                <a:pPr lvl="1"/>
                <a:r>
                  <a:rPr lang="en-US" dirty="0"/>
                  <a:t>It is cardinality of largest set that can be shattered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35275-B49D-44ED-B9E0-226714CAE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114550"/>
                <a:ext cx="7592142" cy="4187286"/>
              </a:xfrm>
              <a:blipFill>
                <a:blip r:embed="rId2"/>
                <a:stretch>
                  <a:fillRect l="-1124" t="-2038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1BF8E-9D21-42F9-8534-3A549F8E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84797-78D4-4935-864C-31B1259C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175DAC-B815-4C8A-A520-5F0F3614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18" y="2481850"/>
            <a:ext cx="2433637" cy="24336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A9489E-0190-42AD-A55E-567C5ACF56F9}"/>
              </a:ext>
            </a:extLst>
          </p:cNvPr>
          <p:cNvSpPr/>
          <p:nvPr/>
        </p:nvSpPr>
        <p:spPr>
          <a:xfrm>
            <a:off x="9058275" y="5088278"/>
            <a:ext cx="3133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Bright"/>
              </a:rPr>
              <a:t>An axis-aligned rectangle can shatter four points. Only rectangles covering two points are shown.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2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6838-9839-4032-A865-34123BDF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ED8B5-3230-4507-9FCE-FFFCCE1F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506417" cy="3599316"/>
          </a:xfrm>
        </p:spPr>
        <p:txBody>
          <a:bodyPr>
            <a:normAutofit/>
          </a:bodyPr>
          <a:lstStyle/>
          <a:p>
            <a:r>
              <a:rPr lang="en-US" dirty="0"/>
              <a:t>More power: Can model more complex classifiers but might overfit.</a:t>
            </a:r>
          </a:p>
          <a:p>
            <a:r>
              <a:rPr lang="en-US" dirty="0"/>
              <a:t>Less power: Not going to overfit, but restricted in what it can model.</a:t>
            </a:r>
          </a:p>
          <a:p>
            <a:r>
              <a:rPr lang="en-US" dirty="0"/>
              <a:t>The VC dimension is an estimate for the capability of a binary classifier</a:t>
            </a:r>
          </a:p>
          <a:p>
            <a:r>
              <a:rPr lang="en-US" dirty="0"/>
              <a:t>VC Dimension of a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26CF9-1F04-4836-8FE5-0DCF07CE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A3093-71FB-4E6A-9F70-92A29858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1030" name="Picture 6" descr="A CS Blog: Machine Learning:Introduction to Machine Learning">
            <a:extLst>
              <a:ext uri="{FF2B5EF4-FFF2-40B4-BE49-F238E27FC236}">
                <a16:creationId xmlns:a16="http://schemas.microsoft.com/office/drawing/2014/main" id="{898A60D5-9AA7-4ACC-B0ED-536B0F38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258" y="3214326"/>
            <a:ext cx="3441847" cy="359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ural networks hate it, it is able to learn everything with one ...">
            <a:extLst>
              <a:ext uri="{FF2B5EF4-FFF2-40B4-BE49-F238E27FC236}">
                <a16:creationId xmlns:a16="http://schemas.microsoft.com/office/drawing/2014/main" id="{BE87767D-B09B-4E4B-A942-2847A7AF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088" y="5156293"/>
            <a:ext cx="56483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90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8A7C-5DF0-470D-9418-B1D63AA9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Probably Approximately Correct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A9184-9EC2-4DEB-BEE8-23FF2B7C3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43113"/>
                <a:ext cx="9613861" cy="452394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 have absolutely correct hypothesis (rarely)</a:t>
                </a:r>
              </a:p>
              <a:p>
                <a:r>
                  <a:rPr lang="en-US" dirty="0"/>
                  <a:t>We can have approximately correct hypothesis (</a:t>
                </a:r>
                <a:r>
                  <a:rPr lang="en-US" dirty="0" err="1"/>
                  <a:t>oftenly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error probability be bounded by some value </a:t>
                </a:r>
              </a:p>
              <a:p>
                <a:pPr lvl="1"/>
                <a:r>
                  <a:rPr lang="en-US" dirty="0"/>
                  <a:t>We want to be confident in our hypothesis, hypothesis must be probably correct</a:t>
                </a:r>
              </a:p>
              <a:p>
                <a:r>
                  <a:rPr lang="en-US" dirty="0"/>
                  <a:t>Let for a given class </a:t>
                </a:r>
                <a:r>
                  <a:rPr lang="en-US" b="1" dirty="0">
                    <a:solidFill>
                      <a:srgbClr val="FFFF00"/>
                    </a:solidFill>
                  </a:rPr>
                  <a:t>C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(examples) are drawn from unknown fixed probability distribution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find the number of examples,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N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hypothesis </a:t>
                </a:r>
                <a:r>
                  <a:rPr lang="en-US" i="1" dirty="0"/>
                  <a:t>h </a:t>
                </a:r>
                <a:r>
                  <a:rPr lang="en-US" dirty="0"/>
                  <a:t>has error 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0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i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is the region of difference between </a:t>
                </a:r>
                <a:r>
                  <a:rPr lang="en-US" b="1" dirty="0">
                    <a:solidFill>
                      <a:srgbClr val="FFFF00"/>
                    </a:solidFill>
                  </a:rPr>
                  <a:t>C </a:t>
                </a:r>
                <a:r>
                  <a:rPr lang="en-US" dirty="0"/>
                  <a:t>and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h</a:t>
                </a: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A9184-9EC2-4DEB-BEE8-23FF2B7C3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43113"/>
                <a:ext cx="9613861" cy="4523941"/>
              </a:xfrm>
              <a:blipFill>
                <a:blip r:embed="rId2"/>
                <a:stretch>
                  <a:fillRect l="-888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D7851-7D44-44BA-8323-12ECE524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F81DB-D301-414B-A3C5-2923788B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9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CBC7-C560-48BF-9E5D-76D146A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1BDA5-47BF-4D15-A94D-C3E1B02E1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error region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sum of four rectangular strips </a:t>
                </a:r>
              </a:p>
              <a:p>
                <a:r>
                  <a:rPr lang="en-US" dirty="0"/>
                  <a:t>Probability of positive examples falling in strips is at most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all strips are equal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Note that we count the overlaps in the corners twice, and the total actual error in this case is less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probability that a randomly drawn example misses this strip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The probability that all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independent draws miss the strip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1BDA5-47BF-4D15-A94D-C3E1B02E1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  <a:blipFill>
                <a:blip r:embed="rId2"/>
                <a:stretch>
                  <a:fillRect l="-888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6785C-64EC-4BFF-A7BF-41A442E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EEAA4-F645-46AD-8369-64EBDAE2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F6CB9-55FE-407B-84D7-8033E8F6D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774" y="2346723"/>
            <a:ext cx="24479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1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4C92-0CE6-49D7-98E4-8966125C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48FAB-CF0A-4179-8A0B-DDF2ADEA8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216728"/>
                <a:ext cx="9613861" cy="41840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the inequality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func>
                      <m:func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num>
                              <m:den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l-G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l-G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pt-BR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  <m:r>
                                  <a:rPr lang="pt-BR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pt-BR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br>
                  <a:rPr lang="pt-BR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≥(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) 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A given point will be misclassified with </a:t>
                </a:r>
                <a:r>
                  <a:rPr lang="en-US" i="1" dirty="0"/>
                  <a:t>error probability </a:t>
                </a:r>
                <a:r>
                  <a:rPr lang="en-US" dirty="0"/>
                  <a:t>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</a:t>
                </a:r>
                <a:endParaRPr lang="pt-BR" dirty="0"/>
              </a:p>
              <a:p>
                <a:pPr lvl="1"/>
                <a:r>
                  <a:rPr lang="pt-BR" dirty="0"/>
                  <a:t>If we take at least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) 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examples </a:t>
                </a:r>
                <a:r>
                  <a:rPr lang="en-US" dirty="0"/>
                  <a:t>independent examples from </a:t>
                </a:r>
                <a:r>
                  <a:rPr lang="en-US" b="1" dirty="0">
                    <a:solidFill>
                      <a:srgbClr val="FFFF00"/>
                    </a:solidFill>
                  </a:rPr>
                  <a:t>C</a:t>
                </a:r>
                <a:r>
                  <a:rPr lang="en-US" dirty="0"/>
                  <a:t> and use the tightest rectangle as our hypothesis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h</a:t>
                </a:r>
              </a:p>
              <a:p>
                <a:pPr lvl="1"/>
                <a:r>
                  <a:rPr lang="en-US" dirty="0"/>
                  <a:t>With </a:t>
                </a:r>
                <a:r>
                  <a:rPr lang="en-US" i="1" dirty="0"/>
                  <a:t>confidence probability </a:t>
                </a:r>
                <a:r>
                  <a:rPr lang="en-US" dirty="0"/>
                  <a:t>at least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48FAB-CF0A-4179-8A0B-DDF2ADEA8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216728"/>
                <a:ext cx="9613861" cy="4184072"/>
              </a:xfrm>
              <a:blipFill>
                <a:blip r:embed="rId2"/>
                <a:stretch>
                  <a:fillRect l="-888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C94C5-A873-42E7-AD9C-E78BDA94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57B56-9905-4CD8-8C6B-FD3B3DED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0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F379-C07D-43E0-B9B6-AB7D324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E637-EC61-4527-8D75-8F71A665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unwanted anomaly in the data is called noise</a:t>
            </a:r>
          </a:p>
          <a:p>
            <a:r>
              <a:rPr lang="en-US" dirty="0"/>
              <a:t>Noise can make the learning process difficult</a:t>
            </a:r>
          </a:p>
          <a:p>
            <a:r>
              <a:rPr lang="en-US" dirty="0"/>
              <a:t>zero error may be infeasible with a simple hypothesis class </a:t>
            </a:r>
          </a:p>
          <a:p>
            <a:r>
              <a:rPr lang="en-US" dirty="0"/>
              <a:t>The noise may be due to multiple reasons</a:t>
            </a:r>
          </a:p>
          <a:p>
            <a:pPr lvl="1"/>
            <a:r>
              <a:rPr lang="en-US" dirty="0"/>
              <a:t>Recording noise: imprecision in recording the input attributes </a:t>
            </a:r>
          </a:p>
          <a:p>
            <a:pPr lvl="1"/>
            <a:r>
              <a:rPr lang="en-US" dirty="0"/>
              <a:t>Teacher noise: errors in labeling the data points </a:t>
            </a:r>
          </a:p>
          <a:p>
            <a:pPr lvl="1"/>
            <a:r>
              <a:rPr lang="en-US" dirty="0"/>
              <a:t>Hidden or latent attributes: We may miss some important attributes to record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8C35A-DD27-40C6-8546-912DE97E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1BC18-70CF-4CD4-82C4-8639B6BA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8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DF9D-51FF-4CEE-9747-30724966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Multiple Classes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762B-8CCB-4055-9538-292E36B12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08910"/>
                <a:ext cx="9613861" cy="42929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Our car classification problem is binary class problem</a:t>
                </a:r>
              </a:p>
              <a:p>
                <a:r>
                  <a:rPr lang="en-US" dirty="0"/>
                  <a:t>There may be more than two classes in your dataset</a:t>
                </a:r>
              </a:p>
              <a:p>
                <a:r>
                  <a:rPr lang="en-US" dirty="0"/>
                  <a:t>Out training set is same 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FFFF00"/>
                    </a:solidFill>
                  </a:rPr>
                  <a:t>r</a:t>
                </a:r>
                <a:r>
                  <a:rPr lang="en-US" dirty="0"/>
                  <a:t> has </a:t>
                </a:r>
                <a:r>
                  <a:rPr lang="en-US" b="1" dirty="0">
                    <a:solidFill>
                      <a:srgbClr val="FFFF00"/>
                    </a:solidFill>
                  </a:rPr>
                  <a:t>K</a:t>
                </a:r>
                <a:r>
                  <a:rPr lang="en-US" dirty="0"/>
                  <a:t> dims.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𝒘𝒉𝒆𝒓𝒆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eqArr>
                      </m:e>
                    </m:d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In simple cases, learn the boundary separating the instances of one class from the instances of all other classes 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positive instances of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and the examples of all other classes are the negative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Thus in a </a:t>
                </a:r>
                <a:r>
                  <a:rPr lang="en-US" i="1" dirty="0"/>
                  <a:t>K</a:t>
                </a:r>
                <a:r>
                  <a:rPr lang="en-US" dirty="0"/>
                  <a:t>-class problem, we have </a:t>
                </a:r>
                <a:r>
                  <a:rPr lang="en-US" i="1" dirty="0"/>
                  <a:t>K </a:t>
                </a:r>
                <a:r>
                  <a:rPr lang="en-US" dirty="0"/>
                  <a:t>hypotheses to learn such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𝒘𝒉𝒆𝒓𝒆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eqArr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762B-8CCB-4055-9538-292E36B12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08910"/>
                <a:ext cx="9613861" cy="4292926"/>
              </a:xfrm>
              <a:blipFill>
                <a:blip r:embed="rId2"/>
                <a:stretch>
                  <a:fillRect l="-761" t="-2699" r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583BA-C75B-4210-8643-D48CC3A3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653C3-2735-456D-9426-E24BE67A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E432-A999-4B0B-8A53-92A3D05A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3FCC8-26B1-4FFA-9924-3D8103AED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total empirical error </a:t>
                </a:r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bSup>
                      </m:e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bSup>
                              <m:sSubSup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 given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ideally only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1 and we can choose a class </a:t>
                </a:r>
              </a:p>
              <a:p>
                <a:pPr lvl="1"/>
                <a:r>
                  <a:rPr lang="en-US" dirty="0"/>
                  <a:t>when no, or two or more,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is 1, we cannot choose a class, and this is the case of </a:t>
                </a:r>
                <a:r>
                  <a:rPr lang="en-US" i="1" dirty="0"/>
                  <a:t>doubt </a:t>
                </a:r>
                <a:r>
                  <a:rPr lang="en-US" dirty="0"/>
                  <a:t>and the classifier </a:t>
                </a:r>
                <a:r>
                  <a:rPr lang="en-US" i="1" dirty="0"/>
                  <a:t>rejects </a:t>
                </a:r>
                <a:r>
                  <a:rPr lang="en-US" dirty="0"/>
                  <a:t>such cases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3FCC8-26B1-4FFA-9924-3D8103AED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54B37-1E30-4477-B10C-8B4F3E24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1381C-1F3E-4853-9027-46A8819D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2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C979-8957-495E-9FB5-89E19C9D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Class from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104D-6F60-4D18-BF9B-E6019A88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99454"/>
          </a:xfrm>
        </p:spPr>
        <p:txBody>
          <a:bodyPr/>
          <a:lstStyle/>
          <a:p>
            <a:r>
              <a:rPr lang="en-US" dirty="0"/>
              <a:t>ML model learns (enhances its experience) by looking at data instances (examples)</a:t>
            </a:r>
          </a:p>
          <a:p>
            <a:pPr lvl="1"/>
            <a:r>
              <a:rPr lang="en-US" dirty="0"/>
              <a:t>Examples: Let we want to learn a class ‘family car’</a:t>
            </a:r>
          </a:p>
          <a:p>
            <a:pPr lvl="1"/>
            <a:r>
              <a:rPr lang="en-US" dirty="0"/>
              <a:t>The data set consist of pictures of cars and each car is labeled as ‘family car’ and ‘not-family car’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Positive examples</a:t>
            </a:r>
            <a:r>
              <a:rPr lang="en-US" dirty="0"/>
              <a:t>: cars labelled as family car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Negative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examples</a:t>
            </a:r>
            <a:r>
              <a:rPr lang="en-US" dirty="0"/>
              <a:t>: cars labelled as not-family car</a:t>
            </a:r>
          </a:p>
          <a:p>
            <a:pPr lvl="1"/>
            <a:r>
              <a:rPr lang="en-US" dirty="0"/>
              <a:t>‘</a:t>
            </a:r>
            <a:r>
              <a:rPr lang="en-US" dirty="0">
                <a:solidFill>
                  <a:srgbClr val="FFFF00"/>
                </a:solidFill>
              </a:rPr>
              <a:t>Learning</a:t>
            </a:r>
            <a:r>
              <a:rPr lang="en-US" dirty="0"/>
              <a:t>’ refers to finding the features/descriptions which are associated with family cars and filter out the features/descriptions which are associated with not-family cars</a:t>
            </a:r>
          </a:p>
          <a:p>
            <a:pPr lvl="1"/>
            <a:r>
              <a:rPr lang="en-US" dirty="0"/>
              <a:t>The Learning is also known as </a:t>
            </a:r>
            <a:r>
              <a:rPr lang="en-US" dirty="0">
                <a:solidFill>
                  <a:srgbClr val="FFFF00"/>
                </a:solidFill>
              </a:rPr>
              <a:t>Knowledge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0CCA-DF32-4438-88D6-99FA0C2A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9F6AB-A38C-465D-B719-ACCBCD4A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0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0499-3BC9-40D2-8C87-DED47636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468BBE-4733-4C60-A73F-C1E4692C9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43125"/>
                <a:ext cx="9613861" cy="45238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output of a classification function is discrete i.e. class id</a:t>
                </a:r>
              </a:p>
              <a:p>
                <a:r>
                  <a:rPr lang="en-US" dirty="0"/>
                  <a:t>The output of a regression method is a numeric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there is no noise then the regression task is either interpolation or extrapolation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In case of noise, the estimation of 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Empirical Error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This is mean squared error of training examples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468BBE-4733-4C60-A73F-C1E4692C9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43125"/>
                <a:ext cx="9613861" cy="4523836"/>
              </a:xfrm>
              <a:blipFill>
                <a:blip r:embed="rId2"/>
                <a:stretch>
                  <a:fillRect l="-888" t="-1887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7F805-4547-4052-9838-ACED35F4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6025-69E5-4FE7-951D-A37C86AD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0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5479-14D2-4804-A6D7-775909D4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7F354-B87A-4C3E-834B-C76FB5332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3"/>
                <a:ext cx="7349254" cy="212082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 dirty="0"/>
              </a:p>
              <a:p>
                <a:r>
                  <a:rPr lang="en-US" dirty="0"/>
                  <a:t>Here </a:t>
                </a:r>
                <a:r>
                  <a:rPr lang="en-US" b="1" dirty="0">
                    <a:solidFill>
                      <a:srgbClr val="FFFF00"/>
                    </a:solidFill>
                  </a:rPr>
                  <a:t>g(x)</a:t>
                </a:r>
                <a:r>
                  <a:rPr lang="en-US" dirty="0"/>
                  <a:t> is our hypothesis</a:t>
                </a:r>
              </a:p>
              <a:p>
                <a:r>
                  <a:rPr lang="en-US" dirty="0"/>
                  <a:t>Assume that </a:t>
                </a:r>
                <a:r>
                  <a:rPr lang="en-US" b="1" dirty="0">
                    <a:solidFill>
                      <a:srgbClr val="FFFF00"/>
                    </a:solidFill>
                  </a:rPr>
                  <a:t>g(.) </a:t>
                </a:r>
                <a:r>
                  <a:rPr lang="en-US" dirty="0"/>
                  <a:t>is linear function of the type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7F354-B87A-4C3E-834B-C76FB5332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3"/>
                <a:ext cx="7349254" cy="2120827"/>
              </a:xfrm>
              <a:blipFill>
                <a:blip r:embed="rId2"/>
                <a:stretch>
                  <a:fillRect l="-1162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A60E2-9D10-4F2C-9F12-23D33E8C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7ACA3-7194-4445-A829-1BECCAD6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CBE54-7377-4FF8-8E32-BAF649FEA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58" y="3016334"/>
            <a:ext cx="4162702" cy="32495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7B6391-E392-4775-A088-2855157015B0}"/>
              </a:ext>
            </a:extLst>
          </p:cNvPr>
          <p:cNvSpPr/>
          <p:nvPr/>
        </p:nvSpPr>
        <p:spPr>
          <a:xfrm>
            <a:off x="688607" y="4627249"/>
            <a:ext cx="7083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Linear, second-order, and sixth-order polynomials are fitted to the same set of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order gives a perfect fit, but it overfits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order seems better than the linear fit in capturing the trend in the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3118932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220D-21CD-414C-B0D0-9A6E05E5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1EF33-F61C-4A36-AF75-782F370990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1992240"/>
              </a:xfrm>
            </p:spPr>
            <p:txBody>
              <a:bodyPr/>
              <a:lstStyle/>
              <a:p>
                <a:r>
                  <a:rPr lang="en-US" dirty="0"/>
                  <a:t>Consider the problem of estimating price of used cars where</a:t>
                </a:r>
              </a:p>
              <a:p>
                <a:pPr lvl="1"/>
                <a:r>
                  <a:rPr lang="en-US" b="1" dirty="0">
                    <a:solidFill>
                      <a:srgbClr val="FFFF00"/>
                    </a:solidFill>
                  </a:rPr>
                  <a:t>X</a:t>
                </a:r>
                <a:r>
                  <a:rPr lang="en-US" dirty="0"/>
                  <a:t>=mileage, </a:t>
                </a:r>
                <a:r>
                  <a:rPr lang="en-US" b="1" dirty="0">
                    <a:solidFill>
                      <a:srgbClr val="FFFF00"/>
                    </a:solidFill>
                  </a:rPr>
                  <a:t>y</a:t>
                </a:r>
                <a:r>
                  <a:rPr lang="en-US" dirty="0"/>
                  <a:t>=price (univariate linear polynomial)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𝒎𝒙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Whe</a:t>
                </a:r>
                <a:r>
                  <a:rPr lang="en-US" b="1" dirty="0"/>
                  <a:t>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parameters, which are estimated from da</a:t>
                </a:r>
                <a:r>
                  <a:rPr lang="en-US" b="1" dirty="0"/>
                  <a:t>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1EF33-F61C-4A36-AF75-782F37099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1992240"/>
              </a:xfrm>
              <a:blipFill>
                <a:blip r:embed="rId2"/>
                <a:stretch>
                  <a:fillRect l="-888" t="-4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AD9AF-17F7-4C6A-BE53-53F4E0AE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57453-B67B-4357-BC23-AF2DEB12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0F1DD-1678-4E7F-914A-6F60A76F8446}"/>
                  </a:ext>
                </a:extLst>
              </p:cNvPr>
              <p:cNvSpPr txBox="1"/>
              <p:nvPr/>
            </p:nvSpPr>
            <p:spPr>
              <a:xfrm>
                <a:off x="2264514" y="4511796"/>
                <a:ext cx="2267736" cy="6400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0F1DD-1678-4E7F-914A-6F60A76F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514" y="4511796"/>
                <a:ext cx="2267736" cy="640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3257DD-B46C-4467-933B-51C8F0D91265}"/>
                  </a:ext>
                </a:extLst>
              </p:cNvPr>
              <p:cNvSpPr txBox="1"/>
              <p:nvPr/>
            </p:nvSpPr>
            <p:spPr>
              <a:xfrm>
                <a:off x="4962132" y="4705306"/>
                <a:ext cx="2267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3257DD-B46C-4467-933B-51C8F0D91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132" y="4705306"/>
                <a:ext cx="2267736" cy="276999"/>
              </a:xfrm>
              <a:prstGeom prst="rect">
                <a:avLst/>
              </a:prstGeom>
              <a:blipFill>
                <a:blip r:embed="rId4"/>
                <a:stretch>
                  <a:fillRect t="-222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33114D-C2B1-4272-8A2B-43BA06F23881}"/>
                  </a:ext>
                </a:extLst>
              </p:cNvPr>
              <p:cNvSpPr txBox="1"/>
              <p:nvPr/>
            </p:nvSpPr>
            <p:spPr>
              <a:xfrm>
                <a:off x="1699820" y="5358498"/>
                <a:ext cx="3858018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33114D-C2B1-4272-8A2B-43BA06F23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820" y="5358498"/>
                <a:ext cx="3858018" cy="672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E3215-546D-47F0-8119-BE29FB746B2A}"/>
                  </a:ext>
                </a:extLst>
              </p:cNvPr>
              <p:cNvSpPr txBox="1"/>
              <p:nvPr/>
            </p:nvSpPr>
            <p:spPr>
              <a:xfrm>
                <a:off x="3966770" y="5358498"/>
                <a:ext cx="3858018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E3215-546D-47F0-8119-BE29FB746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70" y="5358498"/>
                <a:ext cx="3858018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370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7CEE-79AF-4105-A30A-362053ED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731D-B6E2-4878-8780-BC9ABCE63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8663704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linear model is too simple, it is too constrained and incurs a</a:t>
            </a:r>
            <a:br>
              <a:rPr lang="en-US" dirty="0"/>
            </a:br>
            <a:r>
              <a:rPr lang="en-US" dirty="0"/>
              <a:t>large approximation error</a:t>
            </a:r>
          </a:p>
          <a:p>
            <a:r>
              <a:rPr lang="en-US" dirty="0"/>
              <a:t>When the order of the polynomial is increased, the error on the training data decreases. </a:t>
            </a:r>
          </a:p>
          <a:p>
            <a:r>
              <a:rPr lang="en-US" dirty="0"/>
              <a:t>But a high-order polynomial follows individual examples closely,</a:t>
            </a:r>
            <a:br>
              <a:rPr lang="en-US" dirty="0"/>
            </a:br>
            <a:r>
              <a:rPr lang="en-US" dirty="0"/>
              <a:t>instead of capturing the general trend; </a:t>
            </a:r>
          </a:p>
          <a:p>
            <a:r>
              <a:rPr lang="en-US" dirty="0"/>
              <a:t>This implies that Occam’s razor also applies in the case of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CEC03-ECD7-486B-AE95-D314F0D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DE6CA-14EA-4218-9FBA-8C8A4130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 descr="Polynomial Regression. This is my third blog in the Machine… | by ...">
            <a:extLst>
              <a:ext uri="{FF2B5EF4-FFF2-40B4-BE49-F238E27FC236}">
                <a16:creationId xmlns:a16="http://schemas.microsoft.com/office/drawing/2014/main" id="{63581C75-E781-4259-A9F8-E30D411EB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t="10001" r="7969" b="9062"/>
          <a:stretch/>
        </p:blipFill>
        <p:spPr bwMode="auto">
          <a:xfrm>
            <a:off x="9109688" y="4438111"/>
            <a:ext cx="2977537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803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405D-8CD0-4F1E-A2EC-DCB3A281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 and Generalization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73228-C67F-4B67-80FE-1D7565CC3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Boolean function, all inputs and the output are binary </a:t>
                </a:r>
              </a:p>
              <a:p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FFFF00"/>
                    </a:solidFill>
                  </a:rPr>
                  <a:t>d</a:t>
                </a:r>
                <a:r>
                  <a:rPr lang="en-US" dirty="0"/>
                  <a:t> input data, the training set may have maximum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examples</a:t>
                </a:r>
              </a:p>
              <a:p>
                <a:r>
                  <a:rPr lang="en-US" dirty="0"/>
                  <a:t>There may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possible Boolean functions for </a:t>
                </a:r>
                <a:r>
                  <a:rPr lang="en-US" b="1" dirty="0">
                    <a:solidFill>
                      <a:srgbClr val="FFFF00"/>
                    </a:solidFill>
                  </a:rPr>
                  <a:t>d</a:t>
                </a:r>
                <a:r>
                  <a:rPr lang="en-US" dirty="0"/>
                  <a:t>-inputs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73228-C67F-4B67-80FE-1D7565CC3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5D21-126B-487A-916A-18C89F70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B4053-2921-4F10-96CD-DA4696F4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47FE1-36C6-4E5D-82EE-82E9CED3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58" y="4064830"/>
            <a:ext cx="7267575" cy="1590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D32645-2E54-4E65-96B6-99EAE74C5430}"/>
              </a:ext>
            </a:extLst>
          </p:cNvPr>
          <p:cNvSpPr/>
          <p:nvPr/>
        </p:nvSpPr>
        <p:spPr>
          <a:xfrm>
            <a:off x="2143558" y="5655505"/>
            <a:ext cx="7267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LucidaBright"/>
              </a:rPr>
              <a:t>With 2 inputs, there are 4 possible cases and 16  possible Boolean functions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25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B62E-F967-4F1A-9FAA-EB629813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 posed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0F085-B572-490B-8F6D-D364C3BFA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258292"/>
                <a:ext cx="9613861" cy="42949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Each distinct training example removes half the hypotheses, whose guesses are wrong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output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To end up with a single hypothesis we need to see </a:t>
                </a:r>
                <a:r>
                  <a:rPr lang="en-US" i="1" dirty="0"/>
                  <a:t>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training</a:t>
                </a:r>
                <a:br>
                  <a:rPr lang="en-US" dirty="0"/>
                </a:br>
                <a:r>
                  <a:rPr lang="en-US" dirty="0"/>
                  <a:t>examples </a:t>
                </a:r>
              </a:p>
              <a:p>
                <a:r>
                  <a:rPr lang="en-US" dirty="0"/>
                  <a:t>For small amount of training examples, the solutions are multiple</a:t>
                </a:r>
              </a:p>
              <a:p>
                <a:r>
                  <a:rPr lang="en-US" dirty="0"/>
                  <a:t>After seeing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example cases, there remain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b="1" i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possible functions </a:t>
                </a:r>
              </a:p>
              <a:p>
                <a:r>
                  <a:rPr lang="en-US" b="1" i="1" dirty="0">
                    <a:solidFill>
                      <a:srgbClr val="FFFF00"/>
                    </a:solidFill>
                  </a:rPr>
                  <a:t>ill-posed problem </a:t>
                </a:r>
                <a:r>
                  <a:rPr lang="en-US" dirty="0"/>
                  <a:t>where the data by itself is not sufficient to find a unique solution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0F085-B572-490B-8F6D-D364C3BFA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258292"/>
                <a:ext cx="9613861" cy="4294908"/>
              </a:xfrm>
              <a:blipFill>
                <a:blip r:embed="rId2"/>
                <a:stretch>
                  <a:fillRect l="-888" t="-2837" r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1E1E5-56C6-416D-B68A-7DA7FE2B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603F9-7968-4BAE-AB2D-B613C014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1D279A-8839-40A5-A56A-AA1B713C4CA3}"/>
              </a:ext>
            </a:extLst>
          </p:cNvPr>
          <p:cNvGrpSpPr/>
          <p:nvPr/>
        </p:nvGrpSpPr>
        <p:grpSpPr>
          <a:xfrm>
            <a:off x="6830292" y="2584422"/>
            <a:ext cx="5199351" cy="1134966"/>
            <a:chOff x="6816437" y="2861516"/>
            <a:chExt cx="5199351" cy="11349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3D49C8-F5D2-44C6-80DD-A66B0E82F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0291" y="2861517"/>
              <a:ext cx="5185497" cy="113496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386D47-6699-4436-A04A-C9CA00FB31A1}"/>
                </a:ext>
              </a:extLst>
            </p:cNvPr>
            <p:cNvSpPr/>
            <p:nvPr/>
          </p:nvSpPr>
          <p:spPr>
            <a:xfrm>
              <a:off x="8423564" y="2861516"/>
              <a:ext cx="1025236" cy="113496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8C7816-5D84-45FB-8E1F-579A6C6F3E5C}"/>
                </a:ext>
              </a:extLst>
            </p:cNvPr>
            <p:cNvSpPr/>
            <p:nvPr/>
          </p:nvSpPr>
          <p:spPr>
            <a:xfrm>
              <a:off x="10625546" y="2871367"/>
              <a:ext cx="1271915" cy="112511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6865A6-6232-42B4-B4AF-E625229C02D8}"/>
                </a:ext>
              </a:extLst>
            </p:cNvPr>
            <p:cNvSpPr/>
            <p:nvPr/>
          </p:nvSpPr>
          <p:spPr>
            <a:xfrm>
              <a:off x="6816437" y="3315890"/>
              <a:ext cx="5081024" cy="2170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566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3663-7760-4660-BD2E-43032D80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079A-9A2C-444F-83C4-0641FD4D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64328"/>
            <a:ext cx="9613861" cy="42375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learning is ill-posed</a:t>
            </a:r>
          </a:p>
          <a:p>
            <a:r>
              <a:rPr lang="en-US" dirty="0"/>
              <a:t>Data by itself is not sufficient to find the solution</a:t>
            </a:r>
          </a:p>
          <a:p>
            <a:r>
              <a:rPr lang="en-US" dirty="0"/>
              <a:t>We should make some extra assumptions to have a unique solution with the data we have </a:t>
            </a:r>
          </a:p>
          <a:p>
            <a:r>
              <a:rPr lang="en-US" dirty="0">
                <a:solidFill>
                  <a:srgbClr val="FFFF00"/>
                </a:solidFill>
              </a:rPr>
              <a:t>Inductive BIAS</a:t>
            </a:r>
            <a:r>
              <a:rPr lang="en-US" dirty="0"/>
              <a:t>: The set of assumptions we make inductive bias to have learning possible</a:t>
            </a:r>
          </a:p>
          <a:p>
            <a:r>
              <a:rPr lang="en-US" dirty="0"/>
              <a:t>there are infinitely many ways of separating the positive examples from the negative examples 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The shape of a rectangle is one inductive bias</a:t>
            </a:r>
          </a:p>
          <a:p>
            <a:pPr lvl="1"/>
            <a:r>
              <a:rPr lang="en-US" dirty="0"/>
              <a:t>The rectangle with the largest margin is another inductive bias </a:t>
            </a:r>
          </a:p>
          <a:p>
            <a:pPr lvl="1"/>
            <a:r>
              <a:rPr lang="en-US" dirty="0"/>
              <a:t>In linear regression, assuming a linear function is an inductive bias</a:t>
            </a:r>
          </a:p>
          <a:p>
            <a:pPr lvl="1"/>
            <a:r>
              <a:rPr lang="en-US" dirty="0"/>
              <a:t>choosing the one that minimizes squared error is another inductive bias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CF1C5-3A26-42D0-B601-9AFCF73D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29505-8383-463F-8CF9-4DBFB9E8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5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A45E60-FACE-47D6-9772-A641DA7DD9AA}"/>
              </a:ext>
            </a:extLst>
          </p:cNvPr>
          <p:cNvSpPr/>
          <p:nvPr/>
        </p:nvSpPr>
        <p:spPr>
          <a:xfrm>
            <a:off x="9561702" y="2867891"/>
            <a:ext cx="1949977" cy="775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3CFF9-B861-4770-8EDB-BA0F819F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capacity of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B598-77D2-4668-A50A-50CAC03F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extend the capacity of hypothesis, two or more hypothesis can be combined resulting in complex hypothesis</a:t>
            </a:r>
          </a:p>
          <a:p>
            <a:r>
              <a:rPr lang="en-US" dirty="0"/>
              <a:t>Learning is not possible without inductive bias </a:t>
            </a:r>
          </a:p>
          <a:p>
            <a:r>
              <a:rPr lang="en-US" dirty="0"/>
              <a:t>Model Selection:</a:t>
            </a:r>
          </a:p>
          <a:p>
            <a:pPr lvl="1"/>
            <a:r>
              <a:rPr lang="en-US" dirty="0"/>
              <a:t>How to choose inductive bias</a:t>
            </a:r>
          </a:p>
          <a:p>
            <a:pPr lvl="1"/>
            <a:r>
              <a:rPr lang="en-US" dirty="0"/>
              <a:t>How to chose H – The hypothesis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628E-70C6-4617-B9E6-3D11489D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0F5A6-6239-45AB-AB52-05402130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DD0F91-5D74-42F4-99AF-89B6157077E2}"/>
              </a:ext>
            </a:extLst>
          </p:cNvPr>
          <p:cNvSpPr/>
          <p:nvPr/>
        </p:nvSpPr>
        <p:spPr>
          <a:xfrm>
            <a:off x="9630977" y="2981442"/>
            <a:ext cx="1154151" cy="55418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3E4F5-AED9-4156-9E46-FC56264A0675}"/>
              </a:ext>
            </a:extLst>
          </p:cNvPr>
          <p:cNvSpPr/>
          <p:nvPr/>
        </p:nvSpPr>
        <p:spPr>
          <a:xfrm>
            <a:off x="10294182" y="2981442"/>
            <a:ext cx="1154151" cy="5541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0E7B-8BB7-4FA7-AF09-FF9B0999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2AF7-1635-4EC4-AB72-B5B95757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43344"/>
            <a:ext cx="10347898" cy="359931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Generalization</a:t>
            </a:r>
            <a:r>
              <a:rPr lang="en-US" i="1" dirty="0"/>
              <a:t>: </a:t>
            </a:r>
            <a:r>
              <a:rPr lang="en-US" dirty="0"/>
              <a:t>How well a model trained on the training set predicts the right output for new generalization instances</a:t>
            </a:r>
          </a:p>
          <a:p>
            <a:r>
              <a:rPr lang="en-US" dirty="0"/>
              <a:t>For best generalization, match the complexity of the hypothesis class </a:t>
            </a:r>
            <a:r>
              <a:rPr lang="en-US" i="1" dirty="0">
                <a:solidFill>
                  <a:srgbClr val="FFFF00"/>
                </a:solidFill>
              </a:rPr>
              <a:t>H</a:t>
            </a:r>
            <a:r>
              <a:rPr lang="en-US" dirty="0"/>
              <a:t> with the complexity of the function underlying the data</a:t>
            </a:r>
          </a:p>
          <a:p>
            <a:pPr lvl="1"/>
            <a:r>
              <a:rPr lang="en-US" sz="2400" i="1" dirty="0">
                <a:solidFill>
                  <a:srgbClr val="FFFF00"/>
                </a:solidFill>
              </a:rPr>
              <a:t>Underfitting</a:t>
            </a:r>
            <a:r>
              <a:rPr lang="en-US" i="1" dirty="0"/>
              <a:t>: </a:t>
            </a:r>
            <a:r>
              <a:rPr lang="en-US" dirty="0"/>
              <a:t>If H is less complex than the function</a:t>
            </a:r>
            <a:endParaRPr lang="en-US" i="1" dirty="0"/>
          </a:p>
          <a:p>
            <a:pPr lvl="2"/>
            <a:r>
              <a:rPr lang="en-US" i="1" dirty="0"/>
              <a:t>More training data can reduce this effect</a:t>
            </a:r>
            <a:r>
              <a:rPr lang="en-US" dirty="0"/>
              <a:t> </a:t>
            </a:r>
          </a:p>
          <a:p>
            <a:pPr lvl="1"/>
            <a:r>
              <a:rPr lang="en-US" sz="2400" i="1" dirty="0">
                <a:solidFill>
                  <a:srgbClr val="FFFF00"/>
                </a:solidFill>
              </a:rPr>
              <a:t>Overfitting</a:t>
            </a:r>
            <a:r>
              <a:rPr lang="en-US" i="1" dirty="0"/>
              <a:t>: </a:t>
            </a:r>
            <a:r>
              <a:rPr lang="en-US" dirty="0"/>
              <a:t>If H is more complex than the function, </a:t>
            </a:r>
          </a:p>
          <a:p>
            <a:pPr lvl="2"/>
            <a:r>
              <a:rPr lang="en-US" i="1" dirty="0"/>
              <a:t>More training data can help or not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33B49-6991-43B7-A61B-7E1D0923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7BD84-78AD-47A1-B996-042614E5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4070F-6AE3-4800-B3CC-0214CBCF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18" y="4856221"/>
            <a:ext cx="5759594" cy="20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42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D071-115B-4AD9-974B-01DF0E82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Trade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AF53-E206-4CE8-9CB3-E04F45649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9018"/>
            <a:ext cx="9613861" cy="3915753"/>
          </a:xfrm>
        </p:spPr>
        <p:txBody>
          <a:bodyPr>
            <a:normAutofit/>
          </a:bodyPr>
          <a:lstStyle/>
          <a:p>
            <a:r>
              <a:rPr lang="en-US" dirty="0"/>
              <a:t>All learning algorithms have trade off between three factors</a:t>
            </a:r>
          </a:p>
          <a:p>
            <a:pPr lvl="1"/>
            <a:r>
              <a:rPr lang="en-US" dirty="0"/>
              <a:t>the capacity of the hypothesis class </a:t>
            </a:r>
          </a:p>
          <a:p>
            <a:pPr lvl="2"/>
            <a:r>
              <a:rPr lang="en-US" dirty="0"/>
              <a:t>As the complexity of the model class H increases, the generalization error decreases first and then starts to increase.</a:t>
            </a:r>
          </a:p>
          <a:p>
            <a:pPr lvl="1"/>
            <a:r>
              <a:rPr lang="en-US" dirty="0"/>
              <a:t>the amount of training data </a:t>
            </a:r>
          </a:p>
          <a:p>
            <a:pPr lvl="2"/>
            <a:r>
              <a:rPr lang="en-US" dirty="0"/>
              <a:t>As the amount of training data increases, the generalization error decreases</a:t>
            </a:r>
          </a:p>
          <a:p>
            <a:pPr lvl="1"/>
            <a:r>
              <a:rPr lang="en-US" dirty="0"/>
              <a:t>the generalization error on new examples </a:t>
            </a:r>
          </a:p>
          <a:p>
            <a:pPr lvl="2"/>
            <a:r>
              <a:rPr lang="en-US" dirty="0"/>
              <a:t>The generalization error of an overcomplex </a:t>
            </a:r>
            <a:r>
              <a:rPr lang="en-US" sz="2000" b="1" i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dirty="0"/>
              <a:t>  can be kept in check by increasing the amount of training data but only up to a point.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8F883-0D1B-484C-8342-AC6B83F7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E0F6F-ADB6-4030-91B5-37E30CA2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D91A-2448-49C2-975C-AC771172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EE36-AC2E-42CD-BF6E-F46F8909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939679" cy="3599316"/>
          </a:xfrm>
        </p:spPr>
        <p:txBody>
          <a:bodyPr/>
          <a:lstStyle/>
          <a:p>
            <a:r>
              <a:rPr lang="en-US" dirty="0"/>
              <a:t>Let we decide that the ‘family car’ class is learned based on two features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Input Features</a:t>
            </a:r>
            <a:r>
              <a:rPr lang="en-US" dirty="0"/>
              <a:t>: Price and Engine Power, input features must be represented as numerical values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Model</a:t>
            </a:r>
            <a:r>
              <a:rPr lang="en-US" dirty="0"/>
              <a:t>: The discriminator function we will build is known as class recognizer</a:t>
            </a:r>
          </a:p>
          <a:p>
            <a:r>
              <a:rPr lang="en-US" dirty="0"/>
              <a:t>In figure</a:t>
            </a:r>
          </a:p>
          <a:p>
            <a:pPr lvl="1"/>
            <a:r>
              <a:rPr lang="en-US" dirty="0"/>
              <a:t>Each data point corresponds one example car</a:t>
            </a:r>
          </a:p>
          <a:p>
            <a:pPr lvl="1"/>
            <a:r>
              <a:rPr lang="en-US" dirty="0"/>
              <a:t>‘+’ represents a positive example</a:t>
            </a:r>
          </a:p>
          <a:p>
            <a:pPr lvl="1"/>
            <a:r>
              <a:rPr lang="en-US" dirty="0"/>
              <a:t>‘-’ represents a negative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10F4F-FB54-490C-A8D6-ECF01B92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791" y="2278589"/>
            <a:ext cx="3733800" cy="3657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6A05-2886-44ED-A3E4-E0D3F85F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4C4A-E591-46E4-B795-B136C40A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39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D27C-3B76-41B7-99E9-6C715055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of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CD2A-EE20-497C-ACB9-89BD2E5E0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3600"/>
            <a:ext cx="9613861" cy="41682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Generalization ability of a hypothesis can be measured through data which is not used in training</a:t>
            </a:r>
          </a:p>
          <a:p>
            <a:r>
              <a:rPr lang="en-US" dirty="0"/>
              <a:t>Normally available dataset is divided into two parts</a:t>
            </a:r>
          </a:p>
          <a:p>
            <a:pPr lvl="1"/>
            <a:r>
              <a:rPr lang="en-US" dirty="0"/>
              <a:t>Training data</a:t>
            </a:r>
          </a:p>
          <a:p>
            <a:pPr lvl="1"/>
            <a:r>
              <a:rPr lang="en-US" dirty="0"/>
              <a:t>Validation data</a:t>
            </a:r>
          </a:p>
          <a:p>
            <a:pPr lvl="2"/>
            <a:r>
              <a:rPr lang="en-US" dirty="0"/>
              <a:t>used to test the generalization ability </a:t>
            </a:r>
          </a:p>
          <a:p>
            <a:r>
              <a:rPr lang="en-US" dirty="0"/>
              <a:t>Cross Validation</a:t>
            </a:r>
          </a:p>
          <a:p>
            <a:pPr lvl="2"/>
            <a:r>
              <a:rPr lang="en-US" dirty="0"/>
              <a:t>Train different hypothesis and the hypothesis that is the most accurate on the validation set is the best one </a:t>
            </a:r>
          </a:p>
          <a:p>
            <a:r>
              <a:rPr lang="en-US" dirty="0"/>
              <a:t>Test data/publication set: </a:t>
            </a:r>
          </a:p>
          <a:p>
            <a:pPr lvl="1"/>
            <a:r>
              <a:rPr lang="en-US" dirty="0"/>
              <a:t>This data is used in production environment usually</a:t>
            </a:r>
          </a:p>
          <a:p>
            <a:pPr lvl="1"/>
            <a:r>
              <a:rPr lang="en-US" dirty="0"/>
              <a:t>contains examples not used in training or validation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32100-6B2F-42E5-902C-B4AC2868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0A8AB-4010-4295-B728-B4A40AB6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03A9D27-79C0-4B02-89DC-1F9E79239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979013"/>
              </p:ext>
            </p:extLst>
          </p:nvPr>
        </p:nvGraphicFramePr>
        <p:xfrm>
          <a:off x="6802582" y="3627145"/>
          <a:ext cx="4928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473">
                  <a:extLst>
                    <a:ext uri="{9D8B030D-6E8A-4147-A177-3AD203B41FA5}">
                      <a16:colId xmlns:a16="http://schemas.microsoft.com/office/drawing/2014/main" val="825798624"/>
                    </a:ext>
                  </a:extLst>
                </a:gridCol>
                <a:gridCol w="1354151">
                  <a:extLst>
                    <a:ext uri="{9D8B030D-6E8A-4147-A177-3AD203B41FA5}">
                      <a16:colId xmlns:a16="http://schemas.microsoft.com/office/drawing/2014/main" val="2199897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59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991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EE8B-D9FB-4413-8BA9-341B6FDB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Dimensions of a Supervised Machine Learning Algorithm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713DC-60F7-4F20-9CCE-63C468D28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932262" cy="3599316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independent and identically distributed </a:t>
                </a:r>
                <a:r>
                  <a:rPr lang="en-US" dirty="0"/>
                  <a:t>(</a:t>
                </a:r>
                <a:r>
                  <a:rPr lang="en-US" i="1" dirty="0" err="1"/>
                  <a:t>iid</a:t>
                </a:r>
                <a:r>
                  <a:rPr lang="en-US" i="1" dirty="0"/>
                  <a:t>) examples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the ordering is not important and all instances are drawn from the same joint distribution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For binary class: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For multi-classes: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k-value vector where exactly one value is 1</a:t>
                </a:r>
              </a:p>
              <a:p>
                <a:pPr lvl="2"/>
                <a:r>
                  <a:rPr lang="en-US" dirty="0"/>
                  <a:t>For 3 classes 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dirty="0"/>
                  <a:t>This representation is called </a:t>
                </a:r>
                <a:r>
                  <a:rPr lang="en-US" dirty="0">
                    <a:solidFill>
                      <a:srgbClr val="FFFF00"/>
                    </a:solidFill>
                  </a:rPr>
                  <a:t>one-hot encoding</a:t>
                </a:r>
              </a:p>
              <a:p>
                <a:r>
                  <a:rPr lang="en-US" dirty="0"/>
                  <a:t>The aim is to build a good and useful approximation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2000" b="1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using model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713DC-60F7-4F20-9CCE-63C468D28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932262" cy="3599316"/>
              </a:xfrm>
              <a:blipFill>
                <a:blip r:embed="rId2"/>
                <a:stretch>
                  <a:fillRect l="-859" t="-2030" r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DBA0D-9A80-4FD7-8E81-D1E385ED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5255C-3A18-4C70-A6C0-21C8A45A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94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F7D2-E814-4C9E-92E0-4138DC0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good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9AC944-E6BE-4CBE-A27B-9CE7A92400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05891"/>
                <a:ext cx="9613861" cy="43364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Selection of model(inductive Bias):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000" b="1" i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helps to find best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i="1" dirty="0"/>
                  <a:t>Loss function: L(.)</a:t>
                </a:r>
              </a:p>
              <a:p>
                <a:pPr lvl="1"/>
                <a:r>
                  <a:rPr lang="en-US" dirty="0"/>
                  <a:t>to compute the difference between the desired output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 approximation to it given by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i="1" dirty="0"/>
                  <a:t>approximation error</a:t>
                </a:r>
                <a:r>
                  <a:rPr lang="en-US" dirty="0"/>
                  <a:t>, or </a:t>
                </a:r>
                <a:r>
                  <a:rPr lang="en-US" i="1" dirty="0"/>
                  <a:t>loss: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i="1" dirty="0"/>
                  <a:t>Optimization procedure: </a:t>
                </a:r>
              </a:p>
              <a:p>
                <a:pPr lvl="1"/>
                <a:r>
                  <a:rPr lang="en-US" dirty="0"/>
                  <a:t>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that minimizes the total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𝐚𝐫𝐠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fName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r>
                  <a:rPr lang="en-US" dirty="0"/>
                  <a:t>Different machine learning algorithms differ either </a:t>
                </a:r>
              </a:p>
              <a:p>
                <a:pPr lvl="1"/>
                <a:r>
                  <a:rPr lang="en-US" dirty="0"/>
                  <a:t>in the models they assume (their hypothesis class/inductive bias) </a:t>
                </a:r>
              </a:p>
              <a:p>
                <a:pPr lvl="1"/>
                <a:r>
                  <a:rPr lang="en-US" dirty="0"/>
                  <a:t>the loss measures they employ</a:t>
                </a:r>
              </a:p>
              <a:p>
                <a:pPr lvl="1"/>
                <a:r>
                  <a:rPr lang="en-US" dirty="0"/>
                  <a:t>the optimization procedure they use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9AC944-E6BE-4CBE-A27B-9CE7A9240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05891"/>
                <a:ext cx="9613861" cy="4336473"/>
              </a:xfrm>
              <a:blipFill>
                <a:blip r:embed="rId2"/>
                <a:stretch>
                  <a:fillRect l="-888"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A0745-FBE5-4E39-B18C-FF8573E1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40A09-3CD1-450F-B92B-F6B9DA6B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56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F425-DAA6-4738-9521-E807C84C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CCA4-7726-46F6-8CD7-95DC1DD5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all the exercises of the chapter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56267-1CFF-424B-89D9-7A24E97A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31896-1BE0-4DF5-AA93-BA2EA19E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43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1752-714A-46EA-8A6C-07293B07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Exercises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BF0D8-8E42-4814-B4DD-894C66708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Write a program in python that takes values for following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𝑒𝑛𝑔𝑖𝑛𝑒𝑃𝑜𝑤𝑒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𝑒𝑛𝑔𝑖𝑛𝑒𝑃𝑜𝑤𝑒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criteria for two classes (family car, not family car)</a:t>
                </a:r>
              </a:p>
              <a:p>
                <a:pPr lvl="1"/>
                <a:r>
                  <a:rPr lang="en-US" dirty="0"/>
                  <a:t>Based on read parameters, decide the class of car.</a:t>
                </a:r>
              </a:p>
              <a:p>
                <a:pPr lvl="1"/>
                <a:r>
                  <a:rPr lang="en-US" dirty="0"/>
                  <a:t>Draw the graph using python matplotlib library</a:t>
                </a:r>
              </a:p>
              <a:p>
                <a:r>
                  <a:rPr lang="en-US" dirty="0"/>
                  <a:t>Write a program to find the VC dimension of given data points</a:t>
                </a:r>
              </a:p>
              <a:p>
                <a:r>
                  <a:rPr lang="en-US" dirty="0"/>
                  <a:t>Write a program to perform regression for </a:t>
                </a:r>
                <a:r>
                  <a:rPr lang="en-US" dirty="0" err="1"/>
                  <a:t>uni</a:t>
                </a:r>
                <a:r>
                  <a:rPr lang="en-US" dirty="0"/>
                  <a:t>-variable data. Do not use any </a:t>
                </a:r>
                <a:r>
                  <a:rPr lang="en-US" dirty="0" err="1"/>
                  <a:t>builtin</a:t>
                </a:r>
                <a:r>
                  <a:rPr lang="en-US" dirty="0"/>
                  <a:t> API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BF0D8-8E42-4814-B4DD-894C66708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27FF6-DC37-47F9-9194-AD0D90DF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05728-DE8F-4AC4-A5C7-DFC1968C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4447-E66E-4218-AE12-CC594F4E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A5C3C80-8317-478C-A68E-670F673F5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037964"/>
                  </p:ext>
                </p:extLst>
              </p:nvPr>
            </p:nvGraphicFramePr>
            <p:xfrm>
              <a:off x="446087" y="2217879"/>
              <a:ext cx="7212013" cy="29541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8551">
                      <a:extLst>
                        <a:ext uri="{9D8B030D-6E8A-4147-A177-3AD203B41FA5}">
                          <a16:colId xmlns:a16="http://schemas.microsoft.com/office/drawing/2014/main" val="227894492"/>
                        </a:ext>
                      </a:extLst>
                    </a:gridCol>
                    <a:gridCol w="4843462">
                      <a:extLst>
                        <a:ext uri="{9D8B030D-6E8A-4147-A177-3AD203B41FA5}">
                          <a16:colId xmlns:a16="http://schemas.microsoft.com/office/drawing/2014/main" val="3685016751"/>
                        </a:ext>
                      </a:extLst>
                    </a:gridCol>
                  </a:tblGrid>
                  <a:tr h="4530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Representation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2264175"/>
                      </a:ext>
                    </a:extLst>
                  </a:tr>
                  <a:tr h="73581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𝑟𝑖𝑐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𝑒𝑛𝑔𝑖𝑛𝑒𝑃𝑜𝑤𝑒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𝑝𝑟𝑖𝑐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𝑒𝑛𝑔𝑖𝑛𝑒𝑃𝑜𝑤𝑒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044989"/>
                      </a:ext>
                    </a:extLst>
                  </a:tr>
                  <a:tr h="85923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𝑝𝑜𝑠𝑖𝑡𝑖𝑣𝑒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𝑒𝑥𝑎𝑚𝑝𝑙𝑒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𝑛𝑒𝑔𝑎𝑡𝑖𝑣𝑒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𝑒𝑥𝑎𝑚𝑝𝑙𝑒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019326"/>
                      </a:ext>
                    </a:extLst>
                  </a:tr>
                  <a:tr h="4530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Each car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𝑒𝑛𝑔𝑃𝑜𝑤𝑒𝑟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512447"/>
                      </a:ext>
                    </a:extLst>
                  </a:tr>
                  <a:tr h="4530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Complete 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036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A5C3C80-8317-478C-A68E-670F673F5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037964"/>
                  </p:ext>
                </p:extLst>
              </p:nvPr>
            </p:nvGraphicFramePr>
            <p:xfrm>
              <a:off x="446087" y="2217879"/>
              <a:ext cx="7212013" cy="29541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8551">
                      <a:extLst>
                        <a:ext uri="{9D8B030D-6E8A-4147-A177-3AD203B41FA5}">
                          <a16:colId xmlns:a16="http://schemas.microsoft.com/office/drawing/2014/main" val="227894492"/>
                        </a:ext>
                      </a:extLst>
                    </a:gridCol>
                    <a:gridCol w="4843462">
                      <a:extLst>
                        <a:ext uri="{9D8B030D-6E8A-4147-A177-3AD203B41FA5}">
                          <a16:colId xmlns:a16="http://schemas.microsoft.com/office/drawing/2014/main" val="3685016751"/>
                        </a:ext>
                      </a:extLst>
                    </a:gridCol>
                  </a:tblGrid>
                  <a:tr h="4530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Representation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2264175"/>
                      </a:ext>
                    </a:extLst>
                  </a:tr>
                  <a:tr h="73581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057" t="-66942" r="-503" b="-2413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44989"/>
                      </a:ext>
                    </a:extLst>
                  </a:tr>
                  <a:tr h="85923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057" t="-143262" r="-503" b="-1070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019326"/>
                      </a:ext>
                    </a:extLst>
                  </a:tr>
                  <a:tr h="4530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Each car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057" t="-463514" r="-503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7512447"/>
                      </a:ext>
                    </a:extLst>
                  </a:tr>
                  <a:tr h="4530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Complete 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057" t="-556000" r="-503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80368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17C0A0A-CC93-4115-9BFD-D3D1B130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788" y="2217879"/>
            <a:ext cx="3667125" cy="3533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679414-936F-4334-91F5-43832E95D2E9}"/>
              </a:ext>
            </a:extLst>
          </p:cNvPr>
          <p:cNvSpPr/>
          <p:nvPr/>
        </p:nvSpPr>
        <p:spPr>
          <a:xfrm>
            <a:off x="8241545" y="5831170"/>
            <a:ext cx="3667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LucidaBright"/>
              </a:rPr>
              <a:t>The class of family car is a rectangle</a:t>
            </a:r>
            <a:br>
              <a:rPr lang="en-US" b="1" dirty="0">
                <a:latin typeface="LucidaBright"/>
              </a:rPr>
            </a:br>
            <a:r>
              <a:rPr lang="en-US" b="1" dirty="0">
                <a:latin typeface="LucidaBright"/>
              </a:rPr>
              <a:t>in the price-engine power space.</a:t>
            </a:r>
            <a:r>
              <a:rPr lang="en-US" b="1" dirty="0"/>
              <a:t>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7AB16A0-7A22-4F4B-B206-D261775E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055940-A39D-4B0D-A284-5F1E1CAF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9CED4-B88F-49A7-901F-B4CA074863A2}"/>
              </a:ext>
            </a:extLst>
          </p:cNvPr>
          <p:cNvSpPr/>
          <p:nvPr/>
        </p:nvSpPr>
        <p:spPr>
          <a:xfrm>
            <a:off x="446086" y="5181442"/>
            <a:ext cx="72120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Bright"/>
              </a:rPr>
              <a:t>For a car to be a family car, its price and engine power should be in a certain range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55A56E-D349-42CF-9CED-4F375994E057}"/>
                  </a:ext>
                </a:extLst>
              </p:cNvPr>
              <p:cNvSpPr txBox="1"/>
              <p:nvPr/>
            </p:nvSpPr>
            <p:spPr>
              <a:xfrm>
                <a:off x="446086" y="5837142"/>
                <a:ext cx="74691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𝒇𝒂𝒎𝒊𝒍𝒚𝑪𝒂𝒓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𝒆𝒏𝒈𝒊𝒏𝒆𝑷𝒐𝒘𝒆𝒓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𝑨𝑵𝑫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𝒑𝒓𝒊𝒄𝒆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𝑬𝒒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55A56E-D349-42CF-9CED-4F375994E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6" y="5837142"/>
                <a:ext cx="7469189" cy="553998"/>
              </a:xfrm>
              <a:prstGeom prst="rect">
                <a:avLst/>
              </a:prstGeom>
              <a:blipFill>
                <a:blip r:embed="rId4"/>
                <a:stretch>
                  <a:fillRect l="-1143" t="-3333" r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5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57AA-DFBD-4FE8-9349-4C4EFF62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Class - 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059A16-4CFD-4126-AED3-BDD2162BB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752027"/>
                <a:ext cx="7249242" cy="4186406"/>
              </a:xfrm>
            </p:spPr>
            <p:txBody>
              <a:bodyPr/>
              <a:lstStyle/>
              <a:p>
                <a:r>
                  <a:rPr lang="en-US" dirty="0"/>
                  <a:t>H is set of solutions from which we choose one.</a:t>
                </a:r>
              </a:p>
              <a:p>
                <a:r>
                  <a:rPr lang="en-US" dirty="0"/>
                  <a:t>Eq.1 fixes H from which C is drawn</a:t>
                </a:r>
              </a:p>
              <a:p>
                <a:r>
                  <a:rPr lang="en-US" dirty="0"/>
                  <a:t>The learning algorithm finds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specified by particular quadruple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to approximate C as closely as possible  </a:t>
                </a:r>
              </a:p>
              <a:p>
                <a:r>
                  <a:rPr lang="en-US" dirty="0"/>
                  <a:t>Once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found, we can then estimate for given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𝒄𝒍𝒂𝒔𝒔𝒊𝒇𝒊𝒆𝒔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𝒂𝒔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𝒑𝒐𝒔𝒊𝒕𝒊𝒗𝒆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𝒆𝒙𝒂𝒎𝒑𝒍𝒆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𝒄𝒍𝒂𝒔𝒔𝒊𝒇𝒊𝒆𝒔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𝒂𝒔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𝒏𝒆𝒈𝒂𝒕𝒊𝒗𝒆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𝒆𝒙𝒂𝒎𝒑𝒍𝒆</m:t>
                            </m:r>
                          </m:e>
                        </m:eqAr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059A16-4CFD-4126-AED3-BDD2162BB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752027"/>
                <a:ext cx="7249242" cy="4186406"/>
              </a:xfrm>
              <a:blipFill>
                <a:blip r:embed="rId2"/>
                <a:stretch>
                  <a:fillRect l="-1177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C5A76-2DDD-4968-8345-7A975729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E826F-4F01-4342-A807-FF96B319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703E6-F462-4E69-AE14-6EDC430B0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37" y="2353502"/>
            <a:ext cx="3562350" cy="3514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9A4E25-BCA1-4E2E-B031-0C34578E52DB}"/>
              </a:ext>
            </a:extLst>
          </p:cNvPr>
          <p:cNvSpPr/>
          <p:nvPr/>
        </p:nvSpPr>
        <p:spPr>
          <a:xfrm>
            <a:off x="9472621" y="3471864"/>
            <a:ext cx="1278769" cy="8286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4B6645-83A8-40AE-86DC-D1F25CAF9EB7}"/>
              </a:ext>
            </a:extLst>
          </p:cNvPr>
          <p:cNvSpPr/>
          <p:nvPr/>
        </p:nvSpPr>
        <p:spPr>
          <a:xfrm>
            <a:off x="9548327" y="3562403"/>
            <a:ext cx="1278769" cy="8286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C02E22-0749-4CED-B277-791F2CB0CD54}"/>
                  </a:ext>
                </a:extLst>
              </p:cNvPr>
              <p:cNvSpPr txBox="1"/>
              <p:nvPr/>
            </p:nvSpPr>
            <p:spPr>
              <a:xfrm>
                <a:off x="680321" y="2198029"/>
                <a:ext cx="74691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𝒇𝒂𝒎𝒊𝒍𝒚𝑪𝒂𝒓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𝒆𝒏𝒈𝒊𝒏𝒆𝑷𝒐𝒘𝒆𝒓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𝑨𝑵𝑫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𝒑𝒓𝒊𝒄𝒆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𝑬𝒒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C02E22-0749-4CED-B277-791F2CB0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2198029"/>
                <a:ext cx="7469189" cy="553998"/>
              </a:xfrm>
              <a:prstGeom prst="rect">
                <a:avLst/>
              </a:prstGeom>
              <a:blipFill>
                <a:blip r:embed="rId4"/>
                <a:stretch>
                  <a:fillRect l="-1224" t="-3333" r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30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201-C2A6-4E02-AC93-154F0DD3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4BF49-9264-4E26-A835-1714F50C7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57400"/>
                <a:ext cx="9613861" cy="4500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real solution. A classifier that exactly classifies the given instance of car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estimate done on the bases of classifier experience</a:t>
                </a:r>
              </a:p>
              <a:p>
                <a:pPr lvl="1"/>
                <a:r>
                  <a:rPr lang="en-US" sz="2400" dirty="0"/>
                  <a:t>There is big number of family cars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not see</a:t>
                </a:r>
              </a:p>
              <a:p>
                <a:pPr lvl="1"/>
                <a:r>
                  <a:rPr lang="en-US" dirty="0"/>
                  <a:t>Hence has limited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limited experience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not provide 100% correct classification for all car images</a:t>
                </a:r>
              </a:p>
              <a:p>
                <a:r>
                  <a:rPr lang="en-US" dirty="0"/>
                  <a:t>Empirical Error: it the proportion of the incorrect predictions made by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compared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error of hypothesis </a:t>
                </a:r>
                <a:r>
                  <a:rPr lang="en-US" i="1" dirty="0"/>
                  <a:t>h </a:t>
                </a:r>
                <a:r>
                  <a:rPr lang="en-US" dirty="0"/>
                  <a:t>given the training set X 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4BF49-9264-4E26-A835-1714F50C7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57400"/>
                <a:ext cx="9613861" cy="4500563"/>
              </a:xfrm>
              <a:blipFill>
                <a:blip r:embed="rId2"/>
                <a:stretch>
                  <a:fillRect l="-888"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A922A-0972-464D-9E64-10C16CE9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779C4-5C4B-422F-823C-986FE6AC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92A8ED-711E-42E0-9A65-63543C2BD9E3}"/>
                  </a:ext>
                </a:extLst>
              </p:cNvPr>
              <p:cNvSpPr/>
              <p:nvPr/>
            </p:nvSpPr>
            <p:spPr>
              <a:xfrm>
                <a:off x="-284123" y="5460095"/>
                <a:ext cx="9613860" cy="1152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𝑬𝒒</m:t>
                              </m:r>
                              <m:r>
                                <a:rPr lang="en-US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92A8ED-711E-42E0-9A65-63543C2BD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4123" y="5460095"/>
                <a:ext cx="9613860" cy="1152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05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EF97-A110-43C4-B703-B71C5D03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9E359-9328-4007-8095-84E13FF9C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76" y="2294986"/>
                <a:ext cx="9163767" cy="43719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en-US" dirty="0"/>
                  <a:t> be the training set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/>
                  <a:t> be future examples set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is chosen hypothesis</a:t>
                </a:r>
              </a:p>
              <a:p>
                <a:pPr lvl="1"/>
                <a:r>
                  <a:rPr lang="en-US" dirty="0"/>
                  <a:t>How well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 hypothesis will correctly classify future examples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Most Specific Hypothesis (S): The tightest hypothesis (rectangle) that includes only positive examples.</a:t>
                </a:r>
              </a:p>
              <a:p>
                <a:r>
                  <a:rPr lang="en-US" dirty="0"/>
                  <a:t>Most General Hypothesis (G): the largest rectangle that we can draw which only includes the positive examples</a:t>
                </a:r>
              </a:p>
              <a:p>
                <a:r>
                  <a:rPr lang="en-US" dirty="0"/>
                  <a:t>Consistent hypothesis (C): Any hypothesis that lies between S and G.</a:t>
                </a:r>
              </a:p>
              <a:p>
                <a:r>
                  <a:rPr lang="en-US" dirty="0"/>
                  <a:t>Version Space (VS): Set of all hypothesis such that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𝐕𝐒</m:t>
                    </m: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Each dataset may have its own version space</a:t>
                </a:r>
                <a:br>
                  <a:rPr lang="en-US" b="1" dirty="0">
                    <a:solidFill>
                      <a:srgbClr val="FFFF00"/>
                    </a:solidFill>
                  </a:rPr>
                </a:b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9E359-9328-4007-8095-84E13FF9C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76" y="2294986"/>
                <a:ext cx="9163767" cy="4371975"/>
              </a:xfrm>
              <a:blipFill>
                <a:blip r:embed="rId2"/>
                <a:stretch>
                  <a:fillRect l="-798" t="-2786" r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965DB-9B7A-4D00-88DF-505514C2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096A1-F75E-496D-A608-D284D424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E065EC-05CD-4B7D-9EF2-F2EB2F68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743" y="2128837"/>
            <a:ext cx="2428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6364-8F41-4F16-AC06-8B311E1A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98B35-21A4-41FC-B37C-052D8CE4D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934" y="3429000"/>
                <a:ext cx="6870660" cy="3599316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is real solution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 is learned solution </a:t>
                </a:r>
              </a:p>
              <a:p>
                <a:r>
                  <a:rPr lang="en-US" dirty="0"/>
                  <a:t>For a particular instance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>
                    <a:solidFill>
                      <a:schemeClr val="tx1"/>
                    </a:solidFill>
                  </a:rPr>
                  <a:t>True positive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):   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True Negative (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False positive (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False Negative (FN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98B35-21A4-41FC-B37C-052D8CE4D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934" y="3429000"/>
                <a:ext cx="6870660" cy="3599316"/>
              </a:xfrm>
              <a:blipFill>
                <a:blip r:embed="rId2"/>
                <a:stretch>
                  <a:fillRect l="-1154" t="-2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50A1B-1499-4B92-BBC5-3BDFDDE9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7E78B-7AEA-4761-B2DE-212EF051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276B5-567B-4660-A5AC-035F8F14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756" y="2222111"/>
            <a:ext cx="4133850" cy="359931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8C99A2-8AFC-4872-9797-1361822AE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50798"/>
              </p:ext>
            </p:extLst>
          </p:nvPr>
        </p:nvGraphicFramePr>
        <p:xfrm>
          <a:off x="4601632" y="2222111"/>
          <a:ext cx="29887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764">
                  <a:extLst>
                    <a:ext uri="{9D8B030D-6E8A-4147-A177-3AD203B41FA5}">
                      <a16:colId xmlns:a16="http://schemas.microsoft.com/office/drawing/2014/main" val="4276167238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1914663606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3475692748"/>
                    </a:ext>
                  </a:extLst>
                </a:gridCol>
                <a:gridCol w="1162372">
                  <a:extLst>
                    <a:ext uri="{9D8B030D-6E8A-4147-A177-3AD203B41FA5}">
                      <a16:colId xmlns:a16="http://schemas.microsoft.com/office/drawing/2014/main" val="244997019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866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80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98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360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A8A006-74C7-472A-BDBA-B9FB0F929540}"/>
              </a:ext>
            </a:extLst>
          </p:cNvPr>
          <p:cNvSpPr txBox="1"/>
          <p:nvPr/>
        </p:nvSpPr>
        <p:spPr>
          <a:xfrm>
            <a:off x="5201252" y="3652437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89033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4980-210E-4663-B296-5F3E1979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Hypothesis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EA9BD-89C2-4D74-989C-2CD8F5398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228850"/>
                <a:ext cx="9613861" cy="370733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Depending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, there may be several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which</a:t>
                </a:r>
                <a:br>
                  <a:rPr lang="en-US" dirty="0"/>
                </a:br>
                <a:r>
                  <a:rPr lang="en-US" dirty="0"/>
                  <a:t>respectively make up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Every member of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</m:oMath>
                </a14:m>
                <a:r>
                  <a:rPr lang="en-US" dirty="0"/>
                  <a:t> is consistent with all the instances, and there are no consistent hypotheses that are more specific. </a:t>
                </a:r>
              </a:p>
              <a:p>
                <a:r>
                  <a:rPr lang="en-US" dirty="0"/>
                  <a:t>Every member of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</m:oMath>
                </a14:m>
                <a:r>
                  <a:rPr lang="en-US" dirty="0"/>
                  <a:t> is consistent with all the instances, and there are no consistent hypotheses that are more general. </a:t>
                </a:r>
              </a:p>
              <a:p>
                <a:r>
                  <a:rPr lang="en-US" dirty="0"/>
                  <a:t>These two make up the boundary sets and any hypothesis between them is consistent and is part of the version space. </a:t>
                </a:r>
              </a:p>
              <a:p>
                <a:r>
                  <a:rPr lang="en-US" dirty="0"/>
                  <a:t>Candidate Elimination: An algorithm to discard hypothesis as new training instance is seen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must be large enough to have minimal or unique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EA9BD-89C2-4D74-989C-2CD8F5398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228850"/>
                <a:ext cx="9613861" cy="3707339"/>
              </a:xfrm>
              <a:blipFill>
                <a:blip r:embed="rId2"/>
                <a:stretch>
                  <a:fillRect l="-761" t="-2796" r="-761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1B82D-E0C9-4AEB-8754-39049B90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C0E8-C157-45B2-BB4B-D9120031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163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466</TotalTime>
  <Words>2976</Words>
  <Application>Microsoft Office PowerPoint</Application>
  <PresentationFormat>Widescreen</PresentationFormat>
  <Paragraphs>353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LucidaBright</vt:lpstr>
      <vt:lpstr>Trebuchet MS</vt:lpstr>
      <vt:lpstr>Berlin</vt:lpstr>
      <vt:lpstr>Supervised Learning</vt:lpstr>
      <vt:lpstr>Learning a Class from Examples </vt:lpstr>
      <vt:lpstr>The Learning</vt:lpstr>
      <vt:lpstr>Model Representation</vt:lpstr>
      <vt:lpstr>Hypothesis Class - H</vt:lpstr>
      <vt:lpstr>Empirical Error</vt:lpstr>
      <vt:lpstr>Hypothesis Generalization</vt:lpstr>
      <vt:lpstr>Confusion Matrix</vt:lpstr>
      <vt:lpstr>Data set and Hypothesis Set</vt:lpstr>
      <vt:lpstr>Boundary Margin of Hypothesis h</vt:lpstr>
      <vt:lpstr>Learning Consistent Hypothesis</vt:lpstr>
      <vt:lpstr>Vapnik-Chervonenkis Dimension </vt:lpstr>
      <vt:lpstr>Power of Classifier</vt:lpstr>
      <vt:lpstr>Probably Approximately Correct Learning </vt:lpstr>
      <vt:lpstr>PAC Learning</vt:lpstr>
      <vt:lpstr>PAC Learning</vt:lpstr>
      <vt:lpstr>Noise</vt:lpstr>
      <vt:lpstr>Learning Multiple Classes </vt:lpstr>
      <vt:lpstr>PowerPoint Presentation</vt:lpstr>
      <vt:lpstr>Regression </vt:lpstr>
      <vt:lpstr>Regression</vt:lpstr>
      <vt:lpstr>Regression</vt:lpstr>
      <vt:lpstr>Regression</vt:lpstr>
      <vt:lpstr>Model Selection and Generalization </vt:lpstr>
      <vt:lpstr>Ill posed problem</vt:lpstr>
      <vt:lpstr>Inductive BIAS</vt:lpstr>
      <vt:lpstr>Extending the capacity of hypothesis</vt:lpstr>
      <vt:lpstr>Model Generalization</vt:lpstr>
      <vt:lpstr>Triple Trade Off</vt:lpstr>
      <vt:lpstr>Measurement of Generalization</vt:lpstr>
      <vt:lpstr>Dimensions of a Supervised Machine Learning Algorithm </vt:lpstr>
      <vt:lpstr>Building a good approximation</vt:lpstr>
      <vt:lpstr>Theoretical Assignments</vt:lpstr>
      <vt:lpstr>Programming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sajid iqbal</dc:creator>
  <cp:lastModifiedBy>sajid iqbal</cp:lastModifiedBy>
  <cp:revision>96</cp:revision>
  <dcterms:created xsi:type="dcterms:W3CDTF">2020-07-19T07:13:44Z</dcterms:created>
  <dcterms:modified xsi:type="dcterms:W3CDTF">2020-07-19T18:19:23Z</dcterms:modified>
</cp:coreProperties>
</file>