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430" r:id="rId2"/>
    <p:sldId id="431" r:id="rId3"/>
    <p:sldId id="516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484" r:id="rId12"/>
    <p:sldId id="485" r:id="rId13"/>
    <p:sldId id="486" r:id="rId14"/>
    <p:sldId id="487" r:id="rId15"/>
    <p:sldId id="488" r:id="rId16"/>
    <p:sldId id="528" r:id="rId17"/>
    <p:sldId id="489" r:id="rId18"/>
    <p:sldId id="490" r:id="rId19"/>
    <p:sldId id="432" r:id="rId20"/>
    <p:sldId id="4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FD49-FFD4-478B-8783-9E759F46EB1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0DEE-8953-46C2-9B4D-E208591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797-4B17-4A4F-A08C-F622F87B23CB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503-EAD9-4114-8792-54DAE37D3661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F4-F451-4728-99D9-638521E50E61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5FE6-69CF-4775-9F12-C9CE1A53376A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2606-7893-4CBE-B795-96345C2E369A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9E1-B002-49A9-B3C1-114168C77EB3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B4A-FA6B-4D72-B1D2-83AF1C1C47E7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8A0-4713-4ECF-A3D7-73539D6E277A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378862-4CE2-44C8-B574-2E545CCBFA5B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2" y="6301835"/>
            <a:ext cx="2743200" cy="365125"/>
          </a:xfrm>
        </p:spPr>
        <p:txBody>
          <a:bodyPr/>
          <a:lstStyle/>
          <a:p>
            <a:fld id="{E3A4B0BF-A6BF-4362-8DF2-F6394C0EED33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836"/>
            <a:ext cx="6870660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7AD8-2E09-41D9-8D5D-9EB93BA3C6F8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959-F248-4E16-84EE-551FF9A46236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1E4-5BC7-4378-9F74-BA3A5BDDAFAF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0A94-0ABF-4B75-BB7B-3A9D206629ED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89-BF2A-421C-9D46-FBFF4486B047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B7A-7267-4138-9937-C8FF19DB4865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C003-668B-42A6-B519-95B74A8B973A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98-3920-4047-B81E-DC73393C517A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naive-bayes-classifier-scratch-python/" TargetMode="External"/><Relationship Id="rId2" Type="http://schemas.openxmlformats.org/officeDocument/2006/relationships/hyperlink" Target="https://www.kaggle.com/uciml/breast-cancer-wisconsin-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60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268760"/>
            <a:ext cx="2304256" cy="26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4C79-066E-4159-8026-D99F0E0D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Multi-classification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1344-0512-49B6-A389-22F2993B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this working for multi-featured dataset</a:t>
            </a:r>
          </a:p>
          <a:p>
            <a:r>
              <a:rPr lang="en-US" dirty="0"/>
              <a:t>Take the breast cancer detection dataset from </a:t>
            </a:r>
          </a:p>
          <a:p>
            <a:pPr lvl="1"/>
            <a:r>
              <a:rPr lang="en-US" dirty="0">
                <a:hlinkClick r:id="rId2"/>
              </a:rPr>
              <a:t>https://www.kaggle.com/uciml/breast-cancer-wisconsin-data</a:t>
            </a:r>
            <a:endParaRPr lang="en-US" dirty="0"/>
          </a:p>
          <a:p>
            <a:r>
              <a:rPr lang="en-US" dirty="0"/>
              <a:t>Apply the studied theory on it. </a:t>
            </a:r>
          </a:p>
          <a:p>
            <a:r>
              <a:rPr lang="en-US" dirty="0"/>
              <a:t>A good example is given here, try to understand and apply it on your problem</a:t>
            </a:r>
          </a:p>
          <a:p>
            <a:pPr lvl="1"/>
            <a:r>
              <a:rPr lang="en-US" dirty="0">
                <a:hlinkClick r:id="rId3"/>
              </a:rPr>
              <a:t>https://machinelearningmastery.com/naive-bayes-classifier-scratch-python/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2181-DAF4-41D6-9F1B-1423480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F46A7-7F06-4C4F-91FE-3A1BD2C5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EDBB-89B0-4D27-9BED-56A50E61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3456A-896D-432D-A102-C97C38B67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97510"/>
                <a:ext cx="9613861" cy="4218037"/>
              </a:xfrm>
            </p:spPr>
            <p:txBody>
              <a:bodyPr/>
              <a:lstStyle/>
              <a:p>
                <a:r>
                  <a:rPr lang="en-US" dirty="0"/>
                  <a:t>The discriminant function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if we are working with multiple classes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Let assume the underlying distribution is gaussian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Putting this value in above equation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3456A-896D-432D-A102-C97C38B67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97510"/>
                <a:ext cx="9613861" cy="4218037"/>
              </a:xfrm>
              <a:blipFill>
                <a:blip r:embed="rId2"/>
                <a:stretch>
                  <a:fillRect l="-888" t="-2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C412C-2B66-4E40-A460-BB83597C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2EFB0-1A45-49E8-985F-139D96A1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D87D2A-00CB-4F7C-9FA5-0B48985359BC}"/>
                  </a:ext>
                </a:extLst>
              </p:cNvPr>
              <p:cNvSpPr txBox="1"/>
              <p:nvPr/>
            </p:nvSpPr>
            <p:spPr>
              <a:xfrm>
                <a:off x="9087401" y="3432984"/>
                <a:ext cx="2973186" cy="610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D87D2A-00CB-4F7C-9FA5-0B489853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401" y="3432984"/>
                <a:ext cx="2973186" cy="610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C475D7-369C-4CA9-829F-216ECFAB9B19}"/>
                  </a:ext>
                </a:extLst>
              </p:cNvPr>
              <p:cNvSpPr txBox="1"/>
              <p:nvPr/>
            </p:nvSpPr>
            <p:spPr>
              <a:xfrm>
                <a:off x="9467924" y="2496990"/>
                <a:ext cx="222073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C475D7-369C-4CA9-829F-216ECFAB9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924" y="2496990"/>
                <a:ext cx="2220736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E27F1F-5891-422C-9383-4F6A23F53CBF}"/>
                  </a:ext>
                </a:extLst>
              </p:cNvPr>
              <p:cNvSpPr txBox="1"/>
              <p:nvPr/>
            </p:nvSpPr>
            <p:spPr>
              <a:xfrm>
                <a:off x="9373826" y="4235741"/>
                <a:ext cx="2686761" cy="621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E27F1F-5891-422C-9383-4F6A23F53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826" y="4235741"/>
                <a:ext cx="2686761" cy="621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66A853-E9B5-4877-9CB7-1FF4E8DF4898}"/>
                  </a:ext>
                </a:extLst>
              </p:cNvPr>
              <p:cNvSpPr txBox="1"/>
              <p:nvPr/>
            </p:nvSpPr>
            <p:spPr>
              <a:xfrm>
                <a:off x="2341069" y="4206758"/>
                <a:ext cx="2871299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</m:e>
                          <m:sup/>
                        </m:s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66A853-E9B5-4877-9CB7-1FF4E8DF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069" y="4206758"/>
                <a:ext cx="2871299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8DCB9-1904-47BA-9076-635E87087ACE}"/>
                  </a:ext>
                </a:extLst>
              </p:cNvPr>
              <p:cNvSpPr/>
              <p:nvPr/>
            </p:nvSpPr>
            <p:spPr>
              <a:xfrm>
                <a:off x="2904653" y="5558068"/>
                <a:ext cx="5165196" cy="857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rad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  <m:sup/>
                              </m:s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8DCB9-1904-47BA-9076-635E87087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653" y="5558068"/>
                <a:ext cx="5165196" cy="8574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73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5F4D-EB7A-40F3-9712-AB2EF8E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88B6B-F62E-464C-9E28-C824CB1F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3F4CB-2DF1-48A9-974D-769151CE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7E1E22-9C3F-4CE4-B828-2DACC1AB78B0}"/>
                  </a:ext>
                </a:extLst>
              </p:cNvPr>
              <p:cNvSpPr/>
              <p:nvPr/>
            </p:nvSpPr>
            <p:spPr>
              <a:xfrm>
                <a:off x="2511627" y="2743138"/>
                <a:ext cx="6293160" cy="2674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𝝅</m:t>
                                          </m:r>
                                        </m:e>
                                      </m:rad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</m:d>
                                </m:e>
                                <m:sup/>
                              </m:sSup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br>
                  <a:rPr lang="en-US" b="1" i="1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1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br>
                  <a:rPr lang="en-US" b="1" i="1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bSup>
                            <m:sSubSup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7E1E22-9C3F-4CE4-B828-2DACC1AB7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627" y="2743138"/>
                <a:ext cx="6293160" cy="267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F21C3B-1673-452E-AED7-A0B7EFAA7DA5}"/>
                  </a:ext>
                </a:extLst>
              </p:cNvPr>
              <p:cNvSpPr txBox="1"/>
              <p:nvPr/>
            </p:nvSpPr>
            <p:spPr>
              <a:xfrm>
                <a:off x="8349624" y="4284407"/>
                <a:ext cx="1330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F21C3B-1673-452E-AED7-A0B7EFAA7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624" y="4284407"/>
                <a:ext cx="1330749" cy="276999"/>
              </a:xfrm>
              <a:prstGeom prst="rect">
                <a:avLst/>
              </a:prstGeom>
              <a:blipFill>
                <a:blip r:embed="rId3"/>
                <a:stretch>
                  <a:fillRect l="-1376" r="-91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5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C6FD-3FF5-4213-966F-906AC0B2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4D0EB-3BC3-4D91-A06C-B07B18434B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79523"/>
                <a:ext cx="9613861" cy="44478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:r>
                  <a:rPr lang="en-US" b="1" dirty="0">
                    <a:solidFill>
                      <a:srgbClr val="FFC000"/>
                    </a:solidFill>
                  </a:rPr>
                  <a:t>A</a:t>
                </a:r>
                <a:r>
                  <a:rPr lang="en-US" dirty="0"/>
                  <a:t> is car company that sells </a:t>
                </a:r>
                <a:r>
                  <a:rPr lang="en-US" dirty="0">
                    <a:solidFill>
                      <a:srgbClr val="FFC000"/>
                    </a:solidFill>
                  </a:rPr>
                  <a:t>k-</a:t>
                </a:r>
                <a:r>
                  <a:rPr lang="en-US" dirty="0"/>
                  <a:t>type of cars</a:t>
                </a:r>
              </a:p>
              <a:p>
                <a:r>
                  <a:rPr lang="en-US" dirty="0"/>
                  <a:t>Let customer choice is based on its yearly income </a:t>
                </a:r>
                <a:r>
                  <a:rPr lang="en-US" dirty="0">
                    <a:solidFill>
                      <a:srgbClr val="FFC000"/>
                    </a:solidFill>
                  </a:rPr>
                  <a:t>x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err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err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is the portion of customers who buy car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Let the yearly income distribution is supposed to be normal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err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Probability that a customer who bought car type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has income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income of customers buying car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variance of income of such customers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not known, it can be estimated from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4D0EB-3BC3-4D91-A06C-B07B18434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79523"/>
                <a:ext cx="9613861" cy="4447885"/>
              </a:xfrm>
              <a:blipFill>
                <a:blip r:embed="rId2"/>
                <a:stretch>
                  <a:fillRect l="-888" t="-1918"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08E3D-E64B-4F9B-B01C-0133BBEB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D09F1-F7C5-4FFF-86FD-233447C7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7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9AD1-6536-4DF8-80BA-2878855B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29AB6-8C79-4A06-9BCA-825A05028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we have sample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err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dirty="0" err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normal distribution, the parameters are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 parameter estimates are given as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Estimate for prior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29AB6-8C79-4A06-9BCA-825A05028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  <a:blipFill>
                <a:blip r:embed="rId2"/>
                <a:stretch>
                  <a:fillRect l="-888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20F04-3BD3-4D5C-8703-0E9D49EC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109D4-B7FC-4AFB-A5F8-5E59218C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BAFDE1-134F-439B-83EC-6504F8802174}"/>
                  </a:ext>
                </a:extLst>
              </p:cNvPr>
              <p:cNvSpPr txBox="1"/>
              <p:nvPr/>
            </p:nvSpPr>
            <p:spPr>
              <a:xfrm>
                <a:off x="2381865" y="2819760"/>
                <a:ext cx="3039230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BAFDE1-134F-439B-83EC-6504F8802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865" y="2819760"/>
                <a:ext cx="3039230" cy="719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47E33F-28BE-4CA9-9E19-01513D7929E1}"/>
                  </a:ext>
                </a:extLst>
              </p:cNvPr>
              <p:cNvSpPr txBox="1"/>
              <p:nvPr/>
            </p:nvSpPr>
            <p:spPr>
              <a:xfrm>
                <a:off x="2101346" y="4741503"/>
                <a:ext cx="1403397" cy="63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47E33F-28BE-4CA9-9E19-01513D792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346" y="4741503"/>
                <a:ext cx="1403397" cy="634148"/>
              </a:xfrm>
              <a:prstGeom prst="rect">
                <a:avLst/>
              </a:prstGeom>
              <a:blipFill>
                <a:blip r:embed="rId4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9EEAB8-9E35-4921-A362-78D099F70FD1}"/>
                  </a:ext>
                </a:extLst>
              </p:cNvPr>
              <p:cNvSpPr txBox="1"/>
              <p:nvPr/>
            </p:nvSpPr>
            <p:spPr>
              <a:xfrm>
                <a:off x="4115651" y="4741503"/>
                <a:ext cx="2216569" cy="63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p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9EEAB8-9E35-4921-A362-78D099F70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51" y="4741503"/>
                <a:ext cx="2216569" cy="634148"/>
              </a:xfrm>
              <a:prstGeom prst="rect">
                <a:avLst/>
              </a:prstGeom>
              <a:blipFill>
                <a:blip r:embed="rId5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A772B8-3A00-4086-BF28-F4726CE795FB}"/>
                  </a:ext>
                </a:extLst>
              </p:cNvPr>
              <p:cNvSpPr txBox="1"/>
              <p:nvPr/>
            </p:nvSpPr>
            <p:spPr>
              <a:xfrm>
                <a:off x="4089754" y="5824503"/>
                <a:ext cx="1413015" cy="558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A772B8-3A00-4086-BF28-F4726CE79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754" y="5824503"/>
                <a:ext cx="1413015" cy="5585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25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90B5-3FC7-48EB-85E9-24FBDAF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2A1C5-2001-45CD-8E8E-703D5391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B726A-500D-431E-8B4E-1F72FA78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9D2F3D-3338-4057-A500-9A779AD9C20E}"/>
                  </a:ext>
                </a:extLst>
              </p:cNvPr>
              <p:cNvSpPr txBox="1"/>
              <p:nvPr/>
            </p:nvSpPr>
            <p:spPr>
              <a:xfrm>
                <a:off x="9893515" y="3170468"/>
                <a:ext cx="1413015" cy="558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9D2F3D-3338-4057-A500-9A779AD9C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515" y="3170468"/>
                <a:ext cx="1413015" cy="558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F2953E1-357E-4822-A881-1C5DF9FFC9C3}"/>
                  </a:ext>
                </a:extLst>
              </p:cNvPr>
              <p:cNvSpPr/>
              <p:nvPr/>
            </p:nvSpPr>
            <p:spPr>
              <a:xfrm>
                <a:off x="1689478" y="2126793"/>
                <a:ext cx="6069867" cy="734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func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bSup>
                            <m:sSubSup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F2953E1-357E-4822-A881-1C5DF9FFC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478" y="2126793"/>
                <a:ext cx="6069867" cy="734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CB4FD0-252C-40EF-AF0C-7F14FE18A716}"/>
                  </a:ext>
                </a:extLst>
              </p:cNvPr>
              <p:cNvSpPr/>
              <p:nvPr/>
            </p:nvSpPr>
            <p:spPr>
              <a:xfrm>
                <a:off x="885470" y="2937060"/>
                <a:ext cx="808818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Bright"/>
                  </a:rPr>
                  <a:t>The first term is a constant and can be dropped because it is common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C000"/>
                    </a:solidFill>
                    <a:latin typeface="LucidaBright"/>
                  </a:rPr>
                  <a:t> </a:t>
                </a:r>
                <a:endParaRPr lang="en-US" b="1" dirty="0">
                  <a:latin typeface="LucidaBr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Bright"/>
                  </a:rPr>
                  <a:t>If the priors are equal, the last term can also be dropped.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Bright"/>
                  </a:rPr>
                  <a:t>If we can further assume that variances are equal, we can write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CB4FD0-252C-40EF-AF0C-7F14FE18A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70" y="2937060"/>
                <a:ext cx="8088183" cy="923330"/>
              </a:xfrm>
              <a:prstGeom prst="rect">
                <a:avLst/>
              </a:prstGeom>
              <a:blipFill>
                <a:blip r:embed="rId4"/>
                <a:stretch>
                  <a:fillRect l="-45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26AA1E-F207-4B73-948D-0D0331339AB1}"/>
                  </a:ext>
                </a:extLst>
              </p:cNvPr>
              <p:cNvSpPr/>
              <p:nvPr/>
            </p:nvSpPr>
            <p:spPr>
              <a:xfrm>
                <a:off x="1067651" y="3963734"/>
                <a:ext cx="6096000" cy="3756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nn-NO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n-NO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n-NO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 = −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n-NO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n-NO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nn-NO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n-NO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nn-NO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nn-NO" dirty="0"/>
                </a:br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26AA1E-F207-4B73-948D-0D0331339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51" y="3963734"/>
                <a:ext cx="6096000" cy="375616"/>
              </a:xfrm>
              <a:prstGeom prst="rect">
                <a:avLst/>
              </a:prstGeom>
              <a:blipFill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58E0C01-0A2E-442F-BB14-7718D4F9DD6D}"/>
              </a:ext>
            </a:extLst>
          </p:cNvPr>
          <p:cNvSpPr/>
          <p:nvPr/>
        </p:nvSpPr>
        <p:spPr>
          <a:xfrm>
            <a:off x="885470" y="450684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Bright"/>
              </a:rPr>
              <a:t>Assign </a:t>
            </a:r>
            <a:r>
              <a:rPr lang="en-US" b="1" i="1" dirty="0">
                <a:solidFill>
                  <a:srgbClr val="FFC000"/>
                </a:solidFill>
                <a:latin typeface="LucidaNewMath-Italic"/>
              </a:rPr>
              <a:t>x</a:t>
            </a:r>
            <a:r>
              <a:rPr lang="en-US" i="1" dirty="0">
                <a:latin typeface="LucidaNewMath-Italic"/>
              </a:rPr>
              <a:t> </a:t>
            </a:r>
            <a:r>
              <a:rPr lang="en-US" dirty="0">
                <a:latin typeface="LucidaBright"/>
              </a:rPr>
              <a:t>to the class with the nearest mean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9A1647-F6B3-420C-BEA5-9E7A6A52C0D2}"/>
                  </a:ext>
                </a:extLst>
              </p:cNvPr>
              <p:cNvSpPr txBox="1"/>
              <p:nvPr/>
            </p:nvSpPr>
            <p:spPr>
              <a:xfrm>
                <a:off x="3320163" y="5384339"/>
                <a:ext cx="3903504" cy="360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𝑪𝒉𝒐𝒐𝒔𝒆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9A1647-F6B3-420C-BEA5-9E7A6A52C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63" y="5384339"/>
                <a:ext cx="3903504" cy="360420"/>
              </a:xfrm>
              <a:prstGeom prst="rect">
                <a:avLst/>
              </a:prstGeom>
              <a:blipFill>
                <a:blip r:embed="rId6"/>
                <a:stretch>
                  <a:fillRect l="-938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18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E9B2-E242-44AB-9372-7531D650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F9F4-7AB3-47F6-97F9-DB6DB974B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1975070"/>
                <a:ext cx="9613861" cy="39611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Using python and </a:t>
                </a:r>
                <a:r>
                  <a:rPr lang="en-US" dirty="0" err="1"/>
                  <a:t>numpy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Create a collection of 100 values which are normally distributed with mean 50000 and standard deviation 10000</a:t>
                </a:r>
              </a:p>
              <a:p>
                <a:pPr lvl="1"/>
                <a:r>
                  <a:rPr lang="en-US" dirty="0"/>
                  <a:t>There are 3 cars in your dataset Suzuki Mehran, </a:t>
                </a:r>
                <a:r>
                  <a:rPr lang="en-US" dirty="0" err="1"/>
                  <a:t>Faw</a:t>
                </a:r>
                <a:r>
                  <a:rPr lang="en-US" dirty="0"/>
                  <a:t> V2, Toyota Vitz</a:t>
                </a:r>
              </a:p>
              <a:p>
                <a:pPr lvl="1"/>
                <a:r>
                  <a:rPr lang="en-US" dirty="0"/>
                  <a:t>Randomly assign a car to a salaried person. The shape of dataset is as follows:</a:t>
                </a:r>
              </a:p>
              <a:p>
                <a:r>
                  <a:rPr lang="en-US" dirty="0"/>
                  <a:t>Now using this 100 itemset, we estimate the population distribution</a:t>
                </a:r>
              </a:p>
              <a:p>
                <a:pPr lvl="1"/>
                <a:r>
                  <a:rPr lang="en-US" dirty="0"/>
                  <a:t>Find the parameters of normal density using formulas </a:t>
                </a:r>
              </a:p>
              <a:p>
                <a:pPr lvl="1"/>
                <a:r>
                  <a:rPr lang="en-US" dirty="0"/>
                  <a:t>Here X=[salary, grade]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formula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F9F4-7AB3-47F6-97F9-DB6DB974B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1975070"/>
                <a:ext cx="9613861" cy="3961119"/>
              </a:xfrm>
              <a:blipFill>
                <a:blip r:embed="rId2"/>
                <a:stretch>
                  <a:fillRect l="-888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21C7-9F74-442C-ABF1-C3697D1C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80493-67C9-4A4D-8397-1303CC08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DA7B7-2399-435C-8843-90E072274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46" t="36301" r="45769" b="47486"/>
          <a:stretch/>
        </p:blipFill>
        <p:spPr>
          <a:xfrm>
            <a:off x="9364889" y="4136531"/>
            <a:ext cx="2729132" cy="1111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EB71F4-1562-4964-BDBE-02A0CE6D16CE}"/>
                  </a:ext>
                </a:extLst>
              </p:cNvPr>
              <p:cNvSpPr txBox="1"/>
              <p:nvPr/>
            </p:nvSpPr>
            <p:spPr>
              <a:xfrm>
                <a:off x="9790704" y="5350768"/>
                <a:ext cx="1403397" cy="63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EB71F4-1562-4964-BDBE-02A0CE6D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704" y="5350768"/>
                <a:ext cx="1403397" cy="634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C794AB-97E1-4023-867F-A6BB56F88146}"/>
                  </a:ext>
                </a:extLst>
              </p:cNvPr>
              <p:cNvSpPr txBox="1"/>
              <p:nvPr/>
            </p:nvSpPr>
            <p:spPr>
              <a:xfrm>
                <a:off x="9621170" y="6125820"/>
                <a:ext cx="2216569" cy="63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p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C794AB-97E1-4023-867F-A6BB56F8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170" y="6125820"/>
                <a:ext cx="2216569" cy="634148"/>
              </a:xfrm>
              <a:prstGeom prst="rect">
                <a:avLst/>
              </a:prstGeom>
              <a:blipFill>
                <a:blip r:embed="rId5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97FF12-FF6A-42F6-A1EA-B00F6F4E42D0}"/>
                  </a:ext>
                </a:extLst>
              </p:cNvPr>
              <p:cNvSpPr txBox="1"/>
              <p:nvPr/>
            </p:nvSpPr>
            <p:spPr>
              <a:xfrm>
                <a:off x="3693992" y="5718132"/>
                <a:ext cx="2871299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</m:e>
                          <m:sup/>
                        </m:s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97FF12-FF6A-42F6-A1EA-B00F6F4E4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992" y="5718132"/>
                <a:ext cx="2871299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A0EFE3-6609-49E9-B081-80DD08410E53}"/>
                  </a:ext>
                </a:extLst>
              </p:cNvPr>
              <p:cNvSpPr txBox="1"/>
              <p:nvPr/>
            </p:nvSpPr>
            <p:spPr>
              <a:xfrm>
                <a:off x="3647477" y="6442894"/>
                <a:ext cx="3903504" cy="360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𝑪𝒉𝒐𝒐𝒔𝒆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A0EFE3-6609-49E9-B081-80DD0841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77" y="6442894"/>
                <a:ext cx="3903504" cy="360420"/>
              </a:xfrm>
              <a:prstGeom prst="rect">
                <a:avLst/>
              </a:prstGeom>
              <a:blipFill>
                <a:blip r:embed="rId7"/>
                <a:stretch>
                  <a:fillRect l="-780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686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D7D7-D1C7-4DE2-918F-B392DBBE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CC597-BE00-411B-9C44-FE2A22BE8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2"/>
                <a:ext cx="5223949" cy="33541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two classes, the mid point bet. Two means is the threshold of decision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b="1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CC597-BE00-411B-9C44-FE2A22BE8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2"/>
                <a:ext cx="5223949" cy="3354116"/>
              </a:xfrm>
              <a:blipFill>
                <a:blip r:embed="rId2"/>
                <a:stretch>
                  <a:fillRect l="-1634" t="-2541" r="-3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17F0-08D8-4DD9-B610-99270FD6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C031F-BE70-4C32-AD7A-32382860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3F263-E761-43C6-BE49-8989A0336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91" y="1962000"/>
            <a:ext cx="5526845" cy="33541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346700-3708-43E9-B076-A98CEA65129A}"/>
              </a:ext>
            </a:extLst>
          </p:cNvPr>
          <p:cNvSpPr/>
          <p:nvPr/>
        </p:nvSpPr>
        <p:spPr>
          <a:xfrm>
            <a:off x="6494205" y="5321014"/>
            <a:ext cx="5787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Bright"/>
              </a:rPr>
              <a:t>(a) Likelihood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Bright"/>
              </a:rPr>
              <a:t>(b) posteriors with equal priors for two classes when the input is one-dimensional.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Bright"/>
              </a:rPr>
              <a:t>Variances are equal and the posteriors intersect at one point, which is the threshold of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2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2809-6A98-42D6-A2B0-F1DAD053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5BCC-0BE0-424A-8927-ED6E3627E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4" y="2356000"/>
            <a:ext cx="6452061" cy="3599316"/>
          </a:xfrm>
        </p:spPr>
        <p:txBody>
          <a:bodyPr/>
          <a:lstStyle/>
          <a:p>
            <a:r>
              <a:rPr lang="en-US" dirty="0"/>
              <a:t>When the variances are different, there are two thresholds which can be calculated easily </a:t>
            </a:r>
          </a:p>
          <a:p>
            <a:r>
              <a:rPr lang="en-US" dirty="0"/>
              <a:t>If the priors are different, this has the effect of moving the threshold of decision toward the mean of the less likely class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69F7A-8CCB-4F34-B4A4-0E20108B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278A0-C742-4CD9-82D2-5737CF2D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6244C-FE19-41FB-B93D-4B590AF8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10" y="1990791"/>
            <a:ext cx="5375894" cy="482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5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92D050"/>
                </a:solidFill>
              </a:rPr>
              <a:t>Dr. </a:t>
            </a:r>
            <a:r>
              <a:rPr lang="en-US" sz="2600" b="1">
                <a:solidFill>
                  <a:srgbClr val="92D050"/>
                </a:solidFill>
              </a:rPr>
              <a:t>Sajid Iqbal</a:t>
            </a:r>
            <a:endParaRPr lang="en-US" sz="2600" b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</a:t>
            </a:r>
            <a:r>
              <a:rPr lang="en-US" sz="2600"/>
              <a:t>, Multan</a:t>
            </a:r>
            <a:endParaRPr lang="en-US" sz="2600" dirty="0"/>
          </a:p>
          <a:p>
            <a:pPr marL="0" indent="0" algn="ctr">
              <a:buNone/>
            </a:pPr>
            <a:r>
              <a:rPr lang="en-US" sz="2600">
                <a:hlinkClick r:id="rId2"/>
              </a:rPr>
              <a:t>sajidiqbal.</a:t>
            </a:r>
            <a:r>
              <a:rPr lang="en-US" sz="2600" dirty="0">
                <a:hlinkClick r:id="rId2"/>
              </a:rPr>
              <a:t>pk</a:t>
            </a:r>
            <a:r>
              <a:rPr lang="en-US" sz="2600">
                <a:hlinkClick r:id="rId2"/>
              </a:rPr>
              <a:t>@gmail.</a:t>
            </a:r>
            <a:r>
              <a:rPr lang="en-US" sz="2600" dirty="0">
                <a:hlinkClick r:id="rId2"/>
              </a:rPr>
              <a:t>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</a:t>
            </a:r>
            <a:r>
              <a:rPr lang="en-US" sz="2600">
                <a:hlinkClick r:id="rId3"/>
              </a:rPr>
              <a:t>_Analysis</a:t>
            </a:r>
            <a:r>
              <a:rPr lang="en-US" sz="2600" dirty="0">
                <a:hlinkClick r:id="rId3"/>
              </a:rPr>
              <a:t>_of</a:t>
            </a:r>
            <a:r>
              <a:rPr lang="en-US" sz="2600">
                <a:hlinkClick r:id="rId3"/>
              </a:rPr>
              <a:t>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</a:t>
            </a:r>
            <a:r>
              <a:rPr lang="en-US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164" y="5205146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1268760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04800" y="4509120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>
                <a:latin typeface="+mj-lt"/>
              </a:rPr>
              <a:t>ETHEM 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>
                <a:latin typeface="+mj-lt"/>
              </a:rPr>
              <a:t>alpaydin</a:t>
            </a:r>
            <a:r>
              <a:rPr lang="tr-TR" i="1" dirty="0">
                <a:latin typeface="+mj-lt"/>
              </a:rPr>
              <a:t>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</a:t>
            </a:r>
            <a:r>
              <a:rPr lang="tr-TR" i="1">
                <a:latin typeface="+mj-lt"/>
              </a:rPr>
              <a:t>/i2ml3e</a:t>
            </a:r>
            <a:endParaRPr lang="tr-TR" i="1" dirty="0">
              <a:latin typeface="+mj-lt"/>
            </a:endParaRP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CD84-8067-4D7A-A6DA-D718A3E3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8851-5328-4789-A7E2-B68CFDA0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28031-F8C1-40C1-AABD-517E8CEF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6844-D95A-4A4B-AF2A-C800FE7D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054D56-80F1-4B3D-9AE8-E9BFBA64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 Parametric Classification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1B066-D60F-4358-9212-BEAF7C4C3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3B729-E8AF-4CD5-AC13-64280FA6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59E55-752B-4193-998E-B78A8314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4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5896FF-366D-45EA-9072-98172CA8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Parametric Classification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4643064-2A68-4D5C-B145-C88275E15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7664489" cy="3599316"/>
              </a:xfrm>
            </p:spPr>
            <p:txBody>
              <a:bodyPr/>
              <a:lstStyle/>
              <a:p>
                <a:r>
                  <a:rPr lang="en-US" dirty="0"/>
                  <a:t>Let we consider the dataset given in carsales.csv file</a:t>
                </a:r>
              </a:p>
              <a:p>
                <a:r>
                  <a:rPr lang="en-US" dirty="0"/>
                  <a:t>Apply Bayesian Theorem </a:t>
                </a: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class to be predicted</a:t>
                </a:r>
              </a:p>
              <a:p>
                <a:pPr lvl="1"/>
                <a:r>
                  <a:rPr lang="en-US" dirty="0"/>
                  <a:t>Whether customer purchases a car or not</a:t>
                </a:r>
              </a:p>
              <a:p>
                <a:r>
                  <a:rPr lang="en-US" dirty="0"/>
                  <a:t>From dataset we get</a:t>
                </a:r>
              </a:p>
              <a:p>
                <a:pPr lvl="1"/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what is the probability that a customer purchases a car</a:t>
                </a:r>
              </a:p>
              <a:p>
                <a:pPr lvl="1"/>
                <a:r>
                  <a:rPr lang="en-US" dirty="0"/>
                  <a:t>Likelihood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4643064-2A68-4D5C-B145-C88275E15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7664489" cy="3599316"/>
              </a:xfrm>
              <a:blipFill>
                <a:blip r:embed="rId2"/>
                <a:stretch>
                  <a:fillRect l="-1114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C475B-5057-4CA5-BE74-29197997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35BC7-9DB5-4EB9-B654-D2ECF01C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9057CA-7E39-4F76-9397-19407AD98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07" r="67808" b="8089"/>
          <a:stretch/>
        </p:blipFill>
        <p:spPr>
          <a:xfrm>
            <a:off x="8344810" y="2373823"/>
            <a:ext cx="3792553" cy="3928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A3544C-75F5-4393-B783-8181E1F1C968}"/>
                  </a:ext>
                </a:extLst>
              </p:cNvPr>
              <p:cNvSpPr txBox="1"/>
              <p:nvPr/>
            </p:nvSpPr>
            <p:spPr>
              <a:xfrm>
                <a:off x="5852527" y="2961224"/>
                <a:ext cx="222073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A3544C-75F5-4393-B783-8181E1F1C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527" y="2961224"/>
                <a:ext cx="2220736" cy="576761"/>
              </a:xfrm>
              <a:prstGeom prst="rect">
                <a:avLst/>
              </a:prstGeom>
              <a:blipFill>
                <a:blip r:embed="rId4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39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5345-F1FE-40B9-9C53-4FC3FEB4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5C5CAF-7075-4A45-B386-A02758953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082018"/>
                <a:ext cx="9290942" cy="421981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Total Instances in our DS (Population size) = 400</a:t>
                </a:r>
              </a:p>
              <a:p>
                <a:r>
                  <a:rPr lang="en-US" dirty="0"/>
                  <a:t>X: salary more than 50000 is our sample</a:t>
                </a:r>
              </a:p>
              <a:p>
                <a:r>
                  <a:rPr lang="en-US" dirty="0"/>
                  <a:t>The probability of purchasing a car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=143</m:t>
                    </m:r>
                  </m:oMath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Probability that a person who has purchased a car has salary more than 50000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&gt;50000|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=99</m:t>
                    </m:r>
                  </m:oMath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Probability of persons with salary more than 50000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&gt;50000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=276</m:t>
                    </m:r>
                  </m:oMath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 probability that a person with salary higher than 50000 will purchase a car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&gt;50000</m:t>
                        </m:r>
                      </m:e>
                    </m:d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&gt;50000|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&gt;50000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𝟏𝟒𝟑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𝟐𝟕𝟔</m:t>
                        </m:r>
                      </m:den>
                    </m:f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𝟓𝟏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𝟐𝟗𝟒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5C5CAF-7075-4A45-B386-A02758953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082018"/>
                <a:ext cx="9290942" cy="4219818"/>
              </a:xfrm>
              <a:blipFill>
                <a:blip r:embed="rId2"/>
                <a:stretch>
                  <a:fillRect l="-591" t="-2457" r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65064-5580-4E30-A610-F2EFFD2C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1FBB3-AC63-4BAB-B935-7E7B5158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EE97AD-F2AF-44C2-8E4D-D8C55C01A9EC}"/>
                  </a:ext>
                </a:extLst>
              </p:cNvPr>
              <p:cNvSpPr txBox="1"/>
              <p:nvPr/>
            </p:nvSpPr>
            <p:spPr>
              <a:xfrm>
                <a:off x="9971264" y="3429000"/>
                <a:ext cx="222073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EE97AD-F2AF-44C2-8E4D-D8C55C01A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264" y="3429000"/>
                <a:ext cx="2220736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14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FC5F-8D00-4717-A8D1-EFBC03C5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7698-306D-4C24-BF2A-AE4375CC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above example for persons having following salaries</a:t>
            </a:r>
          </a:p>
          <a:p>
            <a:pPr lvl="1"/>
            <a:r>
              <a:rPr lang="en-US" dirty="0"/>
              <a:t>10000</a:t>
            </a:r>
          </a:p>
          <a:p>
            <a:pPr lvl="1"/>
            <a:r>
              <a:rPr lang="en-US" dirty="0"/>
              <a:t>&gt;80000</a:t>
            </a:r>
          </a:p>
          <a:p>
            <a:pPr lvl="1"/>
            <a:r>
              <a:rPr lang="en-US" dirty="0"/>
              <a:t>&lt;100000</a:t>
            </a:r>
          </a:p>
          <a:p>
            <a:pPr lvl="1"/>
            <a:r>
              <a:rPr lang="en-US" dirty="0"/>
              <a:t>50000-100000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BC742-8E56-4BB5-B354-56522BB3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FF99A-EC14-402F-9072-200CCDDC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7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78EF-A896-4803-9245-AB87A3F1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Multi-Classification Using 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AE8EEA-C9CC-4185-8535-825AF06CB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105352"/>
                <a:ext cx="7900970" cy="4196483"/>
              </a:xfrm>
            </p:spPr>
            <p:txBody>
              <a:bodyPr/>
              <a:lstStyle/>
              <a:p>
                <a:r>
                  <a:rPr lang="en-US" dirty="0"/>
                  <a:t>Dataset Description</a:t>
                </a:r>
              </a:p>
              <a:p>
                <a:pPr lvl="1"/>
                <a:r>
                  <a:rPr lang="en-US" dirty="0"/>
                  <a:t>Four columns: </a:t>
                </a:r>
                <a:r>
                  <a:rPr lang="en-US" sz="1200" dirty="0"/>
                  <a:t>sepal width, sepal length, petal width, petal length, class</a:t>
                </a:r>
              </a:p>
              <a:p>
                <a:pPr lvl="1"/>
                <a:endParaRPr lang="en-US" sz="1200" dirty="0"/>
              </a:p>
              <a:p>
                <a:pPr lvl="1"/>
                <a:endParaRPr lang="en-US" sz="1200" dirty="0"/>
              </a:p>
              <a:p>
                <a:pPr lvl="1"/>
                <a:endParaRPr lang="en-US" sz="1200" dirty="0"/>
              </a:p>
              <a:p>
                <a:pPr lvl="1"/>
                <a:endParaRPr lang="en-US" sz="1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𝐼𝑟𝑖𝑠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𝑠𝑒𝑡𝑜𝑠𝑎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′, 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𝐼𝑟𝑖𝑠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𝑣𝑒𝑟𝑠𝑖𝑐𝑜𝑙𝑜𝑟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′, 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𝐼𝑟𝑖𝑠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𝑣𝑖𝑟𝑔𝑖𝑛𝑖𝑐𝑎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Priors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AE8EEA-C9CC-4185-8535-825AF06CB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105352"/>
                <a:ext cx="7900970" cy="4196483"/>
              </a:xfrm>
              <a:blipFill>
                <a:blip r:embed="rId2"/>
                <a:stretch>
                  <a:fillRect l="-1080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9EE60-E674-4E10-B626-4FCEEDAE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88D83-049F-42BC-882C-26DECB6C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AD61EF-E57D-4E5E-A33C-5853AB67E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991" y="2941293"/>
            <a:ext cx="2969009" cy="609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3CB270-92D3-4BB5-850F-2B1D474AF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9" t="10964" r="82692" b="58773"/>
          <a:stretch/>
        </p:blipFill>
        <p:spPr>
          <a:xfrm>
            <a:off x="9791114" y="582728"/>
            <a:ext cx="2400886" cy="27641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23A143-670D-4844-8AE7-DC0A9E78D756}"/>
              </a:ext>
            </a:extLst>
          </p:cNvPr>
          <p:cNvSpPr txBox="1"/>
          <p:nvPr/>
        </p:nvSpPr>
        <p:spPr>
          <a:xfrm>
            <a:off x="4566801" y="4203593"/>
            <a:ext cx="3386873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Likelihoods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933D7D-0F2E-4E28-8969-E6D4E5EEC3AA}"/>
                  </a:ext>
                </a:extLst>
              </p:cNvPr>
              <p:cNvSpPr txBox="1"/>
              <p:nvPr/>
            </p:nvSpPr>
            <p:spPr>
              <a:xfrm>
                <a:off x="-547835" y="4521377"/>
                <a:ext cx="609834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𝐼𝑟𝑖𝑠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𝑠𝑒𝑡𝑜𝑠𝑎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=3/12</m:t>
                      </m:r>
                    </m:oMath>
                  </m:oMathPara>
                </a14:m>
                <a:endParaRPr lang="en-US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𝐼𝑟𝑖𝑠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𝑣𝑒𝑟𝑠𝑖𝑐𝑜𝑙𝑜𝑟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=4/12</m:t>
                      </m:r>
                    </m:oMath>
                  </m:oMathPara>
                </a14:m>
                <a:endParaRPr lang="en-US" b="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𝐼𝑟𝑖𝑠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𝑣𝑖𝑟𝑔𝑖𝑛𝑖𝑐𝑎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=5/12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933D7D-0F2E-4E28-8969-E6D4E5EEC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835" y="4521377"/>
                <a:ext cx="6098344" cy="923330"/>
              </a:xfrm>
              <a:prstGeom prst="rect">
                <a:avLst/>
              </a:prstGeom>
              <a:blipFill>
                <a:blip r:embed="rId5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C2493A-5995-486C-86CE-BA5DFB6D8C4C}"/>
                  </a:ext>
                </a:extLst>
              </p:cNvPr>
              <p:cNvSpPr txBox="1"/>
              <p:nvPr/>
            </p:nvSpPr>
            <p:spPr>
              <a:xfrm>
                <a:off x="3399070" y="4511421"/>
                <a:ext cx="6175716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=4|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en-US" b="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=4|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=0/4</m:t>
                      </m:r>
                    </m:oMath>
                  </m:oMathPara>
                </a14:m>
                <a:endParaRPr lang="en-US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=4|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=0/5</m:t>
                      </m:r>
                    </m:oMath>
                  </m:oMathPara>
                </a14:m>
                <a:endParaRPr lang="en-US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=5|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b="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=5|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=1/4</m:t>
                      </m:r>
                    </m:oMath>
                  </m:oMathPara>
                </a14:m>
                <a:endParaRPr lang="en-US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=5|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=1/5</m:t>
                      </m:r>
                    </m:oMath>
                  </m:oMathPara>
                </a14:m>
                <a:endParaRPr lang="en-US" dirty="0"/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C2493A-5995-486C-86CE-BA5DFB6D8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70" y="4511421"/>
                <a:ext cx="6175716" cy="2031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51EBC8-A35F-4CA3-89F9-10344AB7E330}"/>
                  </a:ext>
                </a:extLst>
              </p:cNvPr>
              <p:cNvSpPr txBox="1"/>
              <p:nvPr/>
            </p:nvSpPr>
            <p:spPr>
              <a:xfrm>
                <a:off x="5896342" y="4510892"/>
                <a:ext cx="378223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=6|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=0/3</m:t>
                      </m:r>
                    </m:oMath>
                  </m:oMathPara>
                </a14:m>
                <a:endParaRPr lang="en-US" b="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=6|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=2/4</m:t>
                      </m:r>
                    </m:oMath>
                  </m:oMathPara>
                </a14:m>
                <a:endParaRPr lang="en-US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=6|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=4/5</m:t>
                      </m:r>
                    </m:oMath>
                  </m:oMathPara>
                </a14:m>
                <a:endParaRPr lang="en-US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=7|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=0/3</m:t>
                      </m:r>
                    </m:oMath>
                  </m:oMathPara>
                </a14:m>
                <a:endParaRPr lang="en-US" b="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=7|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=1/4</m:t>
                      </m:r>
                    </m:oMath>
                  </m:oMathPara>
                </a14:m>
                <a:endParaRPr lang="en-US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=7|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=0/5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51EBC8-A35F-4CA3-89F9-10344AB7E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342" y="4510892"/>
                <a:ext cx="3782230" cy="1754326"/>
              </a:xfrm>
              <a:prstGeom prst="rect">
                <a:avLst/>
              </a:prstGeom>
              <a:blipFill>
                <a:blip r:embed="rId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54D74960-DEA8-44B1-B78D-9FE66CC5FB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9" t="10964" r="82692" b="78596"/>
          <a:stretch/>
        </p:blipFill>
        <p:spPr>
          <a:xfrm>
            <a:off x="9791455" y="3511116"/>
            <a:ext cx="2400886" cy="9536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A713EEF-489C-4048-A8C4-A17085BB7A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9" t="20458" r="82692" b="70157"/>
          <a:stretch/>
        </p:blipFill>
        <p:spPr>
          <a:xfrm>
            <a:off x="9786157" y="4540850"/>
            <a:ext cx="2400886" cy="8572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DA5D9D-C404-4A4B-9E92-60C31EB84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9" t="29409" r="82692" b="60151"/>
          <a:stretch/>
        </p:blipFill>
        <p:spPr>
          <a:xfrm>
            <a:off x="9786157" y="5474234"/>
            <a:ext cx="2400886" cy="9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78EF-A896-4803-9245-AB87A3F1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Multi-Classification Using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8EEA-C9CC-4185-8535-825AF06C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30" y="1720459"/>
            <a:ext cx="1534100" cy="785212"/>
          </a:xfrm>
        </p:spPr>
        <p:txBody>
          <a:bodyPr/>
          <a:lstStyle/>
          <a:p>
            <a:pPr marL="457200" lvl="1" indent="0">
              <a:buNone/>
            </a:pPr>
            <a:endParaRPr lang="en-US" sz="1200" dirty="0"/>
          </a:p>
          <a:p>
            <a:r>
              <a:rPr lang="en-US" dirty="0"/>
              <a:t>Priors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9EE60-E674-4E10-B626-4FCEEDAE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88D83-049F-42BC-882C-26DECB6C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AD61EF-E57D-4E5E-A33C-5853AB67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148" y="1002985"/>
            <a:ext cx="2969009" cy="609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3CB270-92D3-4BB5-850F-2B1D474AF5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9" t="10964" r="82692" b="58773"/>
          <a:stretch/>
        </p:blipFill>
        <p:spPr>
          <a:xfrm>
            <a:off x="9791114" y="582728"/>
            <a:ext cx="2400886" cy="2764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23A143-670D-4844-8AE7-DC0A9E78D756}"/>
                  </a:ext>
                </a:extLst>
              </p:cNvPr>
              <p:cNvSpPr txBox="1"/>
              <p:nvPr/>
            </p:nvSpPr>
            <p:spPr>
              <a:xfrm>
                <a:off x="2104730" y="2061989"/>
                <a:ext cx="3022732" cy="1934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Likelihoods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=6|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=0/3</m:t>
                    </m:r>
                  </m:oMath>
                </a14:m>
                <a:endParaRPr lang="en-US" b="0" dirty="0"/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=7|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=0/3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23A143-670D-4844-8AE7-DC0A9E78D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30" y="2061989"/>
                <a:ext cx="3022732" cy="1934889"/>
              </a:xfrm>
              <a:prstGeom prst="rect">
                <a:avLst/>
              </a:prstGeom>
              <a:blipFill>
                <a:blip r:embed="rId4"/>
                <a:stretch>
                  <a:fillRect l="-2621" t="-4403" b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933D7D-0F2E-4E28-8969-E6D4E5EEC3AA}"/>
                  </a:ext>
                </a:extLst>
              </p:cNvPr>
              <p:cNvSpPr txBox="1"/>
              <p:nvPr/>
            </p:nvSpPr>
            <p:spPr>
              <a:xfrm>
                <a:off x="570630" y="2467252"/>
                <a:ext cx="184327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=3/12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=4/12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=5/12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933D7D-0F2E-4E28-8969-E6D4E5EEC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30" y="2467252"/>
                <a:ext cx="1843279" cy="923330"/>
              </a:xfrm>
              <a:prstGeom prst="rect">
                <a:avLst/>
              </a:prstGeom>
              <a:blipFill>
                <a:blip r:embed="rId5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54D74960-DEA8-44B1-B78D-9FE66CC5F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9" t="14682" r="82692" b="78596"/>
          <a:stretch/>
        </p:blipFill>
        <p:spPr>
          <a:xfrm>
            <a:off x="9791455" y="3850691"/>
            <a:ext cx="2400886" cy="6140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A713EEF-489C-4048-A8C4-A17085BB7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9" t="20458" r="82692" b="70157"/>
          <a:stretch/>
        </p:blipFill>
        <p:spPr>
          <a:xfrm>
            <a:off x="9786157" y="4540850"/>
            <a:ext cx="2400886" cy="8572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DA5D9D-C404-4A4B-9E92-60C31EB84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9" t="29409" r="82692" b="60151"/>
          <a:stretch/>
        </p:blipFill>
        <p:spPr>
          <a:xfrm>
            <a:off x="9786157" y="5474234"/>
            <a:ext cx="2400886" cy="953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3C0312-E634-46D3-8911-D5314CD3A610}"/>
                  </a:ext>
                </a:extLst>
              </p:cNvPr>
              <p:cNvSpPr txBox="1"/>
              <p:nvPr/>
            </p:nvSpPr>
            <p:spPr>
              <a:xfrm>
                <a:off x="4693284" y="2551639"/>
                <a:ext cx="2831229" cy="1474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85800" lvl="1" indent="-228600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=0/4</m:t>
                    </m:r>
                  </m:oMath>
                </a14:m>
                <a:endParaRPr lang="en-US" dirty="0"/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=6|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=2/4</m:t>
                    </m:r>
                  </m:oMath>
                </a14:m>
                <a:endParaRPr lang="en-US" b="0" dirty="0"/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=7|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</m:oMath>
                </a14:m>
                <a:r>
                  <a:rPr lang="en-US" dirty="0"/>
                  <a:t>4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3C0312-E634-46D3-8911-D5314CD3A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284" y="2551639"/>
                <a:ext cx="2831229" cy="1474250"/>
              </a:xfrm>
              <a:prstGeom prst="rect">
                <a:avLst/>
              </a:prstGeom>
              <a:blipFill>
                <a:blip r:embed="rId6"/>
                <a:stretch>
                  <a:fillRect t="-2490" b="-5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D487D-CC22-4BAC-B944-95CB246BBA8E}"/>
                  </a:ext>
                </a:extLst>
              </p:cNvPr>
              <p:cNvSpPr txBox="1"/>
              <p:nvPr/>
            </p:nvSpPr>
            <p:spPr>
              <a:xfrm>
                <a:off x="7038100" y="2585483"/>
                <a:ext cx="2831229" cy="1474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85800" lvl="1" indent="-228600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=0/</m:t>
                    </m:r>
                  </m:oMath>
                </a14:m>
                <a:r>
                  <a:rPr lang="en-US" dirty="0"/>
                  <a:t>5</a:t>
                </a:r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=6|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=4/5</m:t>
                    </m:r>
                  </m:oMath>
                </a14:m>
                <a:endParaRPr lang="en-US" b="0" dirty="0"/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=7|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=0/5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D487D-CC22-4BAC-B944-95CB246B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00" y="2585483"/>
                <a:ext cx="2831229" cy="1474250"/>
              </a:xfrm>
              <a:prstGeom prst="rect">
                <a:avLst/>
              </a:prstGeom>
              <a:blipFill>
                <a:blip r:embed="rId7"/>
                <a:stretch>
                  <a:fillRect t="-413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197444A-5D1F-47D9-8C04-3EEB0F619858}"/>
              </a:ext>
            </a:extLst>
          </p:cNvPr>
          <p:cNvSpPr txBox="1"/>
          <p:nvPr/>
        </p:nvSpPr>
        <p:spPr>
          <a:xfrm>
            <a:off x="4130048" y="2080009"/>
            <a:ext cx="221134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800" dirty="0"/>
              <a:t>(after rearranging)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8CDA2C-916C-4F1E-B221-44C68DB014F7}"/>
                  </a:ext>
                </a:extLst>
              </p:cNvPr>
              <p:cNvSpPr txBox="1"/>
              <p:nvPr/>
            </p:nvSpPr>
            <p:spPr>
              <a:xfrm>
                <a:off x="1116780" y="4153550"/>
                <a:ext cx="802136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8CDA2C-916C-4F1E-B221-44C68DB01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780" y="4153550"/>
                <a:ext cx="8021363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09BD8C-F5EA-4324-887D-25FC43BFC69D}"/>
                  </a:ext>
                </a:extLst>
              </p:cNvPr>
              <p:cNvSpPr txBox="1"/>
              <p:nvPr/>
            </p:nvSpPr>
            <p:spPr>
              <a:xfrm>
                <a:off x="1250285" y="4869717"/>
                <a:ext cx="575952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09BD8C-F5EA-4324-887D-25FC43BFC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285" y="4869717"/>
                <a:ext cx="5759525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CFFFF2-85A9-4D73-9C37-90BFE27EC884}"/>
                  </a:ext>
                </a:extLst>
              </p:cNvPr>
              <p:cNvSpPr txBox="1"/>
              <p:nvPr/>
            </p:nvSpPr>
            <p:spPr>
              <a:xfrm>
                <a:off x="1250285" y="5585669"/>
                <a:ext cx="620054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CFFFF2-85A9-4D73-9C37-90BFE27EC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285" y="5585669"/>
                <a:ext cx="6200544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3F885E9-1516-4B73-975A-7512E8796ED2}"/>
              </a:ext>
            </a:extLst>
          </p:cNvPr>
          <p:cNvSpPr txBox="1"/>
          <p:nvPr/>
        </p:nvSpPr>
        <p:spPr>
          <a:xfrm>
            <a:off x="3931974" y="6301621"/>
            <a:ext cx="595433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solidFill>
                  <a:srgbClr val="FFC000"/>
                </a:solidFill>
              </a:rPr>
              <a:t>Hence, denominator in Bayes theorem can be ignored</a:t>
            </a:r>
          </a:p>
        </p:txBody>
      </p:sp>
    </p:spTree>
    <p:extLst>
      <p:ext uri="{BB962C8B-B14F-4D97-AF65-F5344CB8AC3E}">
        <p14:creationId xmlns:p14="http://schemas.microsoft.com/office/powerpoint/2010/main" val="107166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8EAE-9C95-4998-BE06-123531EE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using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0D33F-C336-458B-B666-3FC05DA81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063927"/>
              </a:xfrm>
            </p:spPr>
            <p:txBody>
              <a:bodyPr/>
              <a:lstStyle/>
              <a:p>
                <a:r>
                  <a:rPr lang="en-US" dirty="0"/>
                  <a:t>What is the probability that a flower for sepal length </a:t>
                </a:r>
                <a:r>
                  <a:rPr lang="en-US" dirty="0">
                    <a:solidFill>
                      <a:srgbClr val="FFC000"/>
                    </a:solidFill>
                  </a:rPr>
                  <a:t>6</a:t>
                </a:r>
                <a:r>
                  <a:rPr lang="en-US" dirty="0"/>
                  <a:t> belongs to </a:t>
                </a:r>
              </a:p>
              <a:p>
                <a:pPr lvl="1"/>
                <a:r>
                  <a:rPr lang="en-US" dirty="0"/>
                  <a:t>Class 1, class 2, class 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For class-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Its MAP estimate is given by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𝐴𝑟𝑔𝑚𝑎𝑥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 Hence value 6 belongs to class 3.</a:t>
                </a:r>
              </a:p>
              <a:p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0D33F-C336-458B-B666-3FC05DA81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063927"/>
              </a:xfrm>
              <a:blipFill>
                <a:blip r:embed="rId2"/>
                <a:stretch>
                  <a:fillRect l="-888" t="-2099" r="-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93799-318F-4F21-B69E-5B3D79E8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E3F08-D7AA-4B36-A7A4-AFD11164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6B5A0F-781C-40EE-A290-3ADF47CE5338}"/>
                  </a:ext>
                </a:extLst>
              </p:cNvPr>
              <p:cNvSpPr txBox="1"/>
              <p:nvPr/>
            </p:nvSpPr>
            <p:spPr>
              <a:xfrm>
                <a:off x="7664163" y="1155197"/>
                <a:ext cx="2220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6B5A0F-781C-40EE-A290-3ADF47CE5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163" y="1155197"/>
                <a:ext cx="2220736" cy="276999"/>
              </a:xfrm>
              <a:prstGeom prst="rect">
                <a:avLst/>
              </a:prstGeom>
              <a:blipFill>
                <a:blip r:embed="rId3"/>
                <a:stretch>
                  <a:fillRect l="-19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A4B983-944F-46D3-9196-3C880333DCD9}"/>
                  </a:ext>
                </a:extLst>
              </p:cNvPr>
              <p:cNvSpPr txBox="1"/>
              <p:nvPr/>
            </p:nvSpPr>
            <p:spPr>
              <a:xfrm>
                <a:off x="10348721" y="2147572"/>
                <a:ext cx="184327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=3/12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=4/12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=5/12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A4B983-944F-46D3-9196-3C880333D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721" y="2147572"/>
                <a:ext cx="1843279" cy="923330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D17EA6-54BD-4496-9593-F153E2C4B029}"/>
                  </a:ext>
                </a:extLst>
              </p:cNvPr>
              <p:cNvSpPr txBox="1"/>
              <p:nvPr/>
            </p:nvSpPr>
            <p:spPr>
              <a:xfrm>
                <a:off x="10007990" y="3242334"/>
                <a:ext cx="2184010" cy="1089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 defTabSz="91440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=6|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=0/3</m:t>
                      </m:r>
                    </m:oMath>
                  </m:oMathPara>
                </a14:m>
                <a:endParaRPr lang="en-US" b="0" dirty="0"/>
              </a:p>
              <a:p>
                <a:pPr defTabSz="91440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=7|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D17EA6-54BD-4496-9593-F153E2C4B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990" y="3242334"/>
                <a:ext cx="2184010" cy="1089529"/>
              </a:xfrm>
              <a:prstGeom prst="rect">
                <a:avLst/>
              </a:prstGeom>
              <a:blipFill>
                <a:blip r:embed="rId5"/>
                <a:stretch>
                  <a:fillRect b="-3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08496C-3B02-4DCA-8798-00547C318501}"/>
                  </a:ext>
                </a:extLst>
              </p:cNvPr>
              <p:cNvSpPr txBox="1"/>
              <p:nvPr/>
            </p:nvSpPr>
            <p:spPr>
              <a:xfrm>
                <a:off x="10007990" y="4479070"/>
                <a:ext cx="2184010" cy="1217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=0/4</m:t>
                      </m:r>
                    </m:oMath>
                  </m:oMathPara>
                </a14:m>
                <a:endParaRPr lang="en-US" dirty="0"/>
              </a:p>
              <a:p>
                <a:pPr defTabSz="91440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=6|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=2/4</m:t>
                      </m:r>
                    </m:oMath>
                  </m:oMathPara>
                </a14:m>
                <a:endParaRPr lang="en-US" b="0" dirty="0"/>
              </a:p>
              <a:p>
                <a:pPr defTabSz="91440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=7|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</m:oMath>
                </a14:m>
                <a:r>
                  <a:rPr lang="en-US" dirty="0"/>
                  <a:t>4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08496C-3B02-4DCA-8798-00547C31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990" y="4479070"/>
                <a:ext cx="2184010" cy="1217769"/>
              </a:xfrm>
              <a:prstGeom prst="rect">
                <a:avLst/>
              </a:prstGeom>
              <a:blipFill>
                <a:blip r:embed="rId6"/>
                <a:stretch>
                  <a:fillRect b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30AA5A-2AB6-4C47-ABD6-8F4CF15D7BB8}"/>
                  </a:ext>
                </a:extLst>
              </p:cNvPr>
              <p:cNvSpPr txBox="1"/>
              <p:nvPr/>
            </p:nvSpPr>
            <p:spPr>
              <a:xfrm>
                <a:off x="10035814" y="5728322"/>
                <a:ext cx="2184010" cy="1089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=0/</m:t>
                    </m:r>
                  </m:oMath>
                </a14:m>
                <a:r>
                  <a:rPr lang="en-US" dirty="0"/>
                  <a:t>5</a:t>
                </a:r>
              </a:p>
              <a:p>
                <a:pPr defTabSz="91440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=6|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=4/5</m:t>
                      </m:r>
                    </m:oMath>
                  </m:oMathPara>
                </a14:m>
                <a:endParaRPr lang="en-US" b="0" dirty="0"/>
              </a:p>
              <a:p>
                <a:pPr defTabSz="91440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=7|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=0/5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30AA5A-2AB6-4C47-ABD6-8F4CF15D7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814" y="5728322"/>
                <a:ext cx="2184010" cy="1089529"/>
              </a:xfrm>
              <a:prstGeom prst="rect">
                <a:avLst/>
              </a:prstGeom>
              <a:blipFill>
                <a:blip r:embed="rId7"/>
                <a:stretch>
                  <a:fillRect t="-6180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5731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2707</TotalTime>
  <Words>1327</Words>
  <Application>Microsoft Office PowerPoint</Application>
  <PresentationFormat>Widescreen</PresentationFormat>
  <Paragraphs>247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Bahnschrift Condensed</vt:lpstr>
      <vt:lpstr>Calibri</vt:lpstr>
      <vt:lpstr>Cambria Math</vt:lpstr>
      <vt:lpstr>LucidaBright</vt:lpstr>
      <vt:lpstr>LucidaNewMath-Italic</vt:lpstr>
      <vt:lpstr>Trebuchet MS</vt:lpstr>
      <vt:lpstr>Berlin</vt:lpstr>
      <vt:lpstr>PowerPoint Presentation</vt:lpstr>
      <vt:lpstr>INTRODUCTION TO  Machine Learning 3rd Edition</vt:lpstr>
      <vt:lpstr>4.5 Parametric Classification</vt:lpstr>
      <vt:lpstr>Binary Parametric Classification - Example</vt:lpstr>
      <vt:lpstr>PowerPoint Presentation</vt:lpstr>
      <vt:lpstr>Exercise</vt:lpstr>
      <vt:lpstr>Multi-Classification Using Naïve Bayes</vt:lpstr>
      <vt:lpstr>Multi-Classification Using Naïve Bayes</vt:lpstr>
      <vt:lpstr>Prediction using Bayes Theorem</vt:lpstr>
      <vt:lpstr>Exercise: Multi-classification</vt:lpstr>
      <vt:lpstr>Parametric Classification </vt:lpstr>
      <vt:lpstr>PowerPoint Presentation</vt:lpstr>
      <vt:lpstr>Example </vt:lpstr>
      <vt:lpstr>Example</vt:lpstr>
      <vt:lpstr>Example</vt:lpstr>
      <vt:lpstr>Exercise</vt:lpstr>
      <vt:lpstr>Example</vt:lpstr>
      <vt:lpstr>Example</vt:lpstr>
      <vt:lpstr>PowerPoint Presentation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sajid iqbal</dc:creator>
  <cp:lastModifiedBy>sajid iqbal</cp:lastModifiedBy>
  <cp:revision>361</cp:revision>
  <dcterms:created xsi:type="dcterms:W3CDTF">2020-07-19T07:13:44Z</dcterms:created>
  <dcterms:modified xsi:type="dcterms:W3CDTF">2020-08-29T08:39:30Z</dcterms:modified>
</cp:coreProperties>
</file>