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430" r:id="rId2"/>
    <p:sldId id="431" r:id="rId3"/>
    <p:sldId id="519" r:id="rId4"/>
    <p:sldId id="505" r:id="rId5"/>
    <p:sldId id="520" r:id="rId6"/>
    <p:sldId id="506" r:id="rId7"/>
    <p:sldId id="521" r:id="rId8"/>
    <p:sldId id="507" r:id="rId9"/>
    <p:sldId id="508" r:id="rId10"/>
    <p:sldId id="509" r:id="rId11"/>
    <p:sldId id="510" r:id="rId12"/>
    <p:sldId id="432" r:id="rId13"/>
    <p:sldId id="4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5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9315-C4BA-4CE2-95D9-CBA60ED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D490-882A-4A32-82F1-6060B0179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7510"/>
                <a:ext cx="10049134" cy="4469451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Bayesian model selection: </a:t>
                </a:r>
              </a:p>
              <a:p>
                <a:pPr lvl="1"/>
                <a:r>
                  <a:rPr lang="en-US" dirty="0"/>
                  <a:t>This model is used when we have some prior knowledge about the appropriate class of approximating functions. </a:t>
                </a:r>
              </a:p>
              <a:p>
                <a:pPr lvl="1"/>
                <a:r>
                  <a:rPr lang="en-US" dirty="0"/>
                  <a:t>This prior knowledge is defined as a prior distribution over models,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𝒎𝒐𝒅𝒆𝒍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Given the data and assuming a model, we can calculate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𝒎𝒐𝒅𝒆𝒍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using Bayes’ rule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choose the model with the highest posterior probability, or </a:t>
                </a:r>
              </a:p>
              <a:p>
                <a:pPr lvl="1"/>
                <a:r>
                  <a:rPr lang="en-US" dirty="0"/>
                  <a:t>take an average over all models weighted by their posterior probabilities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ED490-882A-4A32-82F1-6060B0179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7510"/>
                <a:ext cx="10049134" cy="4469451"/>
              </a:xfrm>
              <a:blipFill>
                <a:blip r:embed="rId2"/>
                <a:stretch>
                  <a:fillRect l="-850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87639-533C-4206-BD4E-F7215158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1B4CB-D34F-41AF-850E-8E818E24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0B043B-B711-4DA0-B0DA-ADA7B04A4B71}"/>
                  </a:ext>
                </a:extLst>
              </p:cNvPr>
              <p:cNvSpPr txBox="1"/>
              <p:nvPr/>
            </p:nvSpPr>
            <p:spPr>
              <a:xfrm>
                <a:off x="6340946" y="4066849"/>
                <a:ext cx="438850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0B043B-B711-4DA0-B0DA-ADA7B04A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46" y="4066849"/>
                <a:ext cx="4388509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8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45D1-9E54-46B9-87A9-B6A9BAC2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43BF1-D51A-41DA-8A53-DA1FC4BF7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79524"/>
                <a:ext cx="9613861" cy="43360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Taking the log of both sides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  <m:e>
                            <m:r>
                              <a:rPr lang="en-US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</m:e>
                    </m:func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d>
                      </m:e>
                    </m:func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d>
                      </m:e>
                    </m:func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log likelihood of the data is the training error and the log of the prior is the penalty term</a:t>
                </a:r>
              </a:p>
              <a:p>
                <a:pPr lvl="1"/>
                <a:r>
                  <a:rPr lang="en-US" dirty="0"/>
                  <a:t>If we use regression model and use the prior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(0, 1/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minimize 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To get smoother fitted polynomial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such that these are close to 0 and decrease error</a:t>
                </a:r>
              </a:p>
              <a:p>
                <a:pPr lvl="2"/>
                <a:r>
                  <a:rPr lang="en-US" dirty="0"/>
                  <a:t>So the penalty term helps in smoothing the curve</a:t>
                </a:r>
              </a:p>
              <a:p>
                <a:r>
                  <a:rPr lang="en-US" dirty="0"/>
                  <a:t>when the prior is chosen such that we give higher probabilities to simpler models, the Bayesian approach, regularization, SRM, and MDL are equivalent. </a:t>
                </a:r>
              </a:p>
              <a:p>
                <a:r>
                  <a:rPr lang="en-US" dirty="0"/>
                  <a:t>Cross-validation is different from all other methods for model selection in that it makes no prior assumption about the model or parameters. </a:t>
                </a:r>
              </a:p>
              <a:p>
                <a:r>
                  <a:rPr lang="en-US" b="1" dirty="0">
                    <a:solidFill>
                      <a:srgbClr val="FFC000"/>
                    </a:solidFill>
                  </a:rPr>
                  <a:t>If there is a large enough validation dataset, it is the best approach. The other models become useful when the data sample is small.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43BF1-D51A-41DA-8A53-DA1FC4BF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79524"/>
                <a:ext cx="9613861" cy="4336024"/>
              </a:xfrm>
              <a:blipFill>
                <a:blip r:embed="rId2"/>
                <a:stretch>
                  <a:fillRect l="-571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69CBB-A664-42D3-BB4F-448065BC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69132-9F46-4408-977A-51898B8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4.8 </a:t>
            </a:r>
            <a:r>
              <a:rPr lang="en-US" dirty="0"/>
              <a:t>Model </a:t>
            </a:r>
            <a:r>
              <a:rPr lang="en-US"/>
              <a:t>Selection Procedures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9CC1-B309-49C4-89A1-6C8309B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4026-2075-44CB-817C-2DCE141A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51" y="2348671"/>
            <a:ext cx="10545697" cy="4318290"/>
          </a:xfrm>
        </p:spPr>
        <p:txBody>
          <a:bodyPr>
            <a:normAutofit/>
          </a:bodyPr>
          <a:lstStyle/>
          <a:p>
            <a:r>
              <a:rPr lang="en-US" dirty="0">
                <a:latin typeface="LucidaBright"/>
              </a:rPr>
              <a:t>There are a number of procedures we can use to fine-tune model complexity</a:t>
            </a:r>
            <a:r>
              <a:rPr lang="en-US" dirty="0"/>
              <a:t> 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We cannot calculate the bias and variance for a model, but we can calculate the total error </a:t>
            </a:r>
          </a:p>
          <a:p>
            <a:pPr lvl="1"/>
            <a:r>
              <a:rPr lang="en-US" dirty="0"/>
              <a:t>A training set </a:t>
            </a:r>
          </a:p>
          <a:p>
            <a:pPr lvl="2"/>
            <a:r>
              <a:rPr lang="en-US" dirty="0"/>
              <a:t>Increase in model complexity, decreases the training error</a:t>
            </a:r>
          </a:p>
          <a:p>
            <a:pPr lvl="2"/>
            <a:r>
              <a:rPr lang="en-US" dirty="0"/>
              <a:t>Error on validation set decreases to an extent then stop decreasing or start increasing if there is noise in data</a:t>
            </a:r>
          </a:p>
          <a:p>
            <a:pPr lvl="1"/>
            <a:r>
              <a:rPr lang="en-US" dirty="0"/>
              <a:t>In real life, we cannot calculate the bias and estimate it using validation error</a:t>
            </a:r>
          </a:p>
          <a:p>
            <a:pPr lvl="2"/>
            <a:r>
              <a:rPr lang="en-US" dirty="0"/>
              <a:t>However validation error also contains the variance of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7F0F8-F0D9-4D08-BD85-B0988935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C0049-2E0D-4497-971E-5C98C69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 descr="Cross-validation (statistics) - Wikipedia">
            <a:extLst>
              <a:ext uri="{FF2B5EF4-FFF2-40B4-BE49-F238E27FC236}">
                <a16:creationId xmlns:a16="http://schemas.microsoft.com/office/drawing/2014/main" id="{8C487520-138A-4C38-8918-79E2C6E74B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185F-4B8B-448D-A079-3E8204AF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950E4-0F03-495E-A47C-C2A3AB0B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42F21-B94C-4F15-8236-DC12EFD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2" name="Picture 4" descr="Cross-Validation | Kaggle">
            <a:extLst>
              <a:ext uri="{FF2B5EF4-FFF2-40B4-BE49-F238E27FC236}">
                <a16:creationId xmlns:a16="http://schemas.microsoft.com/office/drawing/2014/main" id="{7B41973F-CDA0-438C-B8F5-86995ADB7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8" r="21190"/>
          <a:stretch/>
        </p:blipFill>
        <p:spPr bwMode="auto">
          <a:xfrm>
            <a:off x="680321" y="2180492"/>
            <a:ext cx="9123344" cy="41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3CC25-793C-4A4B-BA61-77EC3D992AF9}"/>
                  </a:ext>
                </a:extLst>
              </p:cNvPr>
              <p:cNvSpPr txBox="1"/>
              <p:nvPr/>
            </p:nvSpPr>
            <p:spPr>
              <a:xfrm>
                <a:off x="9994420" y="2912012"/>
                <a:ext cx="626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3CC25-793C-4A4B-BA61-77EC3D99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420" y="2912012"/>
                <a:ext cx="626902" cy="276999"/>
              </a:xfrm>
              <a:prstGeom prst="rect">
                <a:avLst/>
              </a:prstGeom>
              <a:blipFill>
                <a:blip r:embed="rId3"/>
                <a:stretch>
                  <a:fillRect l="-7843" t="-2222" r="-127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0789C-8FB4-4C56-9F1F-758D2BA1DFE5}"/>
                  </a:ext>
                </a:extLst>
              </p:cNvPr>
              <p:cNvSpPr txBox="1"/>
              <p:nvPr/>
            </p:nvSpPr>
            <p:spPr>
              <a:xfrm>
                <a:off x="9980730" y="3530490"/>
                <a:ext cx="632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0789C-8FB4-4C56-9F1F-758D2BA1D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30" y="3530490"/>
                <a:ext cx="632224" cy="276999"/>
              </a:xfrm>
              <a:prstGeom prst="rect">
                <a:avLst/>
              </a:prstGeom>
              <a:blipFill>
                <a:blip r:embed="rId4"/>
                <a:stretch>
                  <a:fillRect l="-7692" r="-115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D65B0-BBD5-4328-A6CD-91EBEBC62B4D}"/>
                  </a:ext>
                </a:extLst>
              </p:cNvPr>
              <p:cNvSpPr txBox="1"/>
              <p:nvPr/>
            </p:nvSpPr>
            <p:spPr>
              <a:xfrm>
                <a:off x="9980730" y="4128357"/>
                <a:ext cx="632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D65B0-BBD5-4328-A6CD-91EBEBC6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30" y="4128357"/>
                <a:ext cx="632224" cy="276999"/>
              </a:xfrm>
              <a:prstGeom prst="rect">
                <a:avLst/>
              </a:prstGeom>
              <a:blipFill>
                <a:blip r:embed="rId5"/>
                <a:stretch>
                  <a:fillRect l="-7692" r="-115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C38218-C6F0-42F7-86EA-CEC40102D077}"/>
                  </a:ext>
                </a:extLst>
              </p:cNvPr>
              <p:cNvSpPr txBox="1"/>
              <p:nvPr/>
            </p:nvSpPr>
            <p:spPr>
              <a:xfrm>
                <a:off x="9980730" y="4754359"/>
                <a:ext cx="632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C38218-C6F0-42F7-86EA-CEC40102D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30" y="4754359"/>
                <a:ext cx="632224" cy="276999"/>
              </a:xfrm>
              <a:prstGeom prst="rect">
                <a:avLst/>
              </a:prstGeom>
              <a:blipFill>
                <a:blip r:embed="rId6"/>
                <a:stretch>
                  <a:fillRect l="-7692" r="-1153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40ED6-E82D-4AF9-B72C-71C0FCC38484}"/>
                  </a:ext>
                </a:extLst>
              </p:cNvPr>
              <p:cNvSpPr txBox="1"/>
              <p:nvPr/>
            </p:nvSpPr>
            <p:spPr>
              <a:xfrm>
                <a:off x="9980730" y="5365313"/>
                <a:ext cx="632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40ED6-E82D-4AF9-B72C-71C0FCC3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30" y="5365313"/>
                <a:ext cx="632224" cy="276999"/>
              </a:xfrm>
              <a:prstGeom prst="rect">
                <a:avLst/>
              </a:prstGeom>
              <a:blipFill>
                <a:blip r:embed="rId7"/>
                <a:stretch>
                  <a:fillRect l="-7692" r="-115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E968-5237-41E6-ADBF-57CDC1D3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DF1FA-5B66-43FB-9A0A-C0F8F5C4B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0639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Regularization</a:t>
                </a:r>
              </a:p>
              <a:p>
                <a:pPr lvl="1"/>
                <a:r>
                  <a:rPr lang="en-US" dirty="0"/>
                  <a:t>An augmented error function is used </a:t>
                </a:r>
              </a:p>
              <a:p>
                <a:pPr lvl="1"/>
                <a:r>
                  <a:rPr lang="en-US" dirty="0"/>
                  <a:t>Penalize the complex models with large variance using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Large value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favors simple models and bias may be introduced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optimized using cross validation</a:t>
                </a:r>
              </a:p>
              <a:p>
                <a:pPr lvl="1"/>
                <a:r>
                  <a:rPr lang="en-US" dirty="0"/>
                  <a:t>First term in equation is training error</a:t>
                </a:r>
              </a:p>
              <a:p>
                <a:pPr lvl="1"/>
                <a:r>
                  <a:rPr lang="en-US" dirty="0"/>
                  <a:t>Second is an </a:t>
                </a:r>
                <a:r>
                  <a:rPr lang="en-US" i="1" dirty="0"/>
                  <a:t>optimism </a:t>
                </a:r>
                <a:r>
                  <a:rPr lang="en-US" dirty="0"/>
                  <a:t>term estimating the discrepancy between training and test error </a:t>
                </a:r>
              </a:p>
              <a:p>
                <a:pPr lvl="1"/>
                <a:r>
                  <a:rPr lang="en-US" dirty="0"/>
                  <a:t>Methods such as </a:t>
                </a:r>
                <a:r>
                  <a:rPr lang="en-US" i="1" dirty="0"/>
                  <a:t>Akaike’s information criterion </a:t>
                </a:r>
                <a:r>
                  <a:rPr lang="en-US" dirty="0"/>
                  <a:t>(AIC) and </a:t>
                </a:r>
                <a:r>
                  <a:rPr lang="en-US" i="1" dirty="0"/>
                  <a:t>Bayesian information criterion </a:t>
                </a:r>
                <a:r>
                  <a:rPr lang="en-US" dirty="0"/>
                  <a:t>(BIC) work by estimating this optimism and adding it to the training error to estimate test error, without any need for validation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DF1FA-5B66-43FB-9A0A-C0F8F5C4B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063927"/>
              </a:xfrm>
              <a:blipFill>
                <a:blip r:embed="rId2"/>
                <a:stretch>
                  <a:fillRect l="-888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BEC65-BA25-48A5-8C9D-B87D04F8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2D49C-7C19-4D9B-905C-CD028CEC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2253B-CDCC-4066-9F72-A052C7C6AF4C}"/>
                  </a:ext>
                </a:extLst>
              </p:cNvPr>
              <p:cNvSpPr txBox="1"/>
              <p:nvPr/>
            </p:nvSpPr>
            <p:spPr>
              <a:xfrm>
                <a:off x="1700799" y="2015147"/>
                <a:ext cx="5967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𝑐𝑜𝑚𝑝𝑙𝑒𝑥𝑖𝑡𝑦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2253B-CDCC-4066-9F72-A052C7C6A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99" y="2015147"/>
                <a:ext cx="5967403" cy="369332"/>
              </a:xfrm>
              <a:prstGeom prst="rect">
                <a:avLst/>
              </a:prstGeom>
              <a:blipFill>
                <a:blip r:embed="rId3"/>
                <a:stretch>
                  <a:fillRect l="-511" r="-1226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9812-473F-4FAA-914F-57490F4C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57A8D-4DEE-4C4D-9C02-98368F07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33A0-C91F-4B20-AA92-6A16397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reg_graph">
            <a:extLst>
              <a:ext uri="{FF2B5EF4-FFF2-40B4-BE49-F238E27FC236}">
                <a16:creationId xmlns:a16="http://schemas.microsoft.com/office/drawing/2014/main" id="{C75A60A6-5CE0-40D9-A5A4-FF795F3D8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7" y="2167988"/>
            <a:ext cx="4798484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31A1E-A825-4F05-9BA8-E853948CBABE}"/>
                  </a:ext>
                </a:extLst>
              </p:cNvPr>
              <p:cNvSpPr txBox="1"/>
              <p:nvPr/>
            </p:nvSpPr>
            <p:spPr>
              <a:xfrm>
                <a:off x="7315199" y="2729132"/>
                <a:ext cx="382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31A1E-A825-4F05-9BA8-E853948C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2729132"/>
                <a:ext cx="3828612" cy="276999"/>
              </a:xfrm>
              <a:prstGeom prst="rect">
                <a:avLst/>
              </a:prstGeom>
              <a:blipFill>
                <a:blip r:embed="rId3"/>
                <a:stretch>
                  <a:fillRect l="-796" t="-2222" r="-7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54DF3-0986-443E-B058-FFA911846276}"/>
                  </a:ext>
                </a:extLst>
              </p:cNvPr>
              <p:cNvSpPr txBox="1"/>
              <p:nvPr/>
            </p:nvSpPr>
            <p:spPr>
              <a:xfrm>
                <a:off x="5576479" y="2713742"/>
                <a:ext cx="1649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𝑮𝒓𝒆𝒆𝒏</m:t>
                      </m:r>
                      <m:r>
                        <a:rPr lang="en-US" sz="2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𝑪𝒖𝒓𝒗𝒆</m:t>
                      </m:r>
                    </m:oMath>
                  </m:oMathPara>
                </a14:m>
                <a:endParaRPr lang="en-US" sz="2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54DF3-0986-443E-B058-FFA91184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79" y="2713742"/>
                <a:ext cx="1649491" cy="307777"/>
              </a:xfrm>
              <a:prstGeom prst="rect">
                <a:avLst/>
              </a:prstGeom>
              <a:blipFill>
                <a:blip r:embed="rId4"/>
                <a:stretch>
                  <a:fillRect l="-2593" r="-296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D4ADA-963C-405C-B7B9-2B5EBAF8B6E5}"/>
                  </a:ext>
                </a:extLst>
              </p:cNvPr>
              <p:cNvSpPr txBox="1"/>
              <p:nvPr/>
            </p:nvSpPr>
            <p:spPr>
              <a:xfrm>
                <a:off x="7315199" y="3261937"/>
                <a:ext cx="3414256" cy="432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6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D4ADA-963C-405C-B7B9-2B5EBAF8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261937"/>
                <a:ext cx="3414256" cy="432106"/>
              </a:xfrm>
              <a:prstGeom prst="rect">
                <a:avLst/>
              </a:prstGeom>
              <a:blipFill>
                <a:blip r:embed="rId5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D20F94-A4F9-4228-9776-D93262AE92BD}"/>
                  </a:ext>
                </a:extLst>
              </p:cNvPr>
              <p:cNvSpPr txBox="1"/>
              <p:nvPr/>
            </p:nvSpPr>
            <p:spPr>
              <a:xfrm>
                <a:off x="5576479" y="3275111"/>
                <a:ext cx="14779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𝑩𝒍𝒖𝒆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𝑪𝒖𝒓𝒗𝒆</m:t>
                      </m:r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D20F94-A4F9-4228-9776-D93262AE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79" y="3275111"/>
                <a:ext cx="1477969" cy="307777"/>
              </a:xfrm>
              <a:prstGeom prst="rect">
                <a:avLst/>
              </a:prstGeom>
              <a:blipFill>
                <a:blip r:embed="rId6"/>
                <a:stretch>
                  <a:fillRect l="-3719" r="-330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071D-19F3-48CD-B6C0-4260DA0C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D938A-CA9B-4E53-AC3C-3F88A8F45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300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magnitude of </a:t>
                </a:r>
                <a:r>
                  <a:rPr lang="en-US" dirty="0">
                    <a:solidFill>
                      <a:srgbClr val="FFC00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FFC000"/>
                    </a:solidFill>
                  </a:rPr>
                  <a:t>nd</a:t>
                </a:r>
                <a:r>
                  <a:rPr lang="en-US" dirty="0"/>
                  <a:t> term </a:t>
                </a:r>
              </a:p>
              <a:p>
                <a:pPr lvl="1"/>
                <a:r>
                  <a:rPr lang="en-US" dirty="0"/>
                  <a:t>increases linearly with the number of inputs (features) </a:t>
                </a:r>
                <a:r>
                  <a:rPr lang="en-US" i="1" dirty="0">
                    <a:solidFill>
                      <a:srgbClr val="FFC000"/>
                    </a:solidFill>
                  </a:rPr>
                  <a:t>d</a:t>
                </a:r>
                <a:endParaRPr lang="en-US" dirty="0"/>
              </a:p>
              <a:p>
                <a:pPr lvl="1"/>
                <a:r>
                  <a:rPr lang="en-US" dirty="0"/>
                  <a:t>decreases with increase in training set size </a:t>
                </a:r>
                <a:r>
                  <a:rPr lang="en-US" i="1" dirty="0">
                    <a:solidFill>
                      <a:srgbClr val="FFC000"/>
                    </a:solidFill>
                  </a:rPr>
                  <a:t>N</a:t>
                </a:r>
                <a:endParaRPr lang="en-US" dirty="0"/>
              </a:p>
              <a:p>
                <a:pPr lvl="1"/>
                <a:r>
                  <a:rPr lang="en-US" dirty="0"/>
                  <a:t>increases with the variance. As noise is added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Variance of noise can be estimated from the error of a low-bias model</a:t>
                </a:r>
              </a:p>
              <a:p>
                <a:r>
                  <a:rPr lang="en-US" dirty="0"/>
                  <a:t>Model Complexity Measure</a:t>
                </a:r>
              </a:p>
              <a:p>
                <a:pPr lvl="1"/>
                <a:r>
                  <a:rPr lang="en-US" dirty="0"/>
                  <a:t>Number of independent variables in model</a:t>
                </a:r>
              </a:p>
              <a:p>
                <a:pPr lvl="1"/>
                <a:r>
                  <a:rPr lang="en-US" dirty="0"/>
                  <a:t>VC dimension is another measure of model complexity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Structural risk minimization </a:t>
                </a:r>
                <a:r>
                  <a:rPr lang="en-US" dirty="0">
                    <a:solidFill>
                      <a:srgbClr val="FFC000"/>
                    </a:solidFill>
                  </a:rPr>
                  <a:t>(SRM) </a:t>
                </a:r>
              </a:p>
              <a:p>
                <a:pPr lvl="1"/>
                <a:r>
                  <a:rPr lang="en-US" dirty="0"/>
                  <a:t>uses a set of models ordered in terms of their complexities. </a:t>
                </a:r>
              </a:p>
              <a:p>
                <a:pPr lvl="1"/>
                <a:r>
                  <a:rPr lang="en-US" dirty="0"/>
                  <a:t>Set of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get a set of models ordered in increasing complexity. </a:t>
                </a:r>
              </a:p>
              <a:p>
                <a:pPr lvl="1"/>
                <a:r>
                  <a:rPr lang="en-US" dirty="0"/>
                  <a:t>Model selection by SRM then corresponds to finding the model simplest in terms of order and best in terms of empirical error on the data.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D938A-CA9B-4E53-AC3C-3F88A8F45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30088"/>
              </a:xfrm>
              <a:blipFill>
                <a:blip r:embed="rId2"/>
                <a:stretch>
                  <a:fillRect l="-761" t="-2532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4789B-DAD2-4072-9A93-97DAA18D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7D581-0597-42ED-B020-B30FA29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32881-0445-4492-B6D2-CFEB22DBCA7D}"/>
                  </a:ext>
                </a:extLst>
              </p:cNvPr>
              <p:cNvSpPr txBox="1"/>
              <p:nvPr/>
            </p:nvSpPr>
            <p:spPr>
              <a:xfrm>
                <a:off x="1700799" y="1967541"/>
                <a:ext cx="5967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𝑐𝑜𝑚𝑝𝑙𝑒𝑥𝑖𝑡𝑦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sz="2400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32881-0445-4492-B6D2-CFEB22DB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99" y="1967541"/>
                <a:ext cx="5967403" cy="369332"/>
              </a:xfrm>
              <a:prstGeom prst="rect">
                <a:avLst/>
              </a:prstGeom>
              <a:blipFill>
                <a:blip r:embed="rId3"/>
                <a:stretch>
                  <a:fillRect l="-511" r="-1226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UCr) Indirect Fourier transform in the context of statistical inference">
            <a:extLst>
              <a:ext uri="{FF2B5EF4-FFF2-40B4-BE49-F238E27FC236}">
                <a16:creationId xmlns:a16="http://schemas.microsoft.com/office/drawing/2014/main" id="{63FE549D-482B-43FA-AEBD-02914FBE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56" y="3118510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8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D8A8-FCBB-4A33-9884-BF94E645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FAEB-EEC1-4A3D-B8AF-2859408A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8012"/>
            <a:ext cx="9613861" cy="413382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Minimum description length 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It is description length based on an information theoretic measure. 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Kolmogorov complexity </a:t>
            </a:r>
            <a:r>
              <a:rPr lang="en-US" dirty="0"/>
              <a:t>of a dataset is defined as the shortest description of the data. </a:t>
            </a:r>
          </a:p>
          <a:p>
            <a:pPr lvl="1"/>
            <a:r>
              <a:rPr lang="en-US" dirty="0"/>
              <a:t>If the data is simple, it has a short complexity</a:t>
            </a:r>
          </a:p>
          <a:p>
            <a:pPr lvl="2"/>
            <a:r>
              <a:rPr lang="en-US" dirty="0"/>
              <a:t>For a sequence of ‘0’s, we can just write ‘0’ and the length of the sequence. </a:t>
            </a:r>
          </a:p>
          <a:p>
            <a:pPr lvl="2"/>
            <a:r>
              <a:rPr lang="en-US" dirty="0"/>
              <a:t>If the data is completely random, we cannot have any description of the data shorter</a:t>
            </a:r>
            <a:br>
              <a:rPr lang="en-US" dirty="0"/>
            </a:br>
            <a:r>
              <a:rPr lang="en-US" dirty="0"/>
              <a:t>than the data itself. </a:t>
            </a:r>
          </a:p>
          <a:p>
            <a:pPr lvl="1"/>
            <a:r>
              <a:rPr lang="en-US" dirty="0"/>
              <a:t>If a model is appropriate for the data, then it has a good fit to the data</a:t>
            </a:r>
          </a:p>
          <a:p>
            <a:pPr lvl="2"/>
            <a:r>
              <a:rPr lang="en-US" dirty="0"/>
              <a:t>Model description can be used instead of data</a:t>
            </a:r>
          </a:p>
          <a:p>
            <a:pPr lvl="2"/>
            <a:r>
              <a:rPr lang="en-US" dirty="0"/>
              <a:t>We want simplest model describing the data</a:t>
            </a:r>
          </a:p>
          <a:p>
            <a:pPr lvl="2"/>
            <a:r>
              <a:rPr lang="en-US" dirty="0"/>
              <a:t>There is trade off between model complexity and interpretability (how well it explains the data)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46B-B922-4E0E-89E7-7714A6F4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F4E2E-27B6-4346-99F4-573D53D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3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4136</TotalTime>
  <Words>945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Condensed</vt:lpstr>
      <vt:lpstr>Calibri</vt:lpstr>
      <vt:lpstr>Cambria Math</vt:lpstr>
      <vt:lpstr>LucidaBright</vt:lpstr>
      <vt:lpstr>Trebuchet MS</vt:lpstr>
      <vt:lpstr>Berlin</vt:lpstr>
      <vt:lpstr>PowerPoint Presentation</vt:lpstr>
      <vt:lpstr>INTRODUCTION TO  Machine Learning 3rd Edition</vt:lpstr>
      <vt:lpstr>4.8 Model Selection Procedures</vt:lpstr>
      <vt:lpstr>Model Selection Procedures</vt:lpstr>
      <vt:lpstr>Cross Validation</vt:lpstr>
      <vt:lpstr>Model Selection Procedures</vt:lpstr>
      <vt:lpstr>Regularization</vt:lpstr>
      <vt:lpstr>Regularization</vt:lpstr>
      <vt:lpstr>Model Selection Procedures</vt:lpstr>
      <vt:lpstr>Model Selection Procedures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373</cp:revision>
  <dcterms:created xsi:type="dcterms:W3CDTF">2020-07-19T07:13:44Z</dcterms:created>
  <dcterms:modified xsi:type="dcterms:W3CDTF">2020-09-07T15:23:03Z</dcterms:modified>
</cp:coreProperties>
</file>