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430" r:id="rId2"/>
    <p:sldId id="431" r:id="rId3"/>
    <p:sldId id="256" r:id="rId4"/>
    <p:sldId id="511" r:id="rId5"/>
    <p:sldId id="512" r:id="rId6"/>
    <p:sldId id="513" r:id="rId7"/>
    <p:sldId id="514" r:id="rId8"/>
    <p:sldId id="560" r:id="rId9"/>
    <p:sldId id="515" r:id="rId10"/>
    <p:sldId id="561" r:id="rId11"/>
    <p:sldId id="516" r:id="rId12"/>
    <p:sldId id="517" r:id="rId13"/>
    <p:sldId id="518" r:id="rId14"/>
    <p:sldId id="519" r:id="rId15"/>
    <p:sldId id="533" r:id="rId16"/>
    <p:sldId id="523" r:id="rId17"/>
    <p:sldId id="524" r:id="rId18"/>
    <p:sldId id="525" r:id="rId19"/>
    <p:sldId id="526" r:id="rId20"/>
    <p:sldId id="520" r:id="rId21"/>
    <p:sldId id="521" r:id="rId22"/>
    <p:sldId id="522" r:id="rId23"/>
    <p:sldId id="527" r:id="rId24"/>
    <p:sldId id="528" r:id="rId25"/>
    <p:sldId id="529" r:id="rId26"/>
    <p:sldId id="530" r:id="rId27"/>
    <p:sldId id="531" r:id="rId28"/>
    <p:sldId id="534" r:id="rId29"/>
    <p:sldId id="432" r:id="rId30"/>
    <p:sldId id="45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DFD49-FFD4-478B-8783-9E759F46EB1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00DEE-8953-46C2-9B4D-E20859165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9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53843-1CF4-4938-B773-3DA6477B563D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797-4B17-4A4F-A08C-F622F87B23CB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5503-EAD9-4114-8792-54DAE37D3661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66F4-F451-4728-99D9-638521E50E61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5FE6-69CF-4775-9F12-C9CE1A53376A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2606-7893-4CBE-B795-96345C2E369A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9E1-B002-49A9-B3C1-114168C77EB3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4B4A-FA6B-4D72-B1D2-83AF1C1C47E7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48A0-4713-4ECF-A3D7-73539D6E277A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1378862-4CE2-44C8-B574-2E545CCBFA5B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0982" y="6301835"/>
            <a:ext cx="2743200" cy="365125"/>
          </a:xfrm>
        </p:spPr>
        <p:txBody>
          <a:bodyPr/>
          <a:lstStyle/>
          <a:p>
            <a:fld id="{E3A4B0BF-A6BF-4362-8DF2-F6394C0EED33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6301836"/>
            <a:ext cx="6870660" cy="365125"/>
          </a:xfrm>
        </p:spPr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7AD8-2E09-41D9-8D5D-9EB93BA3C6F8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0959-F248-4E16-84EE-551FF9A46236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21E4-5BC7-4378-9F74-BA3A5BDDAFAF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0A94-0ABF-4B75-BB7B-3A9D206629ED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0A89-BF2A-421C-9D46-FBFF4486B047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B7A-7267-4138-9937-C8FF19DB4865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C003-668B-42A6-B519-95B74A8B973A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A498-3920-4047-B81E-DC73393C517A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1.png"/><Relationship Id="rId4" Type="http://schemas.openxmlformats.org/officeDocument/2006/relationships/image" Target="../media/image2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openxmlformats.org/officeDocument/2006/relationships/hyperlink" Target="https://github.com/sajjo79/Design_and_Analysis_of_Algorithms" TargetMode="External"/><Relationship Id="rId7" Type="http://schemas.openxmlformats.org/officeDocument/2006/relationships/image" Target="../media/image48.sv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6556-B37E-4719-8EDD-0C90857A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COMEDXD -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</a:t>
            </a: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873B6-CDE8-40C8-9785-2B9C2360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</a:t>
            </a:fld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42901-62D9-4DD0-A20E-07A2E0FDBAEB}"/>
              </a:ext>
            </a:extLst>
          </p:cNvPr>
          <p:cNvSpPr txBox="1"/>
          <p:nvPr/>
        </p:nvSpPr>
        <p:spPr>
          <a:xfrm>
            <a:off x="2488473" y="3789040"/>
            <a:ext cx="7215052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Dr. </a:t>
            </a:r>
            <a:r>
              <a:rPr lang="en-US" sz="4000" b="1">
                <a:solidFill>
                  <a:srgbClr val="92D050"/>
                </a:solidFill>
                <a:latin typeface="Bahnschrift Condensed" panose="020B0502040204020203" pitchFamily="34" charset="0"/>
              </a:rPr>
              <a:t>Sajid Iqbal</a:t>
            </a:r>
            <a:endParaRPr lang="en-US" sz="4000" b="1" dirty="0">
              <a:solidFill>
                <a:srgbClr val="92D050"/>
              </a:solidFill>
              <a:latin typeface="Bahnschrift Condensed" panose="020B0502040204020203" pitchFamily="34" charset="0"/>
            </a:endParaRPr>
          </a:p>
          <a:p>
            <a:pPr algn="ctr"/>
            <a:endParaRPr lang="en-US" dirty="0"/>
          </a:p>
          <a:p>
            <a:pPr algn="ctr"/>
            <a:r>
              <a:rPr lang="en-US" sz="3200" dirty="0"/>
              <a:t>Department of Computer Science</a:t>
            </a:r>
          </a:p>
          <a:p>
            <a:pPr algn="ctr"/>
            <a:r>
              <a:rPr lang="en-US" sz="3200" dirty="0"/>
              <a:t>Bahauddin Zakariya University</a:t>
            </a:r>
            <a:r>
              <a:rPr lang="en-US" sz="3200"/>
              <a:t>, Multan</a:t>
            </a:r>
            <a:endParaRPr lang="en-US" sz="3200" dirty="0"/>
          </a:p>
        </p:txBody>
      </p:sp>
      <p:pic>
        <p:nvPicPr>
          <p:cNvPr id="6146" name="Picture 2" descr="Institute of Computing Faculty - Bahauddin Zakariya University, Multan">
            <a:extLst>
              <a:ext uri="{FF2B5EF4-FFF2-40B4-BE49-F238E27FC236}">
                <a16:creationId xmlns:a16="http://schemas.microsoft.com/office/drawing/2014/main" id="{DF6EB393-3D8C-410F-A348-8948769F4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1268760"/>
            <a:ext cx="2304256" cy="266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76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71FD-2AEC-43BC-BD4D-DFDC0375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23D69-F917-41E3-8523-177BC008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345ED-B73C-4468-B00B-8C1577B4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4098" name="Picture 2" descr="Image for post">
            <a:extLst>
              <a:ext uri="{FF2B5EF4-FFF2-40B4-BE49-F238E27FC236}">
                <a16:creationId xmlns:a16="http://schemas.microsoft.com/office/drawing/2014/main" id="{1B4FA714-F40D-43B3-A59D-C50AF6D735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561" y="42204"/>
            <a:ext cx="7585206" cy="677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33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841AC-2AD8-4608-B820-72108E41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20BA8-D92A-47D6-B336-C7E129482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flower dataset</a:t>
            </a:r>
          </a:p>
          <a:p>
            <a:r>
              <a:rPr lang="en-US" dirty="0"/>
              <a:t>Find its </a:t>
            </a:r>
          </a:p>
          <a:p>
            <a:pPr lvl="1"/>
            <a:r>
              <a:rPr lang="en-US" dirty="0"/>
              <a:t>Covariance, correlation</a:t>
            </a:r>
          </a:p>
          <a:p>
            <a:r>
              <a:rPr lang="en-US" dirty="0"/>
              <a:t>Get a sample from the dataset and </a:t>
            </a:r>
          </a:p>
          <a:p>
            <a:pPr lvl="1"/>
            <a:r>
              <a:rPr lang="en-US" dirty="0"/>
              <a:t>Find covariance and correlations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C2776-C46A-4BF7-AB1F-A932DF7C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215FB-09E4-4D79-8416-FD69D86A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58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5CD3CC-0BDB-4DED-92C2-CD7F2C129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of Missing Values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E844CD-B927-43DD-A72D-E696D8FBD3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EB735-C32A-4F63-8478-57CA5BAF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A11DF-F0E1-485D-9B38-024BC4CA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0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1E5EFE-A10F-4746-919E-767D246C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64BA88-2F6E-4553-BBF2-9C076FDF8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24222"/>
            <a:ext cx="9613861" cy="42906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dataset may contain missing values for different features</a:t>
            </a:r>
          </a:p>
          <a:p>
            <a:r>
              <a:rPr lang="en-US" dirty="0"/>
              <a:t>Discard the records with missing values. But we cant due to</a:t>
            </a:r>
          </a:p>
          <a:p>
            <a:pPr lvl="1"/>
            <a:r>
              <a:rPr lang="en-US" dirty="0"/>
              <a:t>Small dataset size: discarding such records will reduce the dataset size</a:t>
            </a:r>
          </a:p>
          <a:p>
            <a:pPr lvl="1"/>
            <a:r>
              <a:rPr lang="en-US" dirty="0"/>
              <a:t>There is some information present in such records that we cant miss</a:t>
            </a:r>
          </a:p>
          <a:p>
            <a:r>
              <a:rPr lang="en-US" dirty="0"/>
              <a:t>Imputation: Fill the missing values by estimating them</a:t>
            </a:r>
          </a:p>
          <a:p>
            <a:pPr lvl="1"/>
            <a:r>
              <a:rPr lang="en-US" dirty="0"/>
              <a:t>Mean imputation</a:t>
            </a:r>
          </a:p>
          <a:p>
            <a:pPr lvl="2"/>
            <a:r>
              <a:rPr lang="en-US" dirty="0"/>
              <a:t>for numeric values, replace missing value with mean value</a:t>
            </a:r>
          </a:p>
          <a:p>
            <a:pPr lvl="2"/>
            <a:r>
              <a:rPr lang="en-US" dirty="0"/>
              <a:t>For categoric data, replace missing value with most likely data i.e. most frequent value</a:t>
            </a:r>
          </a:p>
          <a:p>
            <a:pPr lvl="1"/>
            <a:r>
              <a:rPr lang="en-US" dirty="0"/>
              <a:t>Regression imputation</a:t>
            </a:r>
          </a:p>
          <a:p>
            <a:pPr lvl="2"/>
            <a:r>
              <a:rPr lang="en-US" dirty="0"/>
              <a:t>Use regression to find the missing values for given case</a:t>
            </a:r>
          </a:p>
          <a:p>
            <a:r>
              <a:rPr lang="en-US" dirty="0"/>
              <a:t>However all type of values can not be imputed i.e. CNIC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F00FB-5D69-4F11-8E7F-8D26D801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BF55D-10C4-4354-A285-B1F29AC1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106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B83992F-EB5F-4F5F-B139-9B0580EF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Normal Distribution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855423-39DE-4B8F-BABB-C48D01C38C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54B19-4CD6-498B-9ACE-C702C661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B739F-2CC0-46FB-A98A-DF066B97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51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4A26B70-5FEC-4A06-A51C-21251C3B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variate and multivariate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3863C52-700F-47CB-9CA4-9AD9C9EA9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9613861" cy="3964963"/>
              </a:xfrm>
            </p:spPr>
            <p:txBody>
              <a:bodyPr/>
              <a:lstStyle/>
              <a:p>
                <a:r>
                  <a:rPr lang="en-US" dirty="0"/>
                  <a:t>Single variate linear model: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Multivariate linear model: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Single variate normal distribution: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And short hand notation of </a:t>
                </a:r>
                <a:r>
                  <a:rPr lang="en-US" dirty="0" err="1"/>
                  <a:t>uni</a:t>
                </a:r>
                <a:r>
                  <a:rPr lang="en-US" dirty="0"/>
                  <a:t>-variate normal distribution is give as </a:t>
                </a:r>
              </a:p>
              <a:p>
                <a:endParaRPr lang="en-US" dirty="0"/>
              </a:p>
              <a:p>
                <a:r>
                  <a:rPr lang="en-US" dirty="0"/>
                  <a:t>Multivariate normal distribution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And in short it could be written as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3863C52-700F-47CB-9CA4-9AD9C9EA9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9613861" cy="3964963"/>
              </a:xfrm>
              <a:blipFill>
                <a:blip r:embed="rId2"/>
                <a:stretch>
                  <a:fillRect l="-888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2E55D-FD70-4857-A34D-B7D28796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50332-6679-4ABA-A559-6CA5B6E34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B68E23-9FDF-4658-86B0-90D40821EEF9}"/>
                  </a:ext>
                </a:extLst>
              </p:cNvPr>
              <p:cNvSpPr txBox="1"/>
              <p:nvPr/>
            </p:nvSpPr>
            <p:spPr>
              <a:xfrm>
                <a:off x="5387925" y="3601329"/>
                <a:ext cx="2639119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=1/(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B68E23-9FDF-4658-86B0-90D40821E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925" y="3601329"/>
                <a:ext cx="2639119" cy="3985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2A2CD7-FDE9-451C-8BBD-5FBA58F93036}"/>
                  </a:ext>
                </a:extLst>
              </p:cNvPr>
              <p:cNvSpPr txBox="1"/>
              <p:nvPr/>
            </p:nvSpPr>
            <p:spPr>
              <a:xfrm>
                <a:off x="5824024" y="4502543"/>
                <a:ext cx="1230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2A2CD7-FDE9-451C-8BBD-5FBA58F93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024" y="4502543"/>
                <a:ext cx="1230016" cy="276999"/>
              </a:xfrm>
              <a:prstGeom prst="rect">
                <a:avLst/>
              </a:prstGeom>
              <a:blipFill>
                <a:blip r:embed="rId4"/>
                <a:stretch>
                  <a:fillRect l="-3465" t="-2222" r="-5941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8F7C63-E140-4071-BE79-C7756F40413C}"/>
                  </a:ext>
                </a:extLst>
              </p:cNvPr>
              <p:cNvSpPr txBox="1"/>
              <p:nvPr/>
            </p:nvSpPr>
            <p:spPr>
              <a:xfrm>
                <a:off x="5667615" y="5145189"/>
                <a:ext cx="3205173" cy="711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8F7C63-E140-4071-BE79-C7756F404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615" y="5145189"/>
                <a:ext cx="3205173" cy="7112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C4DA2E-C7E4-4CED-BE72-9899FC26CBE2}"/>
                  </a:ext>
                </a:extLst>
              </p:cNvPr>
              <p:cNvSpPr txBox="1"/>
              <p:nvPr/>
            </p:nvSpPr>
            <p:spPr>
              <a:xfrm>
                <a:off x="5184070" y="6155183"/>
                <a:ext cx="23669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C4DA2E-C7E4-4CED-BE72-9899FC26C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070" y="6155183"/>
                <a:ext cx="2366911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411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2B12-6DF4-4DDE-9C56-0DACDA50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Distance for univariate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DBB16A-0086-4AFD-933D-EE67EC0C0E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2" y="2336873"/>
                <a:ext cx="8729138" cy="359931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It is the distance of a point from some reference point</a:t>
                </a:r>
              </a:p>
              <a:p>
                <a:r>
                  <a:rPr lang="en-US" dirty="0"/>
                  <a:t>For a univariate data, the distance can be measured in terms of standard deviation</a:t>
                </a:r>
              </a:p>
              <a:p>
                <a:pPr lvl="1"/>
                <a:r>
                  <a:rPr lang="en-US" dirty="0"/>
                  <a:t>Univariate data could be given as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𝒂𝒙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/>
                  <a:t>Such distance can also give information about distribution</a:t>
                </a:r>
              </a:p>
              <a:p>
                <a:pPr lvl="1"/>
                <a:r>
                  <a:rPr lang="en-US" dirty="0"/>
                  <a:t>For normal distribution, there is more change to observe a value at one standard deviation distance than 2 standard deviation</a:t>
                </a:r>
              </a:p>
              <a:p>
                <a:r>
                  <a:rPr lang="en-US" dirty="0"/>
                  <a:t>For normal distribution such a score can be calculated in terms of z-score (distance of a point from mean)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DBB16A-0086-4AFD-933D-EE67EC0C0E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2" y="2336873"/>
                <a:ext cx="8729138" cy="3599316"/>
              </a:xfrm>
              <a:blipFill>
                <a:blip r:embed="rId2"/>
                <a:stretch>
                  <a:fillRect l="-978" t="-3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5D8FA-0F2C-4877-8E23-EED7D3FF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607DF-1355-4E78-A822-0661955C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 descr="What is the difference between distance and displacement? | Socratic">
            <a:extLst>
              <a:ext uri="{FF2B5EF4-FFF2-40B4-BE49-F238E27FC236}">
                <a16:creationId xmlns:a16="http://schemas.microsoft.com/office/drawing/2014/main" id="{2CD5B242-C31A-4BDA-83CE-58317468C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10852" r="5829" b="10479"/>
          <a:stretch/>
        </p:blipFill>
        <p:spPr bwMode="auto">
          <a:xfrm>
            <a:off x="10095914" y="2038048"/>
            <a:ext cx="2096086" cy="149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partment of Physics at Harvey Mudd College">
            <a:extLst>
              <a:ext uri="{FF2B5EF4-FFF2-40B4-BE49-F238E27FC236}">
                <a16:creationId xmlns:a16="http://schemas.microsoft.com/office/drawing/2014/main" id="{C9EF0A4D-141F-48FE-B4E5-C7BF9F11E3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1" t="2657" r="4586"/>
          <a:stretch/>
        </p:blipFill>
        <p:spPr bwMode="auto">
          <a:xfrm>
            <a:off x="9409459" y="3601760"/>
            <a:ext cx="2782541" cy="233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706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297A-3CDE-48A0-B287-91B61EE7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Distance for Multivariate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4AADA9-F864-47B3-AF7A-BCEAD775E5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7113181" cy="3964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Multivariate linear distribution can be given as (in general form)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 bivariate linear distribution can be given as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r>
                  <a:rPr lang="en-US" dirty="0"/>
                  <a:t>The probability density is high for inner contours</a:t>
                </a:r>
              </a:p>
              <a:p>
                <a:r>
                  <a:rPr lang="en-US" dirty="0"/>
                  <a:t>Two points in red are shown top and right (4,0),(0,2)</a:t>
                </a:r>
              </a:p>
              <a:p>
                <a:pPr lvl="1"/>
                <a:r>
                  <a:rPr lang="en-US" dirty="0"/>
                  <a:t>Q: Which point is closer to origin</a:t>
                </a:r>
              </a:p>
              <a:p>
                <a:pPr lvl="1"/>
                <a:r>
                  <a:rPr lang="en-US" dirty="0"/>
                  <a:t>A: Depends how you measure distance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4AADA9-F864-47B3-AF7A-BCEAD775E5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7113181" cy="3964963"/>
              </a:xfrm>
              <a:blipFill>
                <a:blip r:embed="rId2"/>
                <a:stretch>
                  <a:fillRect l="-1201" t="-2151" r="-1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104D4-4FF1-40A5-929D-1191A3136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9F5D3-102C-4B5B-9235-E3EC3D5AD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2050" name="Picture 2" descr="Multivariate Normal Distribution - MATLAB &amp; Simulink">
            <a:extLst>
              <a:ext uri="{FF2B5EF4-FFF2-40B4-BE49-F238E27FC236}">
                <a16:creationId xmlns:a16="http://schemas.microsoft.com/office/drawing/2014/main" id="{5FF7916A-4A6A-43EE-93E0-5498A6E85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748" y="1695730"/>
            <a:ext cx="3591951" cy="269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8C61A9E-CE93-4C3F-82E5-AE8CE6C8D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584" y="4403761"/>
            <a:ext cx="4164698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646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2EF14-FCE1-4769-9E94-B1EA8D7AF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24F77-8009-4F55-9BD7-AF514F4A1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09800"/>
            <a:ext cx="5415679" cy="4092036"/>
          </a:xfrm>
        </p:spPr>
        <p:txBody>
          <a:bodyPr/>
          <a:lstStyle/>
          <a:p>
            <a:r>
              <a:rPr lang="en-US" dirty="0"/>
              <a:t>Euclidian Distance: 4,2</a:t>
            </a:r>
          </a:p>
          <a:p>
            <a:pPr lvl="1"/>
            <a:r>
              <a:rPr lang="en-US" dirty="0"/>
              <a:t>Hence point (0,2) is closer</a:t>
            </a:r>
          </a:p>
          <a:p>
            <a:r>
              <a:rPr lang="en-US" dirty="0"/>
              <a:t>In SD units</a:t>
            </a:r>
          </a:p>
          <a:p>
            <a:pPr lvl="1"/>
            <a:r>
              <a:rPr lang="en-US" dirty="0"/>
              <a:t>Along y-axis, variance is small and distance is 4 SDs</a:t>
            </a:r>
          </a:p>
          <a:p>
            <a:pPr lvl="1"/>
            <a:r>
              <a:rPr lang="en-US" dirty="0"/>
              <a:t>Along x-axis the variance is more and it is 1 SDs</a:t>
            </a:r>
          </a:p>
          <a:p>
            <a:pPr lvl="1"/>
            <a:r>
              <a:rPr lang="en-US" dirty="0"/>
              <a:t>So point (4,0) is closer</a:t>
            </a:r>
          </a:p>
          <a:p>
            <a:r>
              <a:rPr lang="en-US" dirty="0"/>
              <a:t>The ellipses are known as probability contours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9B3FD-9440-423E-BDC4-12385CC1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8E420-8E19-4960-9708-612BBA2E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3076" name="Picture 4" descr="Plotting Probability Ellipses for Bivariate Normal Distributions – Water  Programming: A Collaborative Research Blog">
            <a:extLst>
              <a:ext uri="{FF2B5EF4-FFF2-40B4-BE49-F238E27FC236}">
                <a16:creationId xmlns:a16="http://schemas.microsoft.com/office/drawing/2014/main" id="{E84E4F27-B07E-404F-9602-726827550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286" y="220980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FADA04D-4C45-4577-A0D5-EA735815AC69}"/>
              </a:ext>
            </a:extLst>
          </p:cNvPr>
          <p:cNvSpPr/>
          <p:nvPr/>
        </p:nvSpPr>
        <p:spPr>
          <a:xfrm>
            <a:off x="9369083" y="4118763"/>
            <a:ext cx="84406" cy="87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018C531A-27AF-4279-80EE-212B74B6C3C7}"/>
              </a:ext>
            </a:extLst>
          </p:cNvPr>
          <p:cNvSpPr/>
          <p:nvPr/>
        </p:nvSpPr>
        <p:spPr>
          <a:xfrm>
            <a:off x="9017391" y="3784209"/>
            <a:ext cx="140677" cy="126609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C64F8B16-6480-4E88-8989-13EA09B20DE9}"/>
              </a:ext>
            </a:extLst>
          </p:cNvPr>
          <p:cNvSpPr/>
          <p:nvPr/>
        </p:nvSpPr>
        <p:spPr>
          <a:xfrm>
            <a:off x="10182668" y="3402032"/>
            <a:ext cx="140677" cy="126609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52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EE88-BB90-4512-ADE5-5AE539A9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Mahalanobis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A55DC-5F74-4B30-936B-F4BD7CFDF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7591482" cy="3599316"/>
          </a:xfrm>
        </p:spPr>
        <p:txBody>
          <a:bodyPr/>
          <a:lstStyle/>
          <a:p>
            <a:r>
              <a:rPr lang="en-US" dirty="0"/>
              <a:t>Probability contours can be used to define the Mahalanobis distance</a:t>
            </a:r>
          </a:p>
          <a:p>
            <a:pPr lvl="1" fontAlgn="base"/>
            <a:r>
              <a:rPr lang="en-US" dirty="0"/>
              <a:t>It accounts for the fact that the variances in each direction are different</a:t>
            </a:r>
          </a:p>
          <a:p>
            <a:pPr lvl="1" fontAlgn="base"/>
            <a:r>
              <a:rPr lang="en-US" dirty="0"/>
              <a:t>It accounts for the covariance between variables</a:t>
            </a:r>
          </a:p>
          <a:p>
            <a:pPr lvl="1" fontAlgn="base"/>
            <a:r>
              <a:rPr lang="en-US" dirty="0"/>
              <a:t>It reduces to the familiar Euclidean distance for uncorrelated variables with unit variance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83124-8FD4-4F85-BB08-8D85FC2C3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D0B29-6E14-428B-AB93-C2045826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4098" name="Picture 2" descr="Visualizing the bivariate Gaussian distribution">
            <a:extLst>
              <a:ext uri="{FF2B5EF4-FFF2-40B4-BE49-F238E27FC236}">
                <a16:creationId xmlns:a16="http://schemas.microsoft.com/office/drawing/2014/main" id="{4F911351-DE79-495B-8DED-37CA0FC754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1" t="13683" r="10261" b="9631"/>
          <a:stretch/>
        </p:blipFill>
        <p:spPr bwMode="auto">
          <a:xfrm>
            <a:off x="8586477" y="1331500"/>
            <a:ext cx="3605523" cy="291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esson_20">
            <a:extLst>
              <a:ext uri="{FF2B5EF4-FFF2-40B4-BE49-F238E27FC236}">
                <a16:creationId xmlns:a16="http://schemas.microsoft.com/office/drawing/2014/main" id="{BA891D45-887B-404F-8530-E7F73DF976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" t="4511" r="4133"/>
          <a:stretch/>
        </p:blipFill>
        <p:spPr bwMode="auto">
          <a:xfrm>
            <a:off x="8586477" y="4383683"/>
            <a:ext cx="3601329" cy="225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Multivariate Normal Distribution">
            <a:extLst>
              <a:ext uri="{FF2B5EF4-FFF2-40B4-BE49-F238E27FC236}">
                <a16:creationId xmlns:a16="http://schemas.microsoft.com/office/drawing/2014/main" id="{1B8D1A72-10AC-4666-880E-C76ECB150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525" y="4611120"/>
            <a:ext cx="4823616" cy="201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68892A-0501-44BA-9928-BF5187D8E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5289" y="1331500"/>
            <a:ext cx="1154151" cy="173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2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7408" y="1268760"/>
            <a:ext cx="5904656" cy="2808312"/>
          </a:xfrm>
        </p:spPr>
        <p:txBody>
          <a:bodyPr>
            <a:normAutofit/>
          </a:bodyPr>
          <a:lstStyle/>
          <a:p>
            <a:pPr algn="l"/>
            <a:r>
              <a:rPr lang="tr-TR" sz="3600" dirty="0"/>
              <a:t>INTRODUCTION TO </a:t>
            </a:r>
            <a:br>
              <a:rPr lang="en-US" sz="3600" dirty="0"/>
            </a:br>
            <a:r>
              <a:rPr lang="tr-TR" sz="3600"/>
              <a:t>Machine Learning</a:t>
            </a:r>
            <a:br>
              <a:rPr lang="tr-TR" dirty="0"/>
            </a:br>
            <a:r>
              <a:rPr lang="tr-TR" sz="2800" dirty="0"/>
              <a:t>3rd Edition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104800" y="4509120"/>
            <a:ext cx="7344816" cy="15841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2400">
                <a:latin typeface="+mj-lt"/>
              </a:rPr>
              <a:t>ETHEM ALPAYDIN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2014</a:t>
            </a: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i="1">
                <a:latin typeface="+mj-lt"/>
              </a:rPr>
              <a:t>alpaydin</a:t>
            </a:r>
            <a:r>
              <a:rPr lang="tr-TR" i="1" dirty="0">
                <a:latin typeface="+mj-lt"/>
              </a:rPr>
              <a:t>@boun.edu.tr</a:t>
            </a:r>
          </a:p>
          <a:p>
            <a:pPr>
              <a:lnSpc>
                <a:spcPct val="80000"/>
              </a:lnSpc>
            </a:pPr>
            <a:r>
              <a:rPr lang="tr-TR" i="1" dirty="0">
                <a:latin typeface="+mj-lt"/>
              </a:rPr>
              <a:t>http://www.cmpe.boun.edu.tr/~ethem</a:t>
            </a:r>
            <a:r>
              <a:rPr lang="tr-TR" i="1">
                <a:latin typeface="+mj-lt"/>
              </a:rPr>
              <a:t>/i2ml3e</a:t>
            </a:r>
            <a:endParaRPr lang="tr-TR" i="1" dirty="0">
              <a:latin typeface="+mj-lt"/>
            </a:endParaRPr>
          </a:p>
        </p:txBody>
      </p:sp>
      <p:pic>
        <p:nvPicPr>
          <p:cNvPr id="36866" name="Picture 2" descr="http://mitpress.mit.edu/sites/default/files/imagecache/booklist_node/97802620281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048" y="530678"/>
            <a:ext cx="5136858" cy="58139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CE1925-237F-417A-9D23-8767503D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Mahalanobis Distance (MD)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58093E8-F958-4579-8238-109F0DA8D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3502" y="2154310"/>
                <a:ext cx="7922404" cy="433008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The dataset X is </a:t>
                </a:r>
                <a:r>
                  <a:rPr lang="en-US" b="1" dirty="0">
                    <a:solidFill>
                      <a:srgbClr val="FFC000"/>
                    </a:solidFill>
                  </a:rPr>
                  <a:t>d</a:t>
                </a:r>
                <a:r>
                  <a:rPr lang="en-US" dirty="0"/>
                  <a:t>-dimensional and normally distributed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∼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l-GR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b="1" i="0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𝚺</m:t>
                    </m:r>
                    <m:r>
                      <a:rPr lang="el-G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l-GR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as mean vector and 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dirty="0"/>
                  <a:t> as covariance matrix</a:t>
                </a:r>
              </a:p>
              <a:p>
                <a:r>
                  <a:rPr lang="en-US" dirty="0"/>
                  <a:t>Mahalanobis Distance (MD)</a:t>
                </a:r>
              </a:p>
              <a:p>
                <a:pPr lvl="1"/>
                <a:r>
                  <a:rPr lang="en-US" dirty="0"/>
                  <a:t>In multivariate case this distance is used and given by</a:t>
                </a:r>
              </a:p>
              <a:p>
                <a:pPr lvl="1"/>
                <a:r>
                  <a:rPr lang="en-US" dirty="0"/>
                  <a:t>MD is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dirty="0"/>
                  <a:t>-dimensional </a:t>
                </a:r>
                <a:r>
                  <a:rPr lang="en-US" dirty="0" err="1"/>
                  <a:t>hyperellipsoid</a:t>
                </a:r>
                <a:r>
                  <a:rPr lang="en-US" dirty="0"/>
                  <a:t> centered 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dirty="0"/>
                  <a:t>, and its shape and orientation are defined by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If a variable has a larger variance than another, it receives less weight</a:t>
                </a:r>
              </a:p>
              <a:p>
                <a:pPr lvl="1"/>
                <a:r>
                  <a:rPr lang="en-US" sz="2100" dirty="0"/>
                  <a:t>Two highly correlated variables do not contribute as much as two less correlated variables </a:t>
                </a:r>
              </a:p>
              <a:p>
                <a:pPr lvl="1"/>
                <a:r>
                  <a:rPr lang="en-US" sz="2100" dirty="0"/>
                  <a:t>The use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100" dirty="0"/>
                  <a:t> thus has the effect of standardizing all variables to unit variance and eliminating correlations 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58093E8-F958-4579-8238-109F0DA8D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3502" y="2154310"/>
                <a:ext cx="7922404" cy="4330088"/>
              </a:xfrm>
              <a:blipFill>
                <a:blip r:embed="rId2"/>
                <a:stretch>
                  <a:fillRect l="-846" t="-1688" r="-1538" b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28F2E-681C-4D52-B3B6-86029905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49C9A-7884-4DA6-8CB3-7C7767F8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BDC3EF-3A24-455E-818F-E7B807826409}"/>
                  </a:ext>
                </a:extLst>
              </p:cNvPr>
              <p:cNvSpPr txBox="1"/>
              <p:nvPr/>
            </p:nvSpPr>
            <p:spPr>
              <a:xfrm>
                <a:off x="8625905" y="2910057"/>
                <a:ext cx="3257701" cy="11015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𝝅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sz="2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en-US" sz="2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l-GR" sz="2000" b="1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sz="2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2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</m:den>
                    </m:f>
                    <m:sSup>
                      <m:sSupPr>
                        <m:ctrlPr>
                          <a:rPr lang="en-US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2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2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1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</m:num>
                          <m:den>
                            <m:r>
                              <a:rPr lang="el-GR" sz="2000" b="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𝚺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b="1" dirty="0">
                    <a:solidFill>
                      <a:srgbClr val="FFC000"/>
                    </a:solidFill>
                  </a:rPr>
                  <a:t> </a:t>
                </a:r>
              </a:p>
              <a:p>
                <a:pPr algn="r"/>
                <a:r>
                  <a:rPr lang="en-US" sz="2000" b="1" dirty="0"/>
                  <a:t>Where</a:t>
                </a:r>
                <a:r>
                  <a:rPr lang="en-US" sz="2000" b="1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000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BDC3EF-3A24-455E-818F-E7B807826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905" y="2910057"/>
                <a:ext cx="3257701" cy="1101520"/>
              </a:xfrm>
              <a:prstGeom prst="rect">
                <a:avLst/>
              </a:prstGeom>
              <a:blipFill>
                <a:blip r:embed="rId3"/>
                <a:stretch>
                  <a:fillRect r="-2622" b="-12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558D02-445A-40E2-A2C9-B3AE56F9EA5D}"/>
                  </a:ext>
                </a:extLst>
              </p:cNvPr>
              <p:cNvSpPr txBox="1"/>
              <p:nvPr/>
            </p:nvSpPr>
            <p:spPr>
              <a:xfrm>
                <a:off x="9031459" y="4409109"/>
                <a:ext cx="3133006" cy="1356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𝑴𝑫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num>
                        <m:den>
                          <m:r>
                            <a:rPr lang="el-GR" b="1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𝚺</m:t>
                          </m:r>
                        </m:den>
                      </m:f>
                    </m:oMath>
                  </m:oMathPara>
                </a14:m>
                <a:endParaRPr lang="en-US" b="1" i="1" dirty="0">
                  <a:solidFill>
                    <a:srgbClr val="FFC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e>
                        <m:sup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dirty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558D02-445A-40E2-A2C9-B3AE56F9E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459" y="4409109"/>
                <a:ext cx="3133006" cy="13567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346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56A2A-53D2-4F2A-9F3D-B519B8C0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Bivariate 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50859-D644-4548-A157-0D1B49CF9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415804" cy="3933824"/>
          </a:xfrm>
        </p:spPr>
        <p:txBody>
          <a:bodyPr/>
          <a:lstStyle/>
          <a:p>
            <a:r>
              <a:rPr lang="en-US" dirty="0"/>
              <a:t>Bivariate case where d=2</a:t>
            </a:r>
          </a:p>
          <a:p>
            <a:r>
              <a:rPr lang="en-US" dirty="0"/>
              <a:t>For independent variables, major axis of the density is parallel to input axis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3CAE-A9F3-45D6-A846-2936F5E0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2C14F-9556-42D9-BFD0-028235B3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E38AF4-9ED7-47CC-8CFC-B0660D6AC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5" y="2336873"/>
            <a:ext cx="5095875" cy="43300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D53127-1181-4795-BCED-A53986EAD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178" y="3487870"/>
            <a:ext cx="3689553" cy="317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92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3BD9-E56C-4EB9-8ABD-5D7F3985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3E550-08FA-4000-BD7B-2DA7AFAF4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452000" cy="4092062"/>
          </a:xfrm>
        </p:spPr>
        <p:txBody>
          <a:bodyPr>
            <a:normAutofit/>
          </a:bodyPr>
          <a:lstStyle/>
          <a:p>
            <a:r>
              <a:rPr lang="en-US" dirty="0"/>
              <a:t>For independent variables, the major</a:t>
            </a:r>
            <a:br>
              <a:rPr lang="en-US" dirty="0"/>
            </a:br>
            <a:r>
              <a:rPr lang="en-US" dirty="0"/>
              <a:t>axes of the density are parallel to the input axes. </a:t>
            </a:r>
          </a:p>
          <a:p>
            <a:pPr lvl="1"/>
            <a:r>
              <a:rPr lang="en-US" dirty="0"/>
              <a:t>Major axis: Longest diameter in ellipse</a:t>
            </a:r>
          </a:p>
          <a:p>
            <a:r>
              <a:rPr lang="en-US" dirty="0"/>
              <a:t>The density becomes an ellipse if the variances are different. </a:t>
            </a:r>
          </a:p>
          <a:p>
            <a:r>
              <a:rPr lang="en-US" dirty="0"/>
              <a:t>The density rotates depending on the sign of the covariance (correlation) </a:t>
            </a:r>
          </a:p>
          <a:p>
            <a:r>
              <a:rPr lang="en-US" dirty="0"/>
              <a:t>The center is given by mean and shape and orientation by covariance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3B3DD-143F-48ED-9231-9C746AC4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A257C-4C8D-4476-B5A4-C1023F3F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599282-ACDE-4EA2-8E0F-61D017FFB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1" y="2336873"/>
            <a:ext cx="5006638" cy="431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06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D3C5-4C93-40AF-99A2-366B0926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Bivariate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F10129-76F7-411E-8B7B-3F0D6BBAE8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7888609" cy="3964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Mean vector: </a:t>
                </a:r>
              </a:p>
              <a:p>
                <a:r>
                  <a:rPr lang="en-US" dirty="0"/>
                  <a:t>Covariance Vector:</a:t>
                </a:r>
              </a:p>
              <a:p>
                <a:r>
                  <a:rPr lang="en-US" dirty="0"/>
                  <a:t>Joint bivariate density:</a:t>
                </a:r>
              </a:p>
              <a:p>
                <a:r>
                  <a:rPr lang="en-US" dirty="0"/>
                  <a:t>Z-normalization: </a:t>
                </a:r>
              </a:p>
              <a:p>
                <a:pPr lvl="1"/>
                <a:r>
                  <a:rPr lang="en-US" dirty="0"/>
                  <a:t>The process of making mean zero and unit standard deviation of input variables</a:t>
                </a:r>
              </a:p>
              <a:p>
                <a:r>
                  <a:rPr lang="en-US" dirty="0"/>
                  <a:t>Effect of value of correlation coefficient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</m:e>
                    </m:d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equation of ellipses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major axis of ellipses has positive slope (red ellipse)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major axis of ellipses has negative slope (blue ellipse)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F10129-76F7-411E-8B7B-3F0D6BBAE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7888609" cy="3964963"/>
              </a:xfrm>
              <a:blipFill>
                <a:blip r:embed="rId2"/>
                <a:stretch>
                  <a:fillRect l="-1082" t="-2151" r="-1546" b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BA3CA-8E23-486F-90E7-2E07BB90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780B4-BE66-4E10-9A6E-62A04E29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625AB2-C8EB-43B9-B3F6-AD6F56E26F54}"/>
                  </a:ext>
                </a:extLst>
              </p:cNvPr>
              <p:cNvSpPr txBox="1"/>
              <p:nvPr/>
            </p:nvSpPr>
            <p:spPr>
              <a:xfrm>
                <a:off x="4582146" y="2614104"/>
                <a:ext cx="2064540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625AB2-C8EB-43B9-B3F6-AD6F56E26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146" y="2614104"/>
                <a:ext cx="2064540" cy="6163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4C6F31-6365-4290-B689-BBBB1FA16E4F}"/>
                  </a:ext>
                </a:extLst>
              </p:cNvPr>
              <p:cNvSpPr txBox="1"/>
              <p:nvPr/>
            </p:nvSpPr>
            <p:spPr>
              <a:xfrm>
                <a:off x="5430238" y="3167936"/>
                <a:ext cx="5359929" cy="675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)]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4C6F31-6365-4290-B689-BBBB1FA16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238" y="3167936"/>
                <a:ext cx="5359929" cy="675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9A102E-3411-4C2F-BEEB-D7A1B120ABD3}"/>
                  </a:ext>
                </a:extLst>
              </p:cNvPr>
              <p:cNvSpPr txBox="1"/>
              <p:nvPr/>
            </p:nvSpPr>
            <p:spPr>
              <a:xfrm>
                <a:off x="8781923" y="3729688"/>
                <a:ext cx="3101683" cy="40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92D050"/>
                    </a:solidFill>
                  </a:rPr>
                  <a:t> 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endParaRPr lang="en-US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9A102E-3411-4C2F-BEEB-D7A1B120A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923" y="3729688"/>
                <a:ext cx="3101683" cy="406843"/>
              </a:xfrm>
              <a:prstGeom prst="rect">
                <a:avLst/>
              </a:prstGeom>
              <a:blipFill>
                <a:blip r:embed="rId5"/>
                <a:stretch>
                  <a:fillRect l="-2756" t="-13433" r="-1969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3F62F5-D299-401C-89CA-8C10A730770A}"/>
                  </a:ext>
                </a:extLst>
              </p:cNvPr>
              <p:cNvSpPr txBox="1"/>
              <p:nvPr/>
            </p:nvSpPr>
            <p:spPr>
              <a:xfrm>
                <a:off x="2176336" y="2311031"/>
                <a:ext cx="28873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3F62F5-D299-401C-89CA-8C10A7307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336" y="2311031"/>
                <a:ext cx="2887394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660377-F8D0-40E0-B0C5-B8961FFD30E0}"/>
                  </a:ext>
                </a:extLst>
              </p:cNvPr>
              <p:cNvSpPr txBox="1"/>
              <p:nvPr/>
            </p:nvSpPr>
            <p:spPr>
              <a:xfrm>
                <a:off x="9290735" y="4139574"/>
                <a:ext cx="2805864" cy="3730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660377-F8D0-40E0-B0C5-B8961FFD3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735" y="4139574"/>
                <a:ext cx="2805864" cy="373051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Definition of ellipses angles with the x axes, it can be positive (y 1... |  Download Scientific Diagram">
            <a:extLst>
              <a:ext uri="{FF2B5EF4-FFF2-40B4-BE49-F238E27FC236}">
                <a16:creationId xmlns:a16="http://schemas.microsoft.com/office/drawing/2014/main" id="{8DF3714F-DE3C-4DA2-B8CC-6317E576B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535" y="4786513"/>
            <a:ext cx="1885071" cy="188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009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507B-8649-4536-86D5-046FB4397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Bivariate Normal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10B304-FA6E-4CEC-ACA7-B4470CFA34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0" y="2616106"/>
                <a:ext cx="7872837" cy="402616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100" dirty="0"/>
                  <a:t>Each variable is normalized to have unit variance, </a:t>
                </a:r>
              </a:p>
              <a:p>
                <a:r>
                  <a:rPr lang="en-US" sz="2100" dirty="0"/>
                  <a:t>There is the cross-term that corrects for the correlation between the two variables. </a:t>
                </a:r>
              </a:p>
              <a:p>
                <a:r>
                  <a:rPr lang="en-US" dirty="0"/>
                  <a:t>There are five parameters in this case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</m:oMath>
                </a14:m>
                <a:endParaRPr lang="en-US" b="1" dirty="0">
                  <a:solidFill>
                    <a:srgbClr val="FFC000"/>
                  </a:solidFill>
                </a:endParaRPr>
              </a:p>
              <a:p>
                <a:pPr lvl="1"/>
                <a:r>
                  <a:rPr lang="en-US" dirty="0"/>
                  <a:t>Σ is nonsingular, and hence positive definite provided that variances are nonzero and </a:t>
                </a:r>
                <a:r>
                  <a:rPr lang="en-US" b="1" dirty="0">
                    <a:solidFill>
                      <a:srgbClr val="FFC000"/>
                    </a:solidFill>
                  </a:rPr>
                  <a:t>|ρ| &lt; 1 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b="1" dirty="0">
                    <a:solidFill>
                      <a:srgbClr val="FFC000"/>
                    </a:solidFill>
                  </a:rPr>
                  <a:t>ρ</a:t>
                </a:r>
                <a:r>
                  <a:rPr lang="en-US" dirty="0"/>
                  <a:t> is +1 or -1, the two variables are linearly related, the observations are effectively one dimensional, and one of the two variables can be disposed of 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b="1" dirty="0">
                    <a:solidFill>
                      <a:srgbClr val="FFC000"/>
                    </a:solidFill>
                  </a:rPr>
                  <a:t>ρ = 0</a:t>
                </a:r>
                <a:r>
                  <a:rPr lang="en-US" dirty="0"/>
                  <a:t>, then the two variables are independent, the cross-term disappears, and we get a product of two univariate densities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10B304-FA6E-4CEC-ACA7-B4470CFA34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0" y="2616106"/>
                <a:ext cx="7872837" cy="4026164"/>
              </a:xfrm>
              <a:blipFill>
                <a:blip r:embed="rId2"/>
                <a:stretch>
                  <a:fillRect l="-930" t="-2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E5CEB-A9A0-4760-86D5-32D05C76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A1822-AFA9-4C2C-97D0-7A3AA021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543A59-4CBE-4BE7-B109-88C256408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549" y="1970628"/>
            <a:ext cx="5157954" cy="645478"/>
          </a:xfrm>
          <a:prstGeom prst="rect">
            <a:avLst/>
          </a:prstGeom>
        </p:spPr>
      </p:pic>
      <p:pic>
        <p:nvPicPr>
          <p:cNvPr id="6146" name="Picture 2" descr="Pre-processing for deep learning: from covariance matrix to image whitening">
            <a:extLst>
              <a:ext uri="{FF2B5EF4-FFF2-40B4-BE49-F238E27FC236}">
                <a16:creationId xmlns:a16="http://schemas.microsoft.com/office/drawing/2014/main" id="{1023C043-9237-4247-913C-7A857C4AD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09"/>
          <a:stretch/>
        </p:blipFill>
        <p:spPr bwMode="auto">
          <a:xfrm>
            <a:off x="9694159" y="2019839"/>
            <a:ext cx="2307815" cy="225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re-processing for deep learning: from covariance matrix to image whitening">
            <a:extLst>
              <a:ext uri="{FF2B5EF4-FFF2-40B4-BE49-F238E27FC236}">
                <a16:creationId xmlns:a16="http://schemas.microsoft.com/office/drawing/2014/main" id="{A7D3F78D-7E16-4EE1-97F8-7BAD88DFCA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56"/>
          <a:stretch/>
        </p:blipFill>
        <p:spPr bwMode="auto">
          <a:xfrm>
            <a:off x="9694159" y="4485407"/>
            <a:ext cx="2307815" cy="220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829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9A3B-1A93-435B-B351-508B896A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A10BBB-263F-4A0D-9DF6-BB414F7047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Univariate Interpretations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In univariate case small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indicates that samples are close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&gt;0</m:t>
                    </m:r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r>
                  <a:rPr lang="en-US" dirty="0"/>
                  <a:t>Multivariate interpretations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In multivariate case small value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r>
                  <a:rPr lang="en-US" dirty="0"/>
                  <a:t> indicates that samples are close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….,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l-GR" dirty="0">
                    <a:solidFill>
                      <a:srgbClr val="FFC000"/>
                    </a:solidFill>
                  </a:rPr>
                  <a:t>Σ</a:t>
                </a:r>
                <a:r>
                  <a:rPr lang="el-GR" dirty="0"/>
                  <a:t> </a:t>
                </a:r>
                <a:r>
                  <a:rPr lang="en-US" dirty="0"/>
                  <a:t>is a symmetric positive definite matrix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Small </a:t>
                </a:r>
                <a:r>
                  <a:rPr lang="en-US" dirty="0">
                    <a:solidFill>
                      <a:srgbClr val="FFC000"/>
                    </a:solidFill>
                  </a:rPr>
                  <a:t>|Σ|</a:t>
                </a:r>
                <a:r>
                  <a:rPr lang="en-US" dirty="0"/>
                  <a:t> may also indicate that there is high correlation between variables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∼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dirty="0"/>
                  <a:t>then each dimension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univariate normal 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sz="2100" dirty="0"/>
                  <a:t>However, if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10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100" dirty="0"/>
                  <a:t> may be univariate normal and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100" dirty="0"/>
                  <a:t> may not be multivariate normal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A10BBB-263F-4A0D-9DF6-BB414F7047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1"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DB20F-4C0E-4E27-A760-F23F3E31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6DFFA-EFB7-467E-B4F0-610D82B47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1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5C42-FEF5-4D8E-B743-7FA8DB8F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case of multivariate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0AB18A-C4DA-4EFF-A378-3D525A2173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8221963" cy="3599316"/>
              </a:xfrm>
            </p:spPr>
            <p:txBody>
              <a:bodyPr/>
              <a:lstStyle/>
              <a:p>
                <a:r>
                  <a:rPr lang="en-US" dirty="0"/>
                  <a:t>If the components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are independent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𝐶𝑜𝑣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dirty="0"/>
                  <a:t>,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𝑋𝑖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sSubSup>
                      <m:sSub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i="1" dirty="0" err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the covariance matrix is diagonal and the joint density is the product of the individual univariate densities: 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0AB18A-C4DA-4EFF-A378-3D525A2173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8221963" cy="3599316"/>
              </a:xfrm>
              <a:blipFill>
                <a:blip r:embed="rId2"/>
                <a:stretch>
                  <a:fillRect l="-1039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FBF80-C0C4-42E0-A1AD-C1FF48BD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43A33-BDBB-492B-9631-CF29D136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pic>
        <p:nvPicPr>
          <p:cNvPr id="7170" name="Picture 2" descr="enter image description here">
            <a:extLst>
              <a:ext uri="{FF2B5EF4-FFF2-40B4-BE49-F238E27FC236}">
                <a16:creationId xmlns:a16="http://schemas.microsoft.com/office/drawing/2014/main" id="{4C169D0E-9B57-4FC0-A57B-7E05F9F86B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" r="55212" b="50000"/>
          <a:stretch/>
        </p:blipFill>
        <p:spPr bwMode="auto">
          <a:xfrm>
            <a:off x="7679910" y="4131929"/>
            <a:ext cx="4203696" cy="174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1FA05D-FBBB-4407-8FE7-9867AA391CB6}"/>
                  </a:ext>
                </a:extLst>
              </p:cNvPr>
              <p:cNvSpPr txBox="1"/>
              <p:nvPr/>
            </p:nvSpPr>
            <p:spPr>
              <a:xfrm>
                <a:off x="1767886" y="4314680"/>
                <a:ext cx="5106526" cy="848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nary>
                                <m:naryPr>
                                  <m:chr m:val="∏"/>
                                  <m:limLoc m:val="subSup"/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ctrlP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US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US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rgbClr val="FFC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FFC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FFC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rgbClr val="FFC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FFC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FFC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rgbClr val="FFC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FFC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FFC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1FA05D-FBBB-4407-8FE7-9867AA391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886" y="4314680"/>
                <a:ext cx="5106526" cy="8481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340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AD16-491E-436D-9993-FAB74AAA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456926-1ACF-4331-84FA-7A0B14DFEB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082018"/>
                <a:ext cx="9613861" cy="440318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∼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ℜ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then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1" i="0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given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endParaRPr lang="en-US" b="1" dirty="0">
                  <a:solidFill>
                    <a:srgbClr val="FFC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d>
                  </m:oMath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l-GR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pPr lvl="1"/>
                <a:r>
                  <a:rPr lang="en-US" sz="2400" dirty="0"/>
                  <a:t>the projection of a d-dimensional normal on the vector w is univariate normal </a:t>
                </a:r>
              </a:p>
              <a:p>
                <a:r>
                  <a:rPr lang="en-US" dirty="0"/>
                  <a:t>In general,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matrix with rank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then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-variate normal: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500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50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5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5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∼ </m:t>
                    </m:r>
                    <m:sSub>
                      <m:sSubPr>
                        <m:ctrlPr>
                          <a:rPr lang="en-US" sz="2500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500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5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500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5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l-GR" sz="25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l-GR" sz="25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500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5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l-GR" sz="2500" i="0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5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5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2500" dirty="0"/>
                  <a:t>if we project a d-dimensional normal distribution to a space that is k-dimensional, then it projects to a k-dimensional normal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456926-1ACF-4331-84FA-7A0B14DFE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082018"/>
                <a:ext cx="9613861" cy="4403187"/>
              </a:xfrm>
              <a:blipFill>
                <a:blip r:embed="rId2"/>
                <a:stretch>
                  <a:fillRect l="-761" t="-2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2DDBE-903A-488A-8801-DCF4D82F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289C0-DFA2-4456-9613-7CD5224C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51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1A4F-2EAB-4F8D-A7A4-7DE50CE8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8DBAB-E885-4575-BC98-3CD9791D8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the univariate dataset and find mean and standard deviation of it</a:t>
            </a:r>
          </a:p>
          <a:p>
            <a:r>
              <a:rPr lang="en-US" dirty="0"/>
              <a:t>Take a multi-variate dataset and find its mean and covariance matrix for it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7221D-A7A8-48D9-89FB-B84E9251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7A952-30B0-4291-80E9-BBC1C52D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57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130" y="1120731"/>
            <a:ext cx="9330358" cy="497256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400" dirty="0"/>
              <a:t>Thanks for watching</a:t>
            </a:r>
          </a:p>
          <a:p>
            <a:pPr algn="ctr"/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r>
              <a:rPr lang="en-US" sz="2600" b="1" dirty="0">
                <a:solidFill>
                  <a:srgbClr val="92D050"/>
                </a:solidFill>
              </a:rPr>
              <a:t>Dr. </a:t>
            </a:r>
            <a:r>
              <a:rPr lang="en-US" sz="2600" b="1">
                <a:solidFill>
                  <a:srgbClr val="92D050"/>
                </a:solidFill>
              </a:rPr>
              <a:t>Sajid Iqbal</a:t>
            </a:r>
            <a:endParaRPr lang="en-US" sz="2600" b="1" dirty="0">
              <a:solidFill>
                <a:srgbClr val="92D050"/>
              </a:solidFill>
            </a:endParaRPr>
          </a:p>
          <a:p>
            <a:pPr marL="0" indent="0" algn="ctr">
              <a:buNone/>
            </a:pPr>
            <a:r>
              <a:rPr lang="en-US" sz="2600" dirty="0"/>
              <a:t>Assistant Professor</a:t>
            </a:r>
          </a:p>
          <a:p>
            <a:pPr marL="0" indent="0" algn="ctr">
              <a:buNone/>
            </a:pPr>
            <a:r>
              <a:rPr lang="en-US" sz="2600" dirty="0"/>
              <a:t>Department of Computer Science</a:t>
            </a:r>
          </a:p>
          <a:p>
            <a:pPr marL="0" indent="0" algn="ctr">
              <a:buNone/>
            </a:pPr>
            <a:r>
              <a:rPr lang="en-US" sz="2600" dirty="0"/>
              <a:t>Bahauddin Zakariya University</a:t>
            </a:r>
            <a:r>
              <a:rPr lang="en-US" sz="2600"/>
              <a:t>, Multan</a:t>
            </a:r>
            <a:endParaRPr lang="en-US" sz="2600" dirty="0"/>
          </a:p>
          <a:p>
            <a:pPr marL="0" indent="0" algn="ctr">
              <a:buNone/>
            </a:pPr>
            <a:r>
              <a:rPr lang="en-US" sz="2600">
                <a:hlinkClick r:id="rId2"/>
              </a:rPr>
              <a:t>sajidiqbal.</a:t>
            </a:r>
            <a:r>
              <a:rPr lang="en-US" sz="2600" dirty="0">
                <a:hlinkClick r:id="rId2"/>
              </a:rPr>
              <a:t>pk</a:t>
            </a:r>
            <a:r>
              <a:rPr lang="en-US" sz="2600">
                <a:hlinkClick r:id="rId2"/>
              </a:rPr>
              <a:t>@gmail.</a:t>
            </a:r>
            <a:r>
              <a:rPr lang="en-US" sz="2600" dirty="0">
                <a:hlinkClick r:id="rId2"/>
              </a:rPr>
              <a:t>com</a:t>
            </a:r>
            <a:endParaRPr lang="en-US" sz="2600" dirty="0"/>
          </a:p>
          <a:p>
            <a:pPr marL="0" indent="0" algn="ctr">
              <a:buNone/>
            </a:pPr>
            <a:r>
              <a:rPr lang="en-US" sz="2600" dirty="0"/>
              <a:t> </a:t>
            </a:r>
            <a:r>
              <a:rPr lang="en-US" sz="2600" dirty="0">
                <a:hlinkClick r:id="rId3"/>
              </a:rPr>
              <a:t>https://github.com/sajjo79/Design_and</a:t>
            </a:r>
            <a:r>
              <a:rPr lang="en-US" sz="2600">
                <a:hlinkClick r:id="rId3"/>
              </a:rPr>
              <a:t>_Analysis</a:t>
            </a:r>
            <a:r>
              <a:rPr lang="en-US" sz="2600" dirty="0">
                <a:hlinkClick r:id="rId3"/>
              </a:rPr>
              <a:t>_of</a:t>
            </a:r>
            <a:r>
              <a:rPr lang="en-US" sz="2600">
                <a:hlinkClick r:id="rId3"/>
              </a:rPr>
              <a:t>_Algorithms</a:t>
            </a:r>
            <a:endParaRPr lang="en-US" sz="2600" dirty="0"/>
          </a:p>
          <a:p>
            <a:pPr marL="0" indent="0" algn="ctr"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By: Dr. </a:t>
            </a:r>
            <a:r>
              <a:rPr lang="en-US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29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3591440" y="2148745"/>
            <a:ext cx="4333460" cy="992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</a:t>
            </a:r>
            <a:r>
              <a:rPr lang="en-US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2275" y="4992684"/>
            <a:ext cx="406629" cy="406629"/>
          </a:xfrm>
          <a:prstGeom prst="rect">
            <a:avLst/>
          </a:prstGeom>
        </p:spPr>
      </p:pic>
      <p:pic>
        <p:nvPicPr>
          <p:cNvPr id="6" name="Graphic 5" descr="Presentation with checklist">
            <a:extLst>
              <a:ext uri="{FF2B5EF4-FFF2-40B4-BE49-F238E27FC236}">
                <a16:creationId xmlns:a16="http://schemas.microsoft.com/office/drawing/2014/main" id="{B35E535C-E00B-4D13-A036-D2367CDF18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9164" y="5205146"/>
            <a:ext cx="577931" cy="577931"/>
          </a:xfrm>
          <a:prstGeom prst="rect">
            <a:avLst/>
          </a:prstGeom>
        </p:spPr>
      </p:pic>
      <p:pic>
        <p:nvPicPr>
          <p:cNvPr id="1026" name="Picture 2" descr="Wow Life Youtube Channel - Youtube Logo Black Transparent PNG ...">
            <a:extLst>
              <a:ext uri="{FF2B5EF4-FFF2-40B4-BE49-F238E27FC236}">
                <a16:creationId xmlns:a16="http://schemas.microsoft.com/office/drawing/2014/main" id="{1E87467A-A420-46EF-A575-0BAB94FF6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6024" r="2323" b="5346"/>
          <a:stretch/>
        </p:blipFill>
        <p:spPr bwMode="auto">
          <a:xfrm>
            <a:off x="4038904" y="5838775"/>
            <a:ext cx="1719266" cy="40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CBBA7D6-DE90-48C6-B6E5-96120A3155CE}"/>
              </a:ext>
            </a:extLst>
          </p:cNvPr>
          <p:cNvSpPr/>
          <p:nvPr/>
        </p:nvSpPr>
        <p:spPr>
          <a:xfrm>
            <a:off x="5951984" y="5834104"/>
            <a:ext cx="1872208" cy="40662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</p:spTree>
    <p:extLst>
      <p:ext uri="{BB962C8B-B14F-4D97-AF65-F5344CB8AC3E}">
        <p14:creationId xmlns:p14="http://schemas.microsoft.com/office/powerpoint/2010/main" val="65266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86B9-7780-4683-91A8-7C8A8A8F9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Multivariate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8737A-9078-4721-A450-DA190682B7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Five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D92F8-04B2-4549-88AA-C1EC3B03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3683-3BE3-4D22-9B91-26B72A0C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82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CD84-8067-4D7A-A6DA-D718A3E3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8851-5328-4789-A7E2-B68CFDA00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28031-F8C1-40C1-AABD-517E8CEF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86844-D95A-4A4B-AF2A-C800FE7D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5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4583644-5571-43E2-B697-1C6370F5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604737-3104-489A-9915-604A65083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103A5-2286-43D4-AF17-2591CBEC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3B31F-27D8-4584-A8FC-E7CDB18A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2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CBE5E57-08EC-477D-9D95-26380036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2F8DC3E-8BD6-4D36-8BA0-DEBE6CF98B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067952"/>
                <a:ext cx="9613861" cy="443132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this chapter, we discuss classification and regression which involve more than </a:t>
                </a:r>
                <a:r>
                  <a:rPr lang="en-US" b="1" dirty="0">
                    <a:solidFill>
                      <a:srgbClr val="FFC000"/>
                    </a:solidFill>
                  </a:rPr>
                  <a:t>2</a:t>
                </a:r>
                <a:r>
                  <a:rPr lang="en-US" dirty="0"/>
                  <a:t> variables</a:t>
                </a:r>
              </a:p>
              <a:p>
                <a:r>
                  <a:rPr lang="en-US" dirty="0"/>
                  <a:t>A dataset consisting of </a:t>
                </a:r>
                <a:r>
                  <a:rPr lang="en-US" b="1" dirty="0">
                    <a:solidFill>
                      <a:srgbClr val="FFC000"/>
                    </a:solidFill>
                  </a:rPr>
                  <a:t>d</a:t>
                </a:r>
                <a:r>
                  <a:rPr lang="en-US" dirty="0"/>
                  <a:t>-features and </a:t>
                </a:r>
                <a:r>
                  <a:rPr lang="en-US" b="1" dirty="0">
                    <a:solidFill>
                      <a:srgbClr val="FFC000"/>
                    </a:solidFill>
                  </a:rPr>
                  <a:t>N</a:t>
                </a:r>
                <a:r>
                  <a:rPr lang="en-US" dirty="0"/>
                  <a:t> samples can be represented as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bSup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There are d features/ inputs/ attributes in our data</a:t>
                </a:r>
              </a:p>
              <a:p>
                <a:pPr lvl="1"/>
                <a:r>
                  <a:rPr lang="en-US" dirty="0"/>
                  <a:t>There are N independent examples/ events/ observations/ instances</a:t>
                </a:r>
              </a:p>
              <a:p>
                <a:r>
                  <a:rPr lang="en-US" dirty="0"/>
                  <a:t>The features may be numeric or nominal and on different scale</a:t>
                </a:r>
              </a:p>
              <a:p>
                <a:pPr lvl="1"/>
                <a:r>
                  <a:rPr lang="en-US" dirty="0"/>
                  <a:t>Usually these variables/features are correlated</a:t>
                </a:r>
              </a:p>
              <a:p>
                <a:pPr lvl="1"/>
                <a:r>
                  <a:rPr lang="en-US" dirty="0"/>
                  <a:t>If they are not co-related, there is no need data analysis</a:t>
                </a:r>
              </a:p>
              <a:p>
                <a:r>
                  <a:rPr lang="en-US" dirty="0"/>
                  <a:t>Classification: If predicted value is discrete</a:t>
                </a:r>
              </a:p>
              <a:p>
                <a:r>
                  <a:rPr lang="en-US" dirty="0"/>
                  <a:t>Regression: if predicted value is a real number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2F8DC3E-8BD6-4D36-8BA0-DEBE6CF98B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067952"/>
                <a:ext cx="9613861" cy="4431322"/>
              </a:xfrm>
              <a:blipFill>
                <a:blip r:embed="rId2"/>
                <a:stretch>
                  <a:fillRect l="-888" t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B68CA-4B0B-4178-8344-3D3B2183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D2475-6EAF-4C8A-8661-30F074DF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51B211-A371-4D5D-BBBC-20B943BE1010}"/>
                  </a:ext>
                </a:extLst>
              </p:cNvPr>
              <p:cNvSpPr txBox="1"/>
              <p:nvPr/>
            </p:nvSpPr>
            <p:spPr>
              <a:xfrm>
                <a:off x="9417881" y="2939891"/>
                <a:ext cx="1752602" cy="978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b="1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1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1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000" b="1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b="1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  <m:sup>
                                    <m:r>
                                      <a:rPr lang="en-US" sz="2000" b="1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b="1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000" b="1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0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b="1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  <m:sup>
                                    <m:r>
                                      <a:rPr lang="en-US" sz="2000" b="1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51B211-A371-4D5D-BBBC-20B943BE1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881" y="2939891"/>
                <a:ext cx="1752602" cy="978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83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E28D7-AF3B-45C6-9C37-E9EACF2B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44EEB-C9BA-4599-AC07-8834271785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2" y="2166424"/>
                <a:ext cx="7890388" cy="444285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Mean Vector: It is the mean of each column/feature</a:t>
                </a:r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represents the mean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dirty="0"/>
                  <a:t> column</a:t>
                </a:r>
              </a:p>
              <a:p>
                <a:r>
                  <a:rPr lang="en-US" dirty="0"/>
                  <a:t>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is denoted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b="1" dirty="0"/>
              </a:p>
              <a:p>
                <a:r>
                  <a:rPr lang="en-US" dirty="0"/>
                  <a:t>Covariance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is given as </a:t>
                </a:r>
              </a:p>
              <a:p>
                <a:endParaRPr lang="en-US" dirty="0"/>
              </a:p>
              <a:p>
                <a:r>
                  <a:rPr lang="en-US" dirty="0"/>
                  <a:t>Covariance Matrix: for </a:t>
                </a:r>
                <a:r>
                  <a:rPr lang="en-US" b="1" dirty="0">
                    <a:solidFill>
                      <a:srgbClr val="FFC000"/>
                    </a:solidFill>
                  </a:rPr>
                  <a:t>d</a:t>
                </a:r>
                <a:r>
                  <a:rPr lang="en-US" dirty="0"/>
                  <a:t> variables there are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dirty="0"/>
                  <a:t>-variances (diagonal terms)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d>
                          <m:d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num>
                      <m:den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covariances (off-diagonal terms)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44EEB-C9BA-4599-AC07-8834271785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2" y="2166424"/>
                <a:ext cx="7890388" cy="4442857"/>
              </a:xfrm>
              <a:blipFill>
                <a:blip r:embed="rId2"/>
                <a:stretch>
                  <a:fillRect l="-1082" t="-1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A1F95-4811-472A-876C-4E2B3DDC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FBDCB-980F-4298-BCF8-45DBDAB2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CD5940-466D-43D5-BE3C-71C620C4A98A}"/>
                  </a:ext>
                </a:extLst>
              </p:cNvPr>
              <p:cNvSpPr txBox="1"/>
              <p:nvPr/>
            </p:nvSpPr>
            <p:spPr>
              <a:xfrm>
                <a:off x="8960631" y="2427886"/>
                <a:ext cx="2345899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CD5940-466D-43D5-BE3C-71C620C4A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631" y="2427886"/>
                <a:ext cx="2345899" cy="281937"/>
              </a:xfrm>
              <a:prstGeom prst="rect">
                <a:avLst/>
              </a:prstGeom>
              <a:blipFill>
                <a:blip r:embed="rId3"/>
                <a:stretch>
                  <a:fillRect l="-1818" t="-2128" r="-260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CFE30B-BF26-4E3F-88F4-EE2ED80F57EF}"/>
                  </a:ext>
                </a:extLst>
              </p:cNvPr>
              <p:cNvSpPr txBox="1"/>
              <p:nvPr/>
            </p:nvSpPr>
            <p:spPr>
              <a:xfrm>
                <a:off x="9154767" y="2889463"/>
                <a:ext cx="2278829" cy="978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CFE30B-BF26-4E3F-88F4-EE2ED80F5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4767" y="2889463"/>
                <a:ext cx="2278829" cy="9782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30398D0-F001-409A-BB79-6BEF046F8982}"/>
                  </a:ext>
                </a:extLst>
              </p:cNvPr>
              <p:cNvSpPr/>
              <p:nvPr/>
            </p:nvSpPr>
            <p:spPr>
              <a:xfrm>
                <a:off x="875282" y="3867680"/>
                <a:ext cx="7890387" cy="395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𝑪𝒐𝒗</m:t>
                      </m:r>
                      <m:r>
                        <a:rPr lang="en-US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[(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800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800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)] = </m:t>
                      </m:r>
                      <m:r>
                        <a:rPr lang="en-US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] −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30398D0-F001-409A-BB79-6BEF046F8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82" y="3867680"/>
                <a:ext cx="7890387" cy="395686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75B088-EDBA-4CB9-B5E8-02DDB28608EF}"/>
                  </a:ext>
                </a:extLst>
              </p:cNvPr>
              <p:cNvSpPr txBox="1"/>
              <p:nvPr/>
            </p:nvSpPr>
            <p:spPr>
              <a:xfrm>
                <a:off x="9054947" y="4254229"/>
                <a:ext cx="2828659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75B088-EDBA-4CB9-B5E8-02DDB2860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47" y="4254229"/>
                <a:ext cx="2828659" cy="10204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0E2AD7-DADB-4B5B-87A6-2ABF3B51F4B3}"/>
                  </a:ext>
                </a:extLst>
              </p:cNvPr>
              <p:cNvSpPr txBox="1"/>
              <p:nvPr/>
            </p:nvSpPr>
            <p:spPr>
              <a:xfrm>
                <a:off x="9054947" y="5458198"/>
                <a:ext cx="2717667" cy="1151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𝑑𝑁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0E2AD7-DADB-4B5B-87A6-2ABF3B51F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47" y="5458198"/>
                <a:ext cx="2717667" cy="11510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1327857-5726-4C26-8D72-FEF6156ED023}"/>
                  </a:ext>
                </a:extLst>
              </p:cNvPr>
              <p:cNvSpPr/>
              <p:nvPr/>
            </p:nvSpPr>
            <p:spPr>
              <a:xfrm>
                <a:off x="875283" y="5740021"/>
                <a:ext cx="7890387" cy="7631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1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𝑪𝒐𝒗</m:t>
                      </m:r>
                      <m:r>
                        <a:rPr lang="en-US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e>
                        <m:sup>
                          <m: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] − </m:t>
                      </m:r>
                      <m:r>
                        <a:rPr lang="en-US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1327857-5726-4C26-8D72-FEF6156ED0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83" y="5740021"/>
                <a:ext cx="7890387" cy="7631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593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DFCC3-79EC-4D5B-A801-8D0D278A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5C6B7C-0E45-45A6-A8C6-4280479F07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2" y="2336872"/>
                <a:ext cx="7957242" cy="3964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If two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variables are related in linear way</a:t>
                </a:r>
              </a:p>
              <a:p>
                <a:pPr lvl="1"/>
                <a:r>
                  <a:rPr lang="en-US" dirty="0"/>
                  <a:t>The relationship will be positive if the slope is positive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relationship will be negative if the slope is negative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>
                  <a:solidFill>
                    <a:srgbClr val="FFC000"/>
                  </a:solidFill>
                </a:endParaRPr>
              </a:p>
              <a:p>
                <a:r>
                  <a:rPr lang="en-US" dirty="0"/>
                  <a:t>The size of relationship is difficult to interpret due to varying units of variable measurement i.e. </a:t>
                </a:r>
                <a:r>
                  <a:rPr lang="en-US" dirty="0">
                    <a:solidFill>
                      <a:srgbClr val="FFC000"/>
                    </a:solidFill>
                  </a:rPr>
                  <a:t>age and income</a:t>
                </a:r>
              </a:p>
              <a:p>
                <a:r>
                  <a:rPr lang="en-US" dirty="0"/>
                  <a:t>Correlation</a:t>
                </a:r>
              </a:p>
              <a:p>
                <a:pPr lvl="1"/>
                <a:r>
                  <a:rPr lang="en-US" dirty="0"/>
                  <a:t>It is statistic normalized between -1 and +1</a:t>
                </a:r>
              </a:p>
              <a:p>
                <a:r>
                  <a:rPr lang="en-US" dirty="0"/>
                  <a:t>For two independent variables, correlation and covariance will be zero</a:t>
                </a:r>
              </a:p>
              <a:p>
                <a:pPr lvl="1"/>
                <a:r>
                  <a:rPr lang="en-US" dirty="0"/>
                  <a:t>Converse is not true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5C6B7C-0E45-45A6-A8C6-4280479F0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2" y="2336872"/>
                <a:ext cx="7957242" cy="3964963"/>
              </a:xfrm>
              <a:blipFill>
                <a:blip r:embed="rId2"/>
                <a:stretch>
                  <a:fillRect l="-1073" t="-3072" r="-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A7F70-9367-4D96-AE7B-616BD459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7F2B9-A347-4CFD-A0DB-176E92CF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28A4C9-07F0-4DB2-AEA9-EED2227B0291}"/>
                  </a:ext>
                </a:extLst>
              </p:cNvPr>
              <p:cNvSpPr txBox="1"/>
              <p:nvPr/>
            </p:nvSpPr>
            <p:spPr>
              <a:xfrm>
                <a:off x="7246384" y="4465284"/>
                <a:ext cx="2428293" cy="558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𝐶𝑜𝑟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28A4C9-07F0-4DB2-AEA9-EED2227B0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384" y="4465284"/>
                <a:ext cx="2428293" cy="5585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Slope | CK-12 Foundation">
            <a:extLst>
              <a:ext uri="{FF2B5EF4-FFF2-40B4-BE49-F238E27FC236}">
                <a16:creationId xmlns:a16="http://schemas.microsoft.com/office/drawing/2014/main" id="{CBBAF2EA-EEFC-47F0-9E64-E38D0381C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9674677" y="1669279"/>
            <a:ext cx="2374803" cy="245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lope | CK-12 Foundation">
            <a:extLst>
              <a:ext uri="{FF2B5EF4-FFF2-40B4-BE49-F238E27FC236}">
                <a16:creationId xmlns:a16="http://schemas.microsoft.com/office/drawing/2014/main" id="{F877585D-7F9B-4FD1-89CC-CB0BD16FE9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9674677" y="4210297"/>
            <a:ext cx="2395802" cy="247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77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E591-23E1-4742-8045-DA742B39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6101A-3AF4-463C-9FF8-37DA8EBE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755A9-E464-40AE-964E-10BA8A5E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2054" name="Picture 6" descr="Correlation — Statistical Analysis! | by Dipti Pawar | Medium">
            <a:extLst>
              <a:ext uri="{FF2B5EF4-FFF2-40B4-BE49-F238E27FC236}">
                <a16:creationId xmlns:a16="http://schemas.microsoft.com/office/drawing/2014/main" id="{31F58568-5108-4CE8-ACAD-A1C11D79B9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049" y="1663224"/>
            <a:ext cx="6766560" cy="482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37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E1ADE-6156-41FA-89F8-FD14D9F1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10CECC-6628-49D4-9E9F-B5A7873282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2" y="2336873"/>
                <a:ext cx="7957242" cy="433008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MLE estimate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bSup>
                          </m:num>
                          <m:den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/>
                  <a:t> 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=1,2,3,….,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(d variables or features)</a:t>
                </a:r>
              </a:p>
              <a:p>
                <a:r>
                  <a:rPr lang="en-US" dirty="0"/>
                  <a:t>Sample Covariance (</a:t>
                </a:r>
                <a:r>
                  <a:rPr lang="en-US" dirty="0">
                    <a:solidFill>
                      <a:srgbClr val="FFC000"/>
                    </a:solidFill>
                  </a:rPr>
                  <a:t>S</a:t>
                </a:r>
                <a:r>
                  <a:rPr lang="en-US" dirty="0"/>
                  <a:t>) is estimator for population covariance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It is covariance of sample and is estimator for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Sample Correlation Coefficients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10CECC-6628-49D4-9E9F-B5A7873282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2" y="2336873"/>
                <a:ext cx="7957242" cy="4330088"/>
              </a:xfrm>
              <a:blipFill>
                <a:blip r:embed="rId2"/>
                <a:stretch>
                  <a:fillRect l="-1073" t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D4914-BCA5-475E-9124-ED0ADB3F1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5B797-0AB7-4B96-AAFF-454495EB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3074" name="Picture 2" descr="Preprocessing for Deep Learning: From covariance matrix to image whitening">
            <a:extLst>
              <a:ext uri="{FF2B5EF4-FFF2-40B4-BE49-F238E27FC236}">
                <a16:creationId xmlns:a16="http://schemas.microsoft.com/office/drawing/2014/main" id="{8854905B-32C6-448A-93D5-AF1411388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425" y="2096719"/>
            <a:ext cx="30765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277176-E64F-4D97-A0E3-DB5D7ABA04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567"/>
          <a:stretch/>
        </p:blipFill>
        <p:spPr>
          <a:xfrm>
            <a:off x="8984566" y="3900285"/>
            <a:ext cx="3207434" cy="244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0170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3769</TotalTime>
  <Words>1938</Words>
  <Application>Microsoft Office PowerPoint</Application>
  <PresentationFormat>Widescreen</PresentationFormat>
  <Paragraphs>264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Bahnschrift Condensed</vt:lpstr>
      <vt:lpstr>Calibri</vt:lpstr>
      <vt:lpstr>Cambria Math</vt:lpstr>
      <vt:lpstr>Trebuchet MS</vt:lpstr>
      <vt:lpstr>Berlin</vt:lpstr>
      <vt:lpstr>PowerPoint Presentation</vt:lpstr>
      <vt:lpstr>INTRODUCTION TO  Machine Learning 3rd Edition</vt:lpstr>
      <vt:lpstr>Multivariate Methods</vt:lpstr>
      <vt:lpstr>5.1 Introduction</vt:lpstr>
      <vt:lpstr>Introduction</vt:lpstr>
      <vt:lpstr>Parametric Estimation</vt:lpstr>
      <vt:lpstr>PowerPoint Presentation</vt:lpstr>
      <vt:lpstr>Correlation</vt:lpstr>
      <vt:lpstr>PowerPoint Presentation</vt:lpstr>
      <vt:lpstr>PowerPoint Presentation</vt:lpstr>
      <vt:lpstr>Exercise</vt:lpstr>
      <vt:lpstr>Estimation of Missing Values</vt:lpstr>
      <vt:lpstr>Imputation</vt:lpstr>
      <vt:lpstr>Multivariate Normal Distribution</vt:lpstr>
      <vt:lpstr>Single variate and multivariate normal distribution</vt:lpstr>
      <vt:lpstr>The Distance for univariate data</vt:lpstr>
      <vt:lpstr>The Distance for Multivariate Data</vt:lpstr>
      <vt:lpstr>The Distance</vt:lpstr>
      <vt:lpstr>Mahalanobis Distance</vt:lpstr>
      <vt:lpstr>Mahalanobis Distance (MD)</vt:lpstr>
      <vt:lpstr>Example: Bivariate Normal Distribution</vt:lpstr>
      <vt:lpstr>Bivariate Normal Distribution</vt:lpstr>
      <vt:lpstr>Joint Bivariate Normal Distribution</vt:lpstr>
      <vt:lpstr>Joint Bivariate Normal Density</vt:lpstr>
      <vt:lpstr>PowerPoint Presentation</vt:lpstr>
      <vt:lpstr>Naïve case of multivariate normal</vt:lpstr>
      <vt:lpstr>PowerPoint Presentation</vt:lpstr>
      <vt:lpstr>Exercise</vt:lpstr>
      <vt:lpstr>PowerPoint Presentation</vt:lpstr>
      <vt:lpstr>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</dc:title>
  <dc:creator>sajid iqbal</dc:creator>
  <cp:lastModifiedBy>sajid iqbal</cp:lastModifiedBy>
  <cp:revision>421</cp:revision>
  <dcterms:created xsi:type="dcterms:W3CDTF">2020-07-19T07:13:44Z</dcterms:created>
  <dcterms:modified xsi:type="dcterms:W3CDTF">2020-09-08T14:53:19Z</dcterms:modified>
</cp:coreProperties>
</file>