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430" r:id="rId2"/>
    <p:sldId id="431" r:id="rId3"/>
    <p:sldId id="256" r:id="rId4"/>
    <p:sldId id="269" r:id="rId5"/>
    <p:sldId id="257" r:id="rId6"/>
    <p:sldId id="258" r:id="rId7"/>
    <p:sldId id="264" r:id="rId8"/>
    <p:sldId id="262" r:id="rId9"/>
    <p:sldId id="268" r:id="rId10"/>
    <p:sldId id="270" r:id="rId11"/>
    <p:sldId id="260" r:id="rId12"/>
    <p:sldId id="271" r:id="rId13"/>
    <p:sldId id="267" r:id="rId14"/>
    <p:sldId id="259" r:id="rId15"/>
    <p:sldId id="261" r:id="rId16"/>
    <p:sldId id="263" r:id="rId17"/>
    <p:sldId id="265" r:id="rId18"/>
    <p:sldId id="266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43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DFD49-FFD4-478B-8783-9E759F46EB1C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00DEE-8953-46C2-9B4D-E20859165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91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D797-4B17-4A4F-A08C-F622F87B23CB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503-EAD9-4114-8792-54DAE37D3661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66F4-F451-4728-99D9-638521E50E61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5FE6-69CF-4775-9F12-C9CE1A53376A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2606-7893-4CBE-B795-96345C2E369A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9E1-B002-49A9-B3C1-114168C77EB3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4B4A-FA6B-4D72-B1D2-83AF1C1C47E7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48A0-4713-4ECF-A3D7-73539D6E277A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378862-4CE2-44C8-B574-2E545CCBFA5B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2" y="6301835"/>
            <a:ext cx="2743200" cy="365125"/>
          </a:xfrm>
        </p:spPr>
        <p:txBody>
          <a:bodyPr/>
          <a:lstStyle/>
          <a:p>
            <a:fld id="{E3A4B0BF-A6BF-4362-8DF2-F6394C0EED33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6301836"/>
            <a:ext cx="6870660" cy="365125"/>
          </a:xfrm>
        </p:spPr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7AD8-2E09-41D9-8D5D-9EB93BA3C6F8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0959-F248-4E16-84EE-551FF9A46236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221E4-5BC7-4378-9F74-BA3A5BDDAFAF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0A94-0ABF-4B75-BB7B-3A9D206629ED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0A89-BF2A-421C-9D46-FBFF4486B047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EB7A-7267-4138-9937-C8FF19DB4865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FC003-668B-42A6-B519-95B74A8B973A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5A498-3920-4047-B81E-DC73393C517A}" type="datetime1">
              <a:rPr lang="en-US" smtClean="0"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9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hyperlink" Target="https://github.com/sajjo79/Design_and_Analysis_of_Algorithms" TargetMode="External"/><Relationship Id="rId7" Type="http://schemas.openxmlformats.org/officeDocument/2006/relationships/image" Target="../media/image63.sv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1A753C-F6E2-4D37-B6D8-0944A7AABBB4}"/>
              </a:ext>
            </a:extLst>
          </p:cNvPr>
          <p:cNvSpPr/>
          <p:nvPr/>
        </p:nvSpPr>
        <p:spPr>
          <a:xfrm>
            <a:off x="4744278" y="291550"/>
            <a:ext cx="2663687" cy="35913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6556-B37E-4719-8EDD-0C90857A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COMEDXD -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873B6-CDE8-40C8-9785-2B9C2360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</a:t>
            </a:fld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42901-62D9-4DD0-A20E-07A2E0FDBAEB}"/>
              </a:ext>
            </a:extLst>
          </p:cNvPr>
          <p:cNvSpPr txBox="1"/>
          <p:nvPr/>
        </p:nvSpPr>
        <p:spPr>
          <a:xfrm>
            <a:off x="2488473" y="3789040"/>
            <a:ext cx="7215052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Bahnschrift Condensed" panose="020B0502040204020203" pitchFamily="34" charset="0"/>
              </a:rPr>
              <a:t>Dr. Sajid Iqbal</a:t>
            </a:r>
          </a:p>
          <a:p>
            <a:pPr algn="ctr"/>
            <a:endParaRPr lang="en-US" dirty="0"/>
          </a:p>
          <a:p>
            <a:pPr algn="ctr"/>
            <a:r>
              <a:rPr lang="en-US" sz="3200" dirty="0"/>
              <a:t>Department of Computer Science</a:t>
            </a:r>
          </a:p>
          <a:p>
            <a:pPr algn="ctr"/>
            <a:r>
              <a:rPr lang="en-US" sz="3200" dirty="0"/>
              <a:t>Bahauddin Zakariya University, Multan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24ED0E-B441-4A3B-9DC4-F24C8BCD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417" y="342412"/>
            <a:ext cx="2347163" cy="3395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876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D51BEE-59E9-406C-85E0-973B9BDA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Statistics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45BDFD-DD77-452C-BC9C-728CCF9A0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55759-6CC7-4DC6-9094-2A049668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C6CE7-931B-47CF-8716-53D65AF9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8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AC87-0C0E-44AC-9ADF-06090A46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formulas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934CB-469A-4F3A-A854-B6EFFB53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5AF7A-8EC4-4081-B7D5-E7F97442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F5D945-4232-48EE-AD98-519A90821FE9}"/>
                  </a:ext>
                </a:extLst>
              </p:cNvPr>
              <p:cNvSpPr txBox="1"/>
              <p:nvPr/>
            </p:nvSpPr>
            <p:spPr>
              <a:xfrm>
                <a:off x="0" y="3195102"/>
                <a:ext cx="5840582" cy="541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𝑐𝑜𝑣𝑎𝑟𝑖𝑎𝑛𝑐𝑒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F5D945-4232-48EE-AD98-519A90821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95102"/>
                <a:ext cx="5840582" cy="5416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CBCBBB-4BCC-4DEA-B769-8A46E5141E47}"/>
                  </a:ext>
                </a:extLst>
              </p:cNvPr>
              <p:cNvSpPr txBox="1"/>
              <p:nvPr/>
            </p:nvSpPr>
            <p:spPr>
              <a:xfrm>
                <a:off x="-498509" y="4281334"/>
                <a:ext cx="804949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CBCBBB-4BCC-4DEA-B769-8A46E5141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8509" y="4281334"/>
                <a:ext cx="804949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371995-3172-4B60-9AB2-780B3BA976D0}"/>
              </a:ext>
            </a:extLst>
          </p:cNvPr>
          <p:cNvSpPr txBox="1"/>
          <p:nvPr/>
        </p:nvSpPr>
        <p:spPr>
          <a:xfrm>
            <a:off x="819448" y="4938735"/>
            <a:ext cx="619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X is 2-dimensional then its covariance matrix is given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51142A-9442-4373-B019-A129DFBB5FBB}"/>
                  </a:ext>
                </a:extLst>
              </p:cNvPr>
              <p:cNvSpPr txBox="1"/>
              <p:nvPr/>
            </p:nvSpPr>
            <p:spPr>
              <a:xfrm>
                <a:off x="2120595" y="5349813"/>
                <a:ext cx="2414251" cy="459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51142A-9442-4373-B019-A129DFBB5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595" y="5349813"/>
                <a:ext cx="2414251" cy="459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F11959-8485-4222-B6FA-C973CB6AFE68}"/>
                  </a:ext>
                </a:extLst>
              </p:cNvPr>
              <p:cNvSpPr txBox="1"/>
              <p:nvPr/>
            </p:nvSpPr>
            <p:spPr>
              <a:xfrm>
                <a:off x="7410198" y="3465914"/>
                <a:ext cx="24799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l-PL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l-PL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l-PL" i="0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F11959-8485-4222-B6FA-C973CB6AF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198" y="3465914"/>
                <a:ext cx="24799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E3B108-7220-477E-B722-7DF6B2EB4ED9}"/>
                  </a:ext>
                </a:extLst>
              </p:cNvPr>
              <p:cNvSpPr txBox="1"/>
              <p:nvPr/>
            </p:nvSpPr>
            <p:spPr>
              <a:xfrm>
                <a:off x="8098699" y="3051430"/>
                <a:ext cx="16808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E3B108-7220-477E-B722-7DF6B2EB4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699" y="3051430"/>
                <a:ext cx="16808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FD1648-B892-43A8-B775-B4E5D891A028}"/>
                  </a:ext>
                </a:extLst>
              </p:cNvPr>
              <p:cNvSpPr txBox="1"/>
              <p:nvPr/>
            </p:nvSpPr>
            <p:spPr>
              <a:xfrm>
                <a:off x="1191745" y="3860004"/>
                <a:ext cx="6359236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𝑓𝑒𝑎𝑡𝑢𝑟𝑠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FD1648-B892-43A8-B775-B4E5D891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745" y="3860004"/>
                <a:ext cx="6359236" cy="391646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C27336-18B1-4CF0-8374-D1E6E1585FDE}"/>
                  </a:ext>
                </a:extLst>
              </p:cNvPr>
              <p:cNvSpPr txBox="1"/>
              <p:nvPr/>
            </p:nvSpPr>
            <p:spPr>
              <a:xfrm>
                <a:off x="7474857" y="3863926"/>
                <a:ext cx="4408749" cy="5516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pl-PL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l-PL" i="1" dirty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l-PL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C27336-18B1-4CF0-8374-D1E6E1585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857" y="3863926"/>
                <a:ext cx="4408749" cy="5516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3099FA-3C72-4711-9EE7-0620A5D9C4A4}"/>
                  </a:ext>
                </a:extLst>
              </p:cNvPr>
              <p:cNvSpPr txBox="1"/>
              <p:nvPr/>
            </p:nvSpPr>
            <p:spPr>
              <a:xfrm>
                <a:off x="7593397" y="4604500"/>
                <a:ext cx="417166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i="0" dirty="0">
                    <a:effectLst/>
                    <a:latin typeface="LucidaBright"/>
                  </a:rPr>
                  <a:t>We seek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800" b="0" i="0" dirty="0">
                    <a:solidFill>
                      <a:srgbClr val="FFC000"/>
                    </a:solidFill>
                    <a:effectLst/>
                    <a:latin typeface="LucidaBright"/>
                  </a:rPr>
                  <a:t> </a:t>
                </a:r>
                <a:r>
                  <a:rPr lang="en-US" dirty="0">
                    <a:latin typeface="LucidaBrigh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LucidaBright"/>
                  </a:rPr>
                  <a:t>is maximized subject to the constraint that</a:t>
                </a:r>
                <a:r>
                  <a:rPr lang="en-US" sz="1800" b="0" i="0" dirty="0">
                    <a:solidFill>
                      <a:srgbClr val="FFC000"/>
                    </a:solidFill>
                    <a:effectLst/>
                    <a:latin typeface="LucidaBrigh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US" dirty="0">
                    <a:solidFill>
                      <a:srgbClr val="FFC000"/>
                    </a:solidFill>
                  </a:rPr>
                </a:br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3099FA-3C72-4711-9EE7-0620A5D9C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397" y="4604500"/>
                <a:ext cx="4171667" cy="923330"/>
              </a:xfrm>
              <a:prstGeom prst="rect">
                <a:avLst/>
              </a:prstGeom>
              <a:blipFill>
                <a:blip r:embed="rId9"/>
                <a:stretch>
                  <a:fillRect l="-1316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C911D2-31C9-41A3-9194-0CB7EA806A9C}"/>
                  </a:ext>
                </a:extLst>
              </p:cNvPr>
              <p:cNvSpPr txBox="1"/>
              <p:nvPr/>
            </p:nvSpPr>
            <p:spPr>
              <a:xfrm>
                <a:off x="1917206" y="2276502"/>
                <a:ext cx="1609030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C911D2-31C9-41A3-9194-0CB7EA806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206" y="2276502"/>
                <a:ext cx="1609030" cy="6722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70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E937A1-467C-4EC2-A48A-6C3ED347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D3527C-5B43-4120-8CE8-CA022851E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557BF-7A67-4E06-9127-5FFF2E88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4AF71-CC20-4566-BEA3-73E82301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66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30ED-0BD8-4085-8785-342C8AFE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022BD-FA0A-4897-9527-F1552B8EC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54087"/>
                <a:ext cx="8649209" cy="466476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PCA can be considered as mapping a </a:t>
                </a:r>
                <a:r>
                  <a:rPr lang="en-US" dirty="0">
                    <a:solidFill>
                      <a:srgbClr val="FFC000"/>
                    </a:solidFill>
                  </a:rPr>
                  <a:t>p</a:t>
                </a:r>
                <a:r>
                  <a:rPr lang="en-US" dirty="0"/>
                  <a:t>-dimensional ellipsoid to the data where</a:t>
                </a:r>
              </a:p>
              <a:p>
                <a:pPr lvl="1"/>
                <a:r>
                  <a:rPr lang="en-US" dirty="0"/>
                  <a:t>Each axis of ellipsoid represents the principal component</a:t>
                </a:r>
              </a:p>
              <a:p>
                <a:pPr lvl="1"/>
                <a:r>
                  <a:rPr lang="en-US" dirty="0"/>
                  <a:t>Greater the variance along a side, greater the PC</a:t>
                </a:r>
              </a:p>
              <a:p>
                <a:r>
                  <a:rPr lang="en-US" dirty="0"/>
                  <a:t>The Process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Normalize the data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Find covariance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Find eigen value and eigen vector of this covariance matrix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Each of the mutually orthogonal unit eigen vectors are interpreted as an axis of the ellipsoid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It will transform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to diagonalized form. 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dirty="0"/>
                  <a:t>The diagonal elements represent the variance of each axis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By dividing the each eigen value by the sum of all eigen values, proportion of the variance that each eigen vector represents can be obtained</a:t>
                </a:r>
              </a:p>
              <a:p>
                <a:r>
                  <a:rPr lang="en-US" dirty="0"/>
                  <a:t>PCA will provide a mechanism to recognize this geometric similarity through algebraic means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022BD-FA0A-4897-9527-F1552B8EC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54087"/>
                <a:ext cx="8649209" cy="4664765"/>
              </a:xfrm>
              <a:blipFill>
                <a:blip r:embed="rId2"/>
                <a:stretch>
                  <a:fillRect l="-846" t="-3007" r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5BFF2-BC91-44FF-898F-08FFD4C3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40AAC-7F8C-4C41-A000-4E4290A0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BF2C4-CBB5-4D2D-B2F3-93F4D5B7B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6188" y="2104646"/>
            <a:ext cx="1966516" cy="1205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024916-8D0A-4FDF-86FE-F0612CB9BEE8}"/>
                  </a:ext>
                </a:extLst>
              </p:cNvPr>
              <p:cNvSpPr txBox="1"/>
              <p:nvPr/>
            </p:nvSpPr>
            <p:spPr>
              <a:xfrm>
                <a:off x="9485942" y="3429000"/>
                <a:ext cx="2487026" cy="513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024916-8D0A-4FDF-86FE-F0612CB9B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942" y="3429000"/>
                <a:ext cx="2487026" cy="5130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F7FBC-7D3F-4AAB-96B4-A878724D5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8409" y="4031393"/>
            <a:ext cx="1714295" cy="1305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A85EAE-B8B8-4BA7-9DC2-238ED344FE60}"/>
                  </a:ext>
                </a:extLst>
              </p:cNvPr>
              <p:cNvSpPr txBox="1"/>
              <p:nvPr/>
            </p:nvSpPr>
            <p:spPr>
              <a:xfrm>
                <a:off x="8844281" y="4421751"/>
                <a:ext cx="1281120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A85EAE-B8B8-4BA7-9DC2-238ED344F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281" y="4421751"/>
                <a:ext cx="1281120" cy="4675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1F04C26-FE5A-494F-B5F2-27097746B5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385"/>
          <a:stretch/>
        </p:blipFill>
        <p:spPr>
          <a:xfrm>
            <a:off x="10178409" y="5386770"/>
            <a:ext cx="1705197" cy="1449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A65652-0CA3-41E3-9070-AF97628EF3CA}"/>
                  </a:ext>
                </a:extLst>
              </p:cNvPr>
              <p:cNvSpPr txBox="1"/>
              <p:nvPr/>
            </p:nvSpPr>
            <p:spPr>
              <a:xfrm>
                <a:off x="8791273" y="5891924"/>
                <a:ext cx="1409360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A65652-0CA3-41E3-9070-AF97628EF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273" y="5891924"/>
                <a:ext cx="1409360" cy="4675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12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6686-D04D-4E7F-ADD5-8ED0675C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5A4E6-E66C-4C82-AECD-7DDAC2B73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50472"/>
                <a:ext cx="9613861" cy="43503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PCA is an unsupervised method which attempts to maximized the variance. </a:t>
                </a:r>
              </a:p>
              <a:p>
                <a:r>
                  <a:rPr lang="en-US" dirty="0"/>
                  <a:t>If given data 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-features is projected to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-features and this projection produces most spread (variance) of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called the principal component (PC) </a:t>
                </a:r>
              </a:p>
              <a:p>
                <a:pPr lvl="1"/>
                <a:r>
                  <a:rPr lang="en-US" dirty="0"/>
                  <a:t>the difference between the sample points becomes most apparent</a:t>
                </a:r>
              </a:p>
              <a:p>
                <a:r>
                  <a:rPr lang="en-US" dirty="0"/>
                  <a:t>For a unique solution and to make the direction the important factor, we require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(norm of vector)</a:t>
                </a:r>
                <a:endParaRPr lang="en-US" dirty="0"/>
              </a:p>
              <a:p>
                <a:r>
                  <a:rPr lang="en-US" dirty="0"/>
                  <a:t>We know that for normal distribution (chapter 5)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 err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pl-PL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pl-PL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l-PL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m:rPr>
                        <m:sty m:val="p"/>
                      </m:rPr>
                      <a:rPr lang="pl-PL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25A4E6-E66C-4C82-AECD-7DDAC2B73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50472"/>
                <a:ext cx="9613861" cy="4350327"/>
              </a:xfrm>
              <a:blipFill>
                <a:blip r:embed="rId2"/>
                <a:stretch>
                  <a:fillRect l="-888" t="-1961" r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DF2A8-DC07-4D33-BF52-E3A98171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30C2A-EF79-457D-A860-6FEAEE46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04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F8A1-F5E9-497A-9206-1AB1F8AB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C414D-C423-4CD9-B708-0DAB3847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7EB2C-AFAE-4E64-9E01-756849D7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 descr="Scatter matrix , Covariance and Correlation Explained | by Raghavan | Medium">
            <a:extLst>
              <a:ext uri="{FF2B5EF4-FFF2-40B4-BE49-F238E27FC236}">
                <a16:creationId xmlns:a16="http://schemas.microsoft.com/office/drawing/2014/main" id="{6D1147E7-BDD9-49F7-84E5-37628A39D1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0" y="1016295"/>
            <a:ext cx="5919805" cy="528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eometric interpretation of the covariance matrix">
            <a:extLst>
              <a:ext uri="{FF2B5EF4-FFF2-40B4-BE49-F238E27FC236}">
                <a16:creationId xmlns:a16="http://schemas.microsoft.com/office/drawing/2014/main" id="{4F2BCDB3-A498-4781-8C2E-2D819C3EE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576" y="2307093"/>
            <a:ext cx="5668884" cy="270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284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802F-19F4-47EB-A734-35C86648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Principal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48886-734F-4B3F-957E-72CFDCAC1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73356"/>
                <a:ext cx="9613861" cy="439972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eigen vectors of given dataset are principals components</a:t>
                </a:r>
              </a:p>
              <a:p>
                <a:r>
                  <a:rPr lang="en-US" dirty="0"/>
                  <a:t>The Problem: </a:t>
                </a:r>
              </a:p>
              <a:p>
                <a:pPr lvl="1"/>
                <a:r>
                  <a:rPr lang="en-US" dirty="0"/>
                  <a:t>We seek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maximized subject to the constraint</a:t>
                </a:r>
                <a:br>
                  <a:rPr lang="en-US" dirty="0"/>
                </a:br>
                <a:r>
                  <a:rPr lang="en-US" dirty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/>
                  <a:t>(l2 norm)</a:t>
                </a:r>
              </a:p>
              <a:p>
                <a:r>
                  <a:rPr lang="en-US" dirty="0"/>
                  <a:t>The solution</a:t>
                </a:r>
              </a:p>
              <a:p>
                <a:pPr lvl="1"/>
                <a:r>
                  <a:rPr lang="en-US" dirty="0"/>
                  <a:t>Writing this as a Lagrange problem, we have </a:t>
                </a:r>
                <a:endParaRPr lang="en-US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sz="1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sz="1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1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Taking the derivative with respect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r>
                  <a:rPr lang="en-US" dirty="0"/>
                  <a:t>, and therefore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3"/>
                <a:r>
                  <a:rPr lang="en-US" dirty="0"/>
                  <a:t>Where</a:t>
                </a:r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eigen value and</a:t>
                </a:r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is eigen vector</a:t>
                </a:r>
              </a:p>
              <a:p>
                <a:pPr lvl="1"/>
                <a:r>
                  <a:rPr lang="en-US" dirty="0"/>
                  <a:t>Choose the eigenvector with the largest eigenvalue for the variance to be maximum </a:t>
                </a:r>
              </a:p>
              <a:p>
                <a:pPr lvl="2"/>
                <a:r>
                  <a:rPr lang="en-US" dirty="0"/>
                  <a:t>The principal component is the eigenvector of the covariance matrix of the input sample with the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known as first principal component. Let we call 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48886-734F-4B3F-957E-72CFDCAC1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73356"/>
                <a:ext cx="9613861" cy="4399722"/>
              </a:xfrm>
              <a:blipFill>
                <a:blip r:embed="rId2"/>
                <a:stretch>
                  <a:fillRect l="-761" t="-3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F8B18-9651-4F34-A104-E9A57498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DB739-F919-45B7-95FF-4333FA63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statistiXL - Principal Component Analysis">
            <a:extLst>
              <a:ext uri="{FF2B5EF4-FFF2-40B4-BE49-F238E27FC236}">
                <a16:creationId xmlns:a16="http://schemas.microsoft.com/office/drawing/2014/main" id="{33F12FEE-FA1D-4798-9016-229FADC5C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861" y="3153233"/>
            <a:ext cx="3720267" cy="175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352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A612-08A6-4F65-8C5E-DDEB2192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Principal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37037B-9C61-4A88-8DE0-6F1C46540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99862"/>
                <a:ext cx="9613861" cy="43732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second principal component then</a:t>
                </a:r>
              </a:p>
              <a:p>
                <a:pPr lvl="1"/>
                <a:r>
                  <a:rPr lang="en-US" dirty="0"/>
                  <a:t>It should maximize the variance</a:t>
                </a:r>
              </a:p>
              <a:p>
                <a:pPr lvl="1"/>
                <a:r>
                  <a:rPr lang="en-US" dirty="0"/>
                  <a:t>Must be of unit length</a:t>
                </a:r>
              </a:p>
              <a:p>
                <a:pPr lvl="1"/>
                <a:r>
                  <a:rPr lang="en-US" dirty="0"/>
                  <a:t>Must be orthogonal to w1. As the 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err="1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dirty="0" err="1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0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uncorrelated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For the 2</a:t>
                </a:r>
                <a:r>
                  <a:rPr lang="en-US" baseline="30000" dirty="0"/>
                  <a:t>nd</a:t>
                </a:r>
                <a:r>
                  <a:rPr lang="en-US" dirty="0"/>
                  <a:t> principal component, we have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1−0)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Taking the derivative with respect to w2 and setting it equal to 0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l-GR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sz="1800" b="0" i="0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−2</m:t>
                    </m:r>
                    <m:r>
                      <a:rPr lang="el-GR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 = 0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 err="1">
                    <a:latin typeface="Cambria Math" panose="02040503050406030204" pitchFamily="18" charset="0"/>
                  </a:rPr>
                  <a:t>Premultiply</a:t>
                </a:r>
                <a:r>
                  <a:rPr lang="en-US" dirty="0">
                    <a:latin typeface="Cambria Math" panose="02040503050406030204" pitchFamily="18" charset="0"/>
                  </a:rPr>
                  <a:t> by</a:t>
                </a:r>
                <a:r>
                  <a:rPr lang="en-US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we get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l-PL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m:rPr>
                        <m:sty m:val="p"/>
                      </m:rPr>
                      <a:rPr lang="pl-PL" sz="1800" b="0" i="0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−2</m:t>
                    </m:r>
                    <m:r>
                      <a:rPr lang="pl-PL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 = 0</m:t>
                    </m:r>
                    <m:r>
                      <a:rPr lang="pl-PL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pl-PL" dirty="0"/>
                </a:b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37037B-9C61-4A88-8DE0-6F1C46540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99862"/>
                <a:ext cx="9613861" cy="4373216"/>
              </a:xfrm>
              <a:blipFill>
                <a:blip r:embed="rId2"/>
                <a:stretch>
                  <a:fillRect l="-888" t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5B19-8DE1-45F3-BFD3-AE6648D0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A3CE3-A30F-47DF-A19A-A5B68DFA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3074" name="Picture 2" descr="Principal Component Analysis — Unsupervised Learning Model | by Packt_Pub |  HackerNoon.com | Medium">
            <a:extLst>
              <a:ext uri="{FF2B5EF4-FFF2-40B4-BE49-F238E27FC236}">
                <a16:creationId xmlns:a16="http://schemas.microsoft.com/office/drawing/2014/main" id="{B92E2488-B7CD-4B2B-97F3-CE174A09E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685" y="3869634"/>
            <a:ext cx="377299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74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8B10-D5B3-483C-9858-A34C8639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Principal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8B6F0-D2BB-4B45-97DB-E98477B5A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0" y="2553456"/>
                <a:ext cx="9613861" cy="359931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dirty="0" smtClean="0"/>
                      <m:t>ot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product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of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two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orthogonal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vectors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is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zero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 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m:rPr>
                        <m:sty m:val="p"/>
                      </m:rPr>
                      <a:rPr lang="en-US" i="0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scalar so equal to its transpose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m:rPr>
                        <m:sty m:val="p"/>
                      </m:rPr>
                      <a:rPr lang="en-US" i="0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leading eigenvector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therefore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m:rPr>
                        <m:sty m:val="p"/>
                      </m:rPr>
                      <a:rPr lang="pl-PL" sz="1800" b="0" i="0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m:rPr>
                        <m:sty m:val="p"/>
                      </m:rPr>
                      <a:rPr lang="pl-PL" sz="1800" b="0" i="0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 = 0</m:t>
                    </m:r>
                    <m:r>
                      <a:rPr lang="pl-PL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l-PL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m:rPr>
                        <m:sty m:val="p"/>
                      </m:rPr>
                      <a:rPr lang="pl-PL" sz="1800" b="0" i="0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−2</m:t>
                    </m:r>
                    <m:r>
                      <a:rPr lang="pl-PL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l-PL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pl-PL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 = 0</m:t>
                    </m:r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92D050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0−0−</m:t>
                    </m:r>
                    <m:r>
                      <a:rPr lang="pl-PL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1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l-PL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1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dirty="0"/>
                  <a:t>Eq 16-1 reduces to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l-GR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sz="1800" b="0" i="0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=2</m:t>
                    </m:r>
                    <m:r>
                      <a:rPr lang="el-GR" sz="18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92D050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eigen vector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with eigen value </a:t>
                </a:r>
                <a14:m>
                  <m:oMath xmlns:m="http://schemas.openxmlformats.org/officeDocument/2006/math">
                    <m:r>
                      <a:rPr lang="el-GR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the second principal component of given dataset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8B6F0-D2BB-4B45-97DB-E98477B5A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0" y="2553456"/>
                <a:ext cx="9613861" cy="3599316"/>
              </a:xfrm>
              <a:blipFill>
                <a:blip r:embed="rId2"/>
                <a:stretch>
                  <a:fillRect l="-888" t="-2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C59F1-AD76-44D4-BFBE-3C308BBC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A23FA-881E-474B-8417-94D86FF1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0AFD31-E9A3-4A4E-898B-342566124020}"/>
                  </a:ext>
                </a:extLst>
              </p:cNvPr>
              <p:cNvSpPr txBox="1"/>
              <p:nvPr/>
            </p:nvSpPr>
            <p:spPr>
              <a:xfrm>
                <a:off x="0" y="2081226"/>
                <a:ext cx="821154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l-GR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1800" b="0" i="0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l-GR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dirty="0" smtClean="0">
                              <a:solidFill>
                                <a:srgbClr val="FFC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= 0</m:t>
                          </m:r>
                          <m:r>
                            <a:rPr lang="en-US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r>
                            <a:rPr lang="en-US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16−1</m:t>
                          </m:r>
                        </m:e>
                      </m:eqAr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0AFD31-E9A3-4A4E-898B-342566124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1226"/>
                <a:ext cx="8211542" cy="646331"/>
              </a:xfrm>
              <a:prstGeom prst="rect">
                <a:avLst/>
              </a:prstGeom>
              <a:blipFill>
                <a:blip r:embed="rId3"/>
                <a:stretch>
                  <a:fillRect r="-10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036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AF8F-19B5-49EB-9A4B-7AF87895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36F58-3598-49B8-A325-AE1C312D2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400" b="0" i="0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symmetric with different values then eigen vectors are orthogonal</a:t>
                </a:r>
              </a:p>
              <a:p>
                <a:r>
                  <a:rPr lang="en-US" dirty="0"/>
                  <a:t>All eigen values are positive it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positive definite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i="0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dirty="0"/>
                  <a:t>, for all nonnull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400" b="0" i="0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singular then its rank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+1, 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+2, …,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are zero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C000"/>
                    </a:solidFill>
                  </a:rPr>
                  <a:t>k</a:t>
                </a:r>
                <a:r>
                  <a:rPr lang="en-US" dirty="0"/>
                  <a:t> eigenvectors with nonzero eigenvalues are the dimensions of the reduced space</a:t>
                </a:r>
              </a:p>
              <a:p>
                <a:r>
                  <a:rPr lang="en-US" dirty="0"/>
                  <a:t>The eigen vectors from </a:t>
                </a:r>
                <a:r>
                  <a:rPr lang="en-US" sz="2400" b="0" i="0" dirty="0">
                    <a:solidFill>
                      <a:srgbClr val="FFC000"/>
                    </a:solidFill>
                    <a:effectLst/>
                    <a:latin typeface="LucidaBright"/>
                  </a:rPr>
                  <a:t>1-k </a:t>
                </a:r>
                <a:r>
                  <a:rPr lang="en-US" sz="2400" b="0" i="0" dirty="0">
                    <a:effectLst/>
                    <a:latin typeface="LucidaBright"/>
                  </a:rPr>
                  <a:t>are arranged in descending order</a:t>
                </a:r>
              </a:p>
              <a:p>
                <a:pPr lvl="1"/>
                <a:r>
                  <a:rPr lang="en-US" b="0" i="0" dirty="0">
                    <a:effectLst/>
                    <a:latin typeface="LucidaBright"/>
                  </a:rPr>
                  <a:t>First PC explains largest variance</a:t>
                </a:r>
              </a:p>
              <a:p>
                <a:pPr lvl="1"/>
                <a:r>
                  <a:rPr lang="en-US" b="0" i="0" dirty="0">
                    <a:effectLst/>
                    <a:latin typeface="LucidaBright"/>
                  </a:rPr>
                  <a:t>2</a:t>
                </a:r>
                <a:r>
                  <a:rPr lang="en-US" b="0" i="0" baseline="30000" dirty="0">
                    <a:effectLst/>
                    <a:latin typeface="LucidaBright"/>
                  </a:rPr>
                  <a:t>nd</a:t>
                </a:r>
                <a:r>
                  <a:rPr lang="en-US" b="0" i="0" dirty="0">
                    <a:effectLst/>
                    <a:latin typeface="LucidaBright"/>
                  </a:rPr>
                  <a:t> explains the 2</a:t>
                </a:r>
                <a:r>
                  <a:rPr lang="en-US" b="0" i="0" baseline="30000" dirty="0">
                    <a:effectLst/>
                    <a:latin typeface="LucidaBright"/>
                  </a:rPr>
                  <a:t>nd</a:t>
                </a:r>
                <a:r>
                  <a:rPr lang="en-US" b="0" i="0" dirty="0">
                    <a:effectLst/>
                    <a:latin typeface="LucidaBright"/>
                  </a:rPr>
                  <a:t> largest and so on…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136F58-3598-49B8-A325-AE1C312D2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1" t="-3046" r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A5F96-E359-4517-9697-57BD2FCA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79A54-4F14-4E31-80F5-384DE15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4098" name="Picture 2" descr="Percentage of Variance (Information) for each by PC">
            <a:extLst>
              <a:ext uri="{FF2B5EF4-FFF2-40B4-BE49-F238E27FC236}">
                <a16:creationId xmlns:a16="http://schemas.microsoft.com/office/drawing/2014/main" id="{D6968F2A-2E1D-43BB-A0BF-D42EC4A61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757" y="4730227"/>
            <a:ext cx="3005746" cy="207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13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7408" y="1268760"/>
            <a:ext cx="5904656" cy="2808312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INTRODUCTION TO </a:t>
            </a:r>
            <a:br>
              <a:rPr lang="en-US" sz="3600" dirty="0"/>
            </a:br>
            <a:r>
              <a:rPr lang="tr-TR" sz="3600"/>
              <a:t>Machine Learning</a:t>
            </a:r>
            <a:br>
              <a:rPr lang="tr-TR" dirty="0"/>
            </a:br>
            <a:r>
              <a:rPr lang="tr-TR" sz="2800" dirty="0"/>
              <a:t>3rd Edition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104800" y="4509120"/>
            <a:ext cx="7344816" cy="158417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>
                <a:latin typeface="+mj-lt"/>
              </a:rPr>
              <a:t>ETHEM 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2014</a:t>
            </a: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i="1">
                <a:latin typeface="+mj-lt"/>
              </a:rPr>
              <a:t>alpaydin</a:t>
            </a:r>
            <a:r>
              <a:rPr lang="tr-TR" i="1" dirty="0">
                <a:latin typeface="+mj-lt"/>
              </a:rPr>
              <a:t>@boun.edu.tr</a:t>
            </a:r>
          </a:p>
          <a:p>
            <a:pPr>
              <a:lnSpc>
                <a:spcPct val="80000"/>
              </a:lnSpc>
            </a:pPr>
            <a:r>
              <a:rPr lang="tr-TR" i="1" dirty="0">
                <a:latin typeface="+mj-lt"/>
              </a:rPr>
              <a:t>http://www.cmpe.boun.edu.tr/~ethem</a:t>
            </a:r>
            <a:r>
              <a:rPr lang="tr-TR" i="1">
                <a:latin typeface="+mj-lt"/>
              </a:rPr>
              <a:t>/i2ml3e</a:t>
            </a:r>
            <a:endParaRPr lang="tr-TR" i="1" dirty="0">
              <a:latin typeface="+mj-lt"/>
            </a:endParaRPr>
          </a:p>
        </p:txBody>
      </p:sp>
      <p:pic>
        <p:nvPicPr>
          <p:cNvPr id="36866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8048" y="530678"/>
            <a:ext cx="5136858" cy="5813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B2D6-AE5B-472C-9088-ECB2E8EF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90F1A-9936-4B55-A500-4E5F4B3B4C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estimator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000" b="0" i="0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columns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are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leading eigenvectors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Subtract the sample mean m from x before projection to center the data on the origin </a:t>
                </a:r>
              </a:p>
              <a:p>
                <a:pPr lvl="1"/>
                <a:r>
                  <a:rPr lang="en-US" dirty="0"/>
                  <a:t>This linear transformation gives k-dimensional space with dimensions given by eigenvectors</a:t>
                </a:r>
              </a:p>
              <a:p>
                <a:pPr lvl="1"/>
                <a:r>
                  <a:rPr lang="en-US" dirty="0"/>
                  <a:t>Variance over these new dimensions are equal to the eigenvalues</a:t>
                </a:r>
              </a:p>
              <a:p>
                <a:pPr lvl="1"/>
                <a:r>
                  <a:rPr lang="en-US" sz="2100" dirty="0"/>
                  <a:t>To normalize variances, divide them by the square roots of the eigenvalues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90F1A-9936-4B55-A500-4E5F4B3B4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 r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5CD7D-F74E-49FC-B164-23F0DA6F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65A92-D673-4670-A72E-242D98CB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647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68EE-19CE-4FB7-AFC8-84D262D7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045B-53B9-4A86-9F75-145F5BDE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there is class of student with grades on five courses</a:t>
            </a:r>
          </a:p>
          <a:p>
            <a:r>
              <a:rPr lang="en-US" dirty="0"/>
              <a:t>Let we want to order them according to courses</a:t>
            </a:r>
          </a:p>
          <a:p>
            <a:pPr lvl="1"/>
            <a:r>
              <a:rPr lang="en-US" dirty="0"/>
              <a:t>It is projection of the data onto one dimension such that difference between the data becomes more apparent</a:t>
            </a:r>
          </a:p>
          <a:p>
            <a:pPr lvl="1"/>
            <a:r>
              <a:rPr lang="en-US" dirty="0"/>
              <a:t>The eigenvector with highest eigenvalue is the direction that has the highest variance</a:t>
            </a:r>
          </a:p>
          <a:p>
            <a:pPr lvl="1"/>
            <a:r>
              <a:rPr lang="en-US" dirty="0"/>
              <a:t>Eigenvalues have little contribution to variance and may be discarded </a:t>
            </a:r>
          </a:p>
          <a:p>
            <a:pPr lvl="1"/>
            <a:r>
              <a:rPr lang="en-US" dirty="0"/>
              <a:t>Practically we use k-leading components that explains more than 90% of the variance</a:t>
            </a:r>
          </a:p>
          <a:p>
            <a:pPr lvl="1"/>
            <a:r>
              <a:rPr lang="en-US" dirty="0"/>
              <a:t>Proportion of variance explained by the k principal components is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A40F4-8D62-4F27-8428-04F0950A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66BF6-8741-4636-B47E-5FAFE553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895253-8316-4080-888E-98D9CDE2121B}"/>
                  </a:ext>
                </a:extLst>
              </p:cNvPr>
              <p:cNvSpPr txBox="1"/>
              <p:nvPr/>
            </p:nvSpPr>
            <p:spPr>
              <a:xfrm>
                <a:off x="3832720" y="5818027"/>
                <a:ext cx="4526560" cy="573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𝑷𝒓𝒐𝒑𝒐𝒓𝒕𝒊𝒐𝒏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895253-8316-4080-888E-98D9CDE21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720" y="5818027"/>
                <a:ext cx="4526560" cy="573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83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6DED-94F3-4A06-ADA9-946200EC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2A1A-E7B7-4B3C-B72F-DB2D6752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corelated dimensions</a:t>
            </a:r>
          </a:p>
          <a:p>
            <a:pPr lvl="1"/>
            <a:r>
              <a:rPr lang="en-US" dirty="0"/>
              <a:t>There will be small eigen vectors with large eigen values</a:t>
            </a:r>
          </a:p>
          <a:p>
            <a:pPr lvl="1"/>
            <a:r>
              <a:rPr lang="en-US" dirty="0"/>
              <a:t>K will be much smaller than d. A lot of dimensionality reduction</a:t>
            </a:r>
          </a:p>
          <a:p>
            <a:pPr lvl="1"/>
            <a:r>
              <a:rPr lang="en-US" dirty="0"/>
              <a:t>Image and speech data usually shows this correlation</a:t>
            </a:r>
          </a:p>
          <a:p>
            <a:r>
              <a:rPr lang="en-US" dirty="0"/>
              <a:t>PCA will only be effective if there is correlation among data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A5F60-F9B5-4D5F-9F6D-5D3174AA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7068F-497D-4E0E-9500-9C64FB98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67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CA64-D2C3-495F-9E65-CE8D710E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eigen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624A-0269-4D9C-B49E-C18403776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37487"/>
            <a:ext cx="9613861" cy="3599316"/>
          </a:xfrm>
        </p:spPr>
        <p:txBody>
          <a:bodyPr/>
          <a:lstStyle/>
          <a:p>
            <a:r>
              <a:rPr lang="en-US" dirty="0"/>
              <a:t>Scree Graph</a:t>
            </a:r>
          </a:p>
          <a:p>
            <a:pPr lvl="1"/>
            <a:r>
              <a:rPr lang="en-US" dirty="0"/>
              <a:t>It is the plot of variance explained as a function of the number of eigenvectors kept </a:t>
            </a:r>
          </a:p>
          <a:p>
            <a:pPr lvl="1"/>
            <a:r>
              <a:rPr lang="en-US" dirty="0"/>
              <a:t>Visual analysis can also help in finding the value k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A975E-31E3-45CB-8703-5ECBAF1E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9093D-3EB0-4388-BA38-7926D707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1F40C-69BF-4433-891D-21688124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821639"/>
            <a:ext cx="5314950" cy="2114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5C4624-9CF2-4187-9B82-2B98292E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731" y="3821639"/>
            <a:ext cx="5408181" cy="2114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4A06B9-2A05-462E-BC7F-58E871132A1D}"/>
              </a:ext>
            </a:extLst>
          </p:cNvPr>
          <p:cNvSpPr txBox="1"/>
          <p:nvPr/>
        </p:nvSpPr>
        <p:spPr>
          <a:xfrm>
            <a:off x="3337796" y="60401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92D050"/>
                </a:solidFill>
                <a:effectLst/>
                <a:latin typeface="LucidaBright"/>
              </a:rPr>
              <a:t>(a) Scree graph. (b) Proportion of variance explained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br>
              <a:rPr lang="en-US" b="1" dirty="0">
                <a:solidFill>
                  <a:srgbClr val="92D050"/>
                </a:solidFill>
              </a:rPr>
            </a:br>
            <a:endParaRPr lang="en-US" b="1" dirty="0">
              <a:solidFill>
                <a:srgbClr val="92D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389FDA-E74E-45E2-B486-DF7B83408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089" y="3201508"/>
            <a:ext cx="3591458" cy="4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96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5E46-7E18-4E4F-A487-C8244C78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Eigen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835B1-FAF5-43A5-A906-64F28E6A8B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93844"/>
                <a:ext cx="9613861" cy="42079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Filter out the eigen vectors whose eigenvalues are less than average input variance</a:t>
                </a:r>
              </a:p>
              <a:p>
                <a:pPr lvl="1"/>
                <a:r>
                  <a:rPr lang="en-US" dirty="0"/>
                  <a:t>Given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(equal to the trace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), the average eigenvalue is equal to the average input variance</a:t>
                </a:r>
              </a:p>
              <a:p>
                <a:pPr lvl="1"/>
                <a:r>
                  <a:rPr lang="en-US" dirty="0"/>
                  <a:t>To keep eigenvectors with variance higher than average input variance</a:t>
                </a:r>
              </a:p>
              <a:p>
                <a:pPr lvl="2"/>
                <a:r>
                  <a:rPr lang="en-US" dirty="0"/>
                  <a:t>Keep eigenvectors with eigenvalues higher than average eigenvector</a:t>
                </a:r>
              </a:p>
              <a:p>
                <a:pPr lvl="1"/>
                <a:r>
                  <a:rPr lang="en-US" dirty="0"/>
                  <a:t>If the variance of original dimensions change considerably, they affect the direction of the principal components more than correlation</a:t>
                </a:r>
              </a:p>
              <a:p>
                <a:pPr lvl="2"/>
                <a:r>
                  <a:rPr lang="en-US" dirty="0"/>
                  <a:t>Two solutions</a:t>
                </a:r>
              </a:p>
              <a:p>
                <a:pPr lvl="3"/>
                <a:r>
                  <a:rPr lang="en-US" dirty="0"/>
                  <a:t>Normalize the data with zero mean and unit variance before applying PCA</a:t>
                </a:r>
              </a:p>
              <a:p>
                <a:pPr lvl="3"/>
                <a:r>
                  <a:rPr lang="en-US" sz="1700" dirty="0"/>
                  <a:t>Use the eigenvectors of the correlation matrix, R, instead of the covariance matrix, S </a:t>
                </a:r>
              </a:p>
              <a:p>
                <a:pPr lvl="4"/>
                <a:r>
                  <a:rPr lang="en-US" sz="1700" dirty="0"/>
                  <a:t>for the correlations to be effective and not the individual variances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835B1-FAF5-43A5-A906-64F28E6A8B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93844"/>
                <a:ext cx="9613861" cy="4207992"/>
              </a:xfrm>
              <a:blipFill>
                <a:blip r:embed="rId2"/>
                <a:stretch>
                  <a:fillRect l="-888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8F1B0-7C01-4DCA-B53A-58A8BF03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7C2D0-64C2-4B40-A570-80D145A2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5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E116-8CE2-4DEC-A49A-827661E6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Estimation Methods – RE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3E15-169C-4D10-8D02-897027BE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PCA explains variance and is sensitive to outliers</a:t>
            </a:r>
          </a:p>
          <a:p>
            <a:pPr lvl="1"/>
            <a:r>
              <a:rPr lang="en-US" dirty="0"/>
              <a:t>A few outliers will have large effect on the variances resulting same effect on eigenvectors</a:t>
            </a:r>
          </a:p>
          <a:p>
            <a:r>
              <a:rPr lang="en-US" dirty="0"/>
              <a:t>RE methods allow calculating parameters in the presence of outliers</a:t>
            </a:r>
          </a:p>
          <a:p>
            <a:pPr lvl="1"/>
            <a:r>
              <a:rPr lang="en-US" dirty="0"/>
              <a:t>Calculate the Mahalanobis distance of the data points and discard the distance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829B7-63F9-4C3E-BB8D-48B6B4EA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4F3B0-D885-411D-AD6A-BB1E5BDD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1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1946-BF3D-4AE6-8AC0-39491E4D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Eigen Vectors – Visual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0171-C988-4EDD-AC5E-F4A8272E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268343"/>
            <a:ext cx="7191470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Plot the data in 2D space and search visually for patterns like structures, groups, outlier, normality and so forth</a:t>
            </a:r>
          </a:p>
          <a:p>
            <a:r>
              <a:rPr lang="en-US" dirty="0"/>
              <a:t>Meaningful information can be expressed by looking at the dimensions of the principal components</a:t>
            </a:r>
          </a:p>
          <a:p>
            <a:r>
              <a:rPr lang="en-US" dirty="0"/>
              <a:t>For image data, eigen vectors can be represented as images known as eigen faces or eigen digits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D7A10-1673-4351-860A-A88707B5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BEA84-288B-4902-9204-6B5798CE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8FCF4-759D-482F-9D91-323629386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23" y="2278203"/>
            <a:ext cx="4265542" cy="324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8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47A5-5216-4AAC-8BAC-901CDF2E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2C305F-D67E-4BCB-BE1E-D443F37D67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14330"/>
                <a:ext cx="9613861" cy="438646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X is d-dimension normally distributed data then</a:t>
                </a:r>
              </a:p>
              <a:p>
                <a:pPr lvl="1"/>
                <a:r>
                  <a:rPr lang="en-US" dirty="0"/>
                  <a:t>Projected k-dimension data will also be normal</a:t>
                </a:r>
              </a:p>
              <a:p>
                <a:pPr lvl="1"/>
                <a:r>
                  <a:rPr lang="en-US" dirty="0"/>
                  <a:t>As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FFC000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0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FFC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uncorrelated then </a:t>
                </a:r>
              </a:p>
              <a:p>
                <a:pPr lvl="2"/>
                <a:r>
                  <a:rPr lang="en-US" sz="2000" dirty="0"/>
                  <a:t>new covariance matrices will be diagonal </a:t>
                </a:r>
              </a:p>
              <a:p>
                <a:pPr lvl="2"/>
                <a:r>
                  <a:rPr lang="en-US" sz="2000" dirty="0"/>
                  <a:t>And if they are normalized to have unit variance, </a:t>
                </a:r>
              </a:p>
              <a:p>
                <a:pPr lvl="2"/>
                <a:r>
                  <a:rPr lang="en-US" sz="2000" dirty="0"/>
                  <a:t>Euclidean distance can be used in this new space, leading to a simple classifier </a:t>
                </a:r>
              </a:p>
              <a:p>
                <a:pPr lvl="1"/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is projected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2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(W is orthogonal matrix) </a:t>
                </a:r>
              </a:p>
              <a:p>
                <a:pPr lvl="2"/>
                <a:r>
                  <a:rPr lang="en-US" sz="2200" dirty="0"/>
                  <a:t>The back projection could be given as </a:t>
                </a: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→</m:t>
                    </m:r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1800" dirty="0"/>
              </a:p>
              <a:p>
                <a:r>
                  <a:rPr lang="en-US" sz="2600" dirty="0"/>
                  <a:t>During dimensionality reduction, some eigenvectors are dropped</a:t>
                </a:r>
              </a:p>
              <a:p>
                <a:pPr lvl="1"/>
                <a:r>
                  <a:rPr lang="en-US" sz="2200" dirty="0"/>
                  <a:t>Therefore the reconstruction process will contain error known as reconstruction Error and is given by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𝑅𝐸</m:t>
                    </m:r>
                    <m:r>
                      <a:rPr lang="en-US" sz="22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2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20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2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acc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2C305F-D67E-4BCB-BE1E-D443F37D6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14330"/>
                <a:ext cx="9613861" cy="4386469"/>
              </a:xfrm>
              <a:blipFill>
                <a:blip r:embed="rId2"/>
                <a:stretch>
                  <a:fillRect l="-888" t="-3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10332-0ED2-4CBE-82FB-1B27DB3F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1C698-1DCD-4E8F-BAB0-DCCC86DF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02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30" y="1120731"/>
            <a:ext cx="9330358" cy="49725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6400" dirty="0"/>
              <a:t>Thanks for watching</a:t>
            </a:r>
          </a:p>
          <a:p>
            <a:pPr algn="ctr"/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92D050"/>
                </a:solidFill>
              </a:rPr>
              <a:t>Dr. </a:t>
            </a:r>
            <a:r>
              <a:rPr lang="en-US" sz="2600" b="1">
                <a:solidFill>
                  <a:srgbClr val="92D050"/>
                </a:solidFill>
              </a:rPr>
              <a:t>Sajid Iqbal</a:t>
            </a:r>
            <a:endParaRPr lang="en-US" sz="2600" b="1" dirty="0">
              <a:solidFill>
                <a:srgbClr val="92D050"/>
              </a:solidFill>
            </a:endParaRPr>
          </a:p>
          <a:p>
            <a:pPr marL="0" indent="0" algn="ctr">
              <a:buNone/>
            </a:pPr>
            <a:r>
              <a:rPr lang="en-US" sz="2600" dirty="0"/>
              <a:t>Assistant Professor</a:t>
            </a:r>
          </a:p>
          <a:p>
            <a:pPr marL="0" indent="0" algn="ctr">
              <a:buNone/>
            </a:pPr>
            <a:r>
              <a:rPr lang="en-US" sz="2600" dirty="0"/>
              <a:t>Department of Computer Science</a:t>
            </a:r>
          </a:p>
          <a:p>
            <a:pPr marL="0" indent="0" algn="ctr">
              <a:buNone/>
            </a:pPr>
            <a:r>
              <a:rPr lang="en-US" sz="2600" dirty="0"/>
              <a:t>Bahauddin Zakariya University</a:t>
            </a:r>
            <a:r>
              <a:rPr lang="en-US" sz="2600"/>
              <a:t>, Multan</a:t>
            </a:r>
            <a:endParaRPr lang="en-US" sz="2600" dirty="0"/>
          </a:p>
          <a:p>
            <a:pPr marL="0" indent="0" algn="ctr">
              <a:buNone/>
            </a:pPr>
            <a:r>
              <a:rPr lang="en-US" sz="2600">
                <a:hlinkClick r:id="rId2"/>
              </a:rPr>
              <a:t>sajidiqbal.</a:t>
            </a:r>
            <a:r>
              <a:rPr lang="en-US" sz="2600" dirty="0">
                <a:hlinkClick r:id="rId2"/>
              </a:rPr>
              <a:t>pk</a:t>
            </a:r>
            <a:r>
              <a:rPr lang="en-US" sz="2600">
                <a:hlinkClick r:id="rId2"/>
              </a:rPr>
              <a:t>@gmail.</a:t>
            </a:r>
            <a:r>
              <a:rPr lang="en-US" sz="2600" dirty="0">
                <a:hlinkClick r:id="rId2"/>
              </a:rPr>
              <a:t>com</a:t>
            </a:r>
            <a:endParaRPr lang="en-US" sz="2600" dirty="0"/>
          </a:p>
          <a:p>
            <a:pPr marL="0" indent="0" algn="ctr">
              <a:buNone/>
            </a:pPr>
            <a:r>
              <a:rPr lang="en-US" sz="2600" dirty="0"/>
              <a:t> </a:t>
            </a:r>
            <a:r>
              <a:rPr lang="en-US" sz="2600" dirty="0">
                <a:hlinkClick r:id="rId3"/>
              </a:rPr>
              <a:t>https://github.com/sajjo79/Design_and</a:t>
            </a:r>
            <a:r>
              <a:rPr lang="en-US" sz="2600">
                <a:hlinkClick r:id="rId3"/>
              </a:rPr>
              <a:t>_Analysis</a:t>
            </a:r>
            <a:r>
              <a:rPr lang="en-US" sz="2600" dirty="0">
                <a:hlinkClick r:id="rId3"/>
              </a:rPr>
              <a:t>_of</a:t>
            </a:r>
            <a:r>
              <a:rPr lang="en-US" sz="2600">
                <a:hlinkClick r:id="rId3"/>
              </a:rPr>
              <a:t>_Algorithms</a:t>
            </a:r>
            <a:endParaRPr lang="en-US" sz="2600" dirty="0"/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Dr. </a:t>
            </a:r>
            <a:r>
              <a:rPr lang="en-US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err="1"/>
              <a:t>EDucation</a:t>
            </a:r>
            <a:r>
              <a:rPr lang="en-US"/>
              <a:t> eXplaineD </a:t>
            </a:r>
            <a:r>
              <a:rPr lang="en-US" dirty="0"/>
              <a:t>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28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3591440" y="2148745"/>
            <a:ext cx="4333460" cy="9925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6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</a:t>
            </a:r>
            <a:r>
              <a:rPr lang="en-US" sz="6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275" y="4992684"/>
            <a:ext cx="406629" cy="406629"/>
          </a:xfrm>
          <a:prstGeom prst="rect">
            <a:avLst/>
          </a:prstGeom>
        </p:spPr>
      </p:pic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B35E535C-E00B-4D13-A036-D2367CDF18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9164" y="5205146"/>
            <a:ext cx="577931" cy="577931"/>
          </a:xfrm>
          <a:prstGeom prst="rect">
            <a:avLst/>
          </a:prstGeom>
        </p:spPr>
      </p:pic>
      <p:pic>
        <p:nvPicPr>
          <p:cNvPr id="1026" name="Picture 2" descr="Wow Life Youtube Channel - Youtube Logo Black Transparent PNG ...">
            <a:extLst>
              <a:ext uri="{FF2B5EF4-FFF2-40B4-BE49-F238E27FC236}">
                <a16:creationId xmlns:a16="http://schemas.microsoft.com/office/drawing/2014/main" id="{1E87467A-A420-46EF-A575-0BAB94FF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16024" r="2323" b="5346"/>
          <a:stretch/>
        </p:blipFill>
        <p:spPr bwMode="auto">
          <a:xfrm>
            <a:off x="4038904" y="5838775"/>
            <a:ext cx="1719266" cy="40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BBA7D6-DE90-48C6-B6E5-96120A3155CE}"/>
              </a:ext>
            </a:extLst>
          </p:cNvPr>
          <p:cNvSpPr/>
          <p:nvPr/>
        </p:nvSpPr>
        <p:spPr>
          <a:xfrm>
            <a:off x="5951984" y="5834104"/>
            <a:ext cx="1872208" cy="40662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86B9-7780-4683-91A8-7C8A8A8F9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Principal Component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8737A-9078-4721-A450-DA190682B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six – Dimensionality Reduction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D92F8-04B2-4549-88AA-C1EC3B03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3683-3BE3-4D22-9B91-26B72A0C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361790-A159-4C51-B994-ECF86B59B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16" r="51631" b="3753"/>
          <a:stretch/>
        </p:blipFill>
        <p:spPr>
          <a:xfrm>
            <a:off x="4318166" y="336267"/>
            <a:ext cx="2241660" cy="20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8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541F65-8051-4EB9-BD86-D36D3511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Linear Algebra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63BEBC-004E-4DE6-9D79-8A85E96BC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CAEAE-332D-4631-9BE9-174CEBB2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18FBB-1BC3-42CA-B4B6-93DEFCF3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7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151C-368C-4243-8E60-8C28D5E3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5A5C29-6929-4B78-A4A2-C047EFA09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33600"/>
                <a:ext cx="8519097" cy="416823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projection is mapping of one set of values to another set of values</a:t>
                </a:r>
              </a:p>
              <a:p>
                <a:r>
                  <a:rPr lang="en-US" dirty="0"/>
                  <a:t>A projection is a mapping of a set (or other mathematical structure) into a subset (or sub-structure)</a:t>
                </a:r>
              </a:p>
              <a:p>
                <a:r>
                  <a:rPr lang="en-US" dirty="0"/>
                  <a:t>Projection methods helps to</a:t>
                </a:r>
              </a:p>
              <a:p>
                <a:pPr lvl="1"/>
                <a:r>
                  <a:rPr lang="en-US" dirty="0"/>
                  <a:t>find a mapping from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-dimension inputs (in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-dimensional space) to new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-dimension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-dimensional space) outputs with minimum information loss</a:t>
                </a:r>
              </a:p>
              <a:p>
                <a:r>
                  <a:rPr lang="en-US" dirty="0"/>
                  <a:t>The projection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on the direction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5A5C29-6929-4B78-A4A2-C047EFA09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33600"/>
                <a:ext cx="8519097" cy="4168236"/>
              </a:xfrm>
              <a:blipFill>
                <a:blip r:embed="rId2"/>
                <a:stretch>
                  <a:fillRect l="-1002" t="-2047" r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13921-3EFC-45B1-B7EF-471F104C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13E60-ECA5-44BC-B6DE-0ED49EF1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92B75-495C-49F0-92B3-2F0753261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844" y="931888"/>
            <a:ext cx="2603193" cy="1804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2FF41-9CA0-41CA-A96B-775F17314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504" y="2870210"/>
            <a:ext cx="2649875" cy="1279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83F44E-685D-46DA-9ED7-36C7A80D0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1176" y="4373260"/>
            <a:ext cx="2626533" cy="2231895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7DB28A0A-D2E1-4DCA-95C2-26CDCC34492B}"/>
              </a:ext>
            </a:extLst>
          </p:cNvPr>
          <p:cNvSpPr/>
          <p:nvPr/>
        </p:nvSpPr>
        <p:spPr>
          <a:xfrm>
            <a:off x="9712036" y="5832764"/>
            <a:ext cx="1799644" cy="469072"/>
          </a:xfrm>
          <a:prstGeom prst="parallelogram">
            <a:avLst>
              <a:gd name="adj" fmla="val 122469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7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92AC-E3EB-4D32-8085-603997A7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through matrix multiplication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FCAAA-2B7E-4C81-A414-F3DEB5AA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A1494-9143-4A36-BDDB-3C651BD7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B1E634-044F-4D1C-9A56-CB3633D0F0AA}"/>
                  </a:ext>
                </a:extLst>
              </p:cNvPr>
              <p:cNvSpPr txBox="1"/>
              <p:nvPr/>
            </p:nvSpPr>
            <p:spPr>
              <a:xfrm>
                <a:off x="3200146" y="3966047"/>
                <a:ext cx="25930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B1E634-044F-4D1C-9A56-CB3633D0F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46" y="3966047"/>
                <a:ext cx="2593081" cy="276999"/>
              </a:xfrm>
              <a:prstGeom prst="rect">
                <a:avLst/>
              </a:prstGeom>
              <a:blipFill>
                <a:blip r:embed="rId2"/>
                <a:stretch>
                  <a:fillRect l="-471" t="-2222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FCC788-2D91-4FB3-BB3E-A287D4CE33AD}"/>
                  </a:ext>
                </a:extLst>
              </p:cNvPr>
              <p:cNvSpPr txBox="1"/>
              <p:nvPr/>
            </p:nvSpPr>
            <p:spPr>
              <a:xfrm>
                <a:off x="6096000" y="3548143"/>
                <a:ext cx="1094763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FCC788-2D91-4FB3-BB3E-A287D4CE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48143"/>
                <a:ext cx="1094763" cy="11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4546A7-AF08-404B-9F71-2D2508698CEB}"/>
                  </a:ext>
                </a:extLst>
              </p:cNvPr>
              <p:cNvSpPr txBox="1"/>
              <p:nvPr/>
            </p:nvSpPr>
            <p:spPr>
              <a:xfrm>
                <a:off x="1205344" y="4660948"/>
                <a:ext cx="6982692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4546A7-AF08-404B-9F71-2D250869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44" y="4660948"/>
                <a:ext cx="6982692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0AF66D-3C6F-4105-BA31-AF70A63D7698}"/>
                  </a:ext>
                </a:extLst>
              </p:cNvPr>
              <p:cNvSpPr txBox="1"/>
              <p:nvPr/>
            </p:nvSpPr>
            <p:spPr>
              <a:xfrm>
                <a:off x="2182217" y="6262167"/>
                <a:ext cx="609600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0AF66D-3C6F-4105-BA31-AF70A63D7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217" y="6262167"/>
                <a:ext cx="6096000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0E682E-3369-4C5F-86B3-69CFEFF4A31B}"/>
                  </a:ext>
                </a:extLst>
              </p:cNvPr>
              <p:cNvSpPr txBox="1"/>
              <p:nvPr/>
            </p:nvSpPr>
            <p:spPr>
              <a:xfrm>
                <a:off x="2092036" y="208536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0E682E-3369-4C5F-86B3-69CFEFF4A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036" y="2085360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F27A4C-5EC2-442B-B964-A07C5B9F8AE0}"/>
                  </a:ext>
                </a:extLst>
              </p:cNvPr>
              <p:cNvSpPr txBox="1"/>
              <p:nvPr/>
            </p:nvSpPr>
            <p:spPr>
              <a:xfrm>
                <a:off x="3200146" y="2668086"/>
                <a:ext cx="2826328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F27A4C-5EC2-442B-B964-A07C5B9F8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46" y="2668086"/>
                <a:ext cx="2826328" cy="11128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47FC3D-ACE0-4664-8C8F-BCBC3CBEED72}"/>
                  </a:ext>
                </a:extLst>
              </p:cNvPr>
              <p:cNvSpPr txBox="1"/>
              <p:nvPr/>
            </p:nvSpPr>
            <p:spPr>
              <a:xfrm>
                <a:off x="2092036" y="569790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47FC3D-ACE0-4664-8C8F-BCBC3CBEE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036" y="5697903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75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392F-554F-4701-B0EE-F998626A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Euclidian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E80CE-0335-4AA4-B204-6D407275AC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98548"/>
                <a:ext cx="9613861" cy="422875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It is also called Euclidian Length  that m</a:t>
                </a:r>
                <a:r>
                  <a:rPr lang="en-US" sz="2400" dirty="0"/>
                  <a:t>easures the length of the vector</a:t>
                </a:r>
              </a:p>
              <a:p>
                <a:pPr marL="742950" lvl="1" indent="-285750"/>
                <a:r>
                  <a:rPr lang="en-US" dirty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describes a point in </a:t>
                </a:r>
                <a:r>
                  <a:rPr lang="en-US" dirty="0" err="1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space</a:t>
                </a:r>
              </a:p>
              <a:p>
                <a:pPr marL="742950" lvl="1" indent="-285750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dirty="0"/>
              </a:p>
              <a:p>
                <a:pPr marL="742950" lvl="1" indent="-285750"/>
                <a:r>
                  <a:rPr lang="en-US" dirty="0"/>
                  <a:t>Can be calculated using formula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In 1D a point is represented with one value and that is its magnitude too</a:t>
                </a:r>
              </a:p>
              <a:p>
                <a:pPr lvl="1"/>
                <a:r>
                  <a:rPr lang="en-US" dirty="0"/>
                  <a:t>In 2D a point is represented with two points and its magnitude is given by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16+9</m:t>
                        </m:r>
                      </m:e>
                    </m:ra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dirty="0"/>
                  <a:t>In 3D a point is represented with three points and its magnitude is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4+9+25</m:t>
                        </m:r>
                      </m:e>
                    </m:ra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e>
                    </m:ra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=6.16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pPr lvl="2"/>
                <a:endParaRPr lang="en-US" dirty="0">
                  <a:solidFill>
                    <a:srgbClr val="FFC000"/>
                  </a:solidFill>
                </a:endParaRPr>
              </a:p>
              <a:p>
                <a:pPr lvl="2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=38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E80CE-0335-4AA4-B204-6D407275AC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98548"/>
                <a:ext cx="9613861" cy="4228755"/>
              </a:xfrm>
              <a:blipFill>
                <a:blip r:embed="rId2"/>
                <a:stretch>
                  <a:fillRect l="-761" t="-2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AF3B8-5C91-42E9-86B3-370D92F4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CD940-9B5C-413D-B606-0776B5CB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The Set of integers Remember: The set of natural number N = {0, 1, 2, 3,  ……… } The set of Counting number C = { 1, 2, 3, ……… } The set of integers Z  = - ppt download">
            <a:extLst>
              <a:ext uri="{FF2B5EF4-FFF2-40B4-BE49-F238E27FC236}">
                <a16:creationId xmlns:a16="http://schemas.microsoft.com/office/drawing/2014/main" id="{898B394E-EA42-48D3-BEC2-DD4378DB5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1095" b="10983"/>
          <a:stretch/>
        </p:blipFill>
        <p:spPr bwMode="auto">
          <a:xfrm>
            <a:off x="10236639" y="2198549"/>
            <a:ext cx="1704510" cy="71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D Rotations">
            <a:extLst>
              <a:ext uri="{FF2B5EF4-FFF2-40B4-BE49-F238E27FC236}">
                <a16:creationId xmlns:a16="http://schemas.microsoft.com/office/drawing/2014/main" id="{577174F9-1169-4D1E-8752-3DFA88546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r="77332" b="21918"/>
          <a:stretch/>
        </p:blipFill>
        <p:spPr bwMode="auto">
          <a:xfrm>
            <a:off x="10236639" y="3050780"/>
            <a:ext cx="1704510" cy="172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6. 3-Dimensional Space">
            <a:extLst>
              <a:ext uri="{FF2B5EF4-FFF2-40B4-BE49-F238E27FC236}">
                <a16:creationId xmlns:a16="http://schemas.microsoft.com/office/drawing/2014/main" id="{E1E9829F-3BF0-4CB0-9F5A-F5CB57300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11" y="4914656"/>
            <a:ext cx="1709738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84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D109-2825-4CFB-9392-6396413A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Vector and Eigen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B4EFC-8193-4ADA-BE70-C3D84868D9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8200443" cy="3599316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20,60,80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it is linearly transformed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1,3,4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then</a:t>
                </a:r>
              </a:p>
              <a:p>
                <a:pPr lvl="1"/>
                <a:r>
                  <a:rPr lang="en-US" dirty="0"/>
                  <a:t>If there is some scalar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eigen value</a:t>
                </a:r>
              </a:p>
              <a:p>
                <a:r>
                  <a:rPr lang="en-US" dirty="0"/>
                  <a:t>For </a:t>
                </a:r>
                <a:r>
                  <a:rPr lang="en-US" dirty="0" err="1"/>
                  <a:t>nxn</a:t>
                </a:r>
                <a:r>
                  <a:rPr lang="en-US" dirty="0"/>
                  <a:t> matrix </a:t>
                </a:r>
                <a:r>
                  <a:rPr lang="en-US" dirty="0">
                    <a:solidFill>
                      <a:srgbClr val="FFC000"/>
                    </a:solidFill>
                  </a:rPr>
                  <a:t>A</a:t>
                </a:r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eigen vector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then we find a matrix </a:t>
                </a:r>
                <a:r>
                  <a:rPr lang="en-US" dirty="0">
                    <a:solidFill>
                      <a:srgbClr val="FFC000"/>
                    </a:solidFill>
                  </a:rPr>
                  <a:t>x</a:t>
                </a:r>
                <a:r>
                  <a:rPr lang="en-US" dirty="0"/>
                  <a:t> that fulfills the condition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B4EFC-8193-4ADA-BE70-C3D84868D9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8200443" cy="3599316"/>
              </a:xfrm>
              <a:blipFill>
                <a:blip r:embed="rId2"/>
                <a:stretch>
                  <a:fillRect l="-1041" t="-2369"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E6EBE-0271-488B-9CAE-D281D751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84D91-52CB-48BA-BED8-EA59E0C4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11C348-6F4B-4C09-A534-B27C85D44242}"/>
                  </a:ext>
                </a:extLst>
              </p:cNvPr>
              <p:cNvSpPr txBox="1"/>
              <p:nvPr/>
            </p:nvSpPr>
            <p:spPr>
              <a:xfrm>
                <a:off x="8994905" y="2336873"/>
                <a:ext cx="965649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11C348-6F4B-4C09-A534-B27C85D44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05" y="2336873"/>
                <a:ext cx="965649" cy="730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23350-F560-4D50-B5DD-6BBD6A5E43EC}"/>
                  </a:ext>
                </a:extLst>
              </p:cNvPr>
              <p:cNvSpPr txBox="1"/>
              <p:nvPr/>
            </p:nvSpPr>
            <p:spPr>
              <a:xfrm>
                <a:off x="10315559" y="2357655"/>
                <a:ext cx="827791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23350-F560-4D50-B5DD-6BBD6A5E4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559" y="2357655"/>
                <a:ext cx="827791" cy="730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FEECF1-8A0E-47AE-B9E0-54C0636F821A}"/>
                  </a:ext>
                </a:extLst>
              </p:cNvPr>
              <p:cNvSpPr txBox="1"/>
              <p:nvPr/>
            </p:nvSpPr>
            <p:spPr>
              <a:xfrm>
                <a:off x="4507335" y="4636355"/>
                <a:ext cx="1959832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FEECF1-8A0E-47AE-B9E0-54C0636F8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335" y="4636355"/>
                <a:ext cx="1959832" cy="461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CA9DE7-3320-4507-8CF3-900A454AD531}"/>
                  </a:ext>
                </a:extLst>
              </p:cNvPr>
              <p:cNvSpPr txBox="1"/>
              <p:nvPr/>
            </p:nvSpPr>
            <p:spPr>
              <a:xfrm>
                <a:off x="4245956" y="5199642"/>
                <a:ext cx="2482589" cy="576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CA9DE7-3320-4507-8CF3-900A454AD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956" y="5199642"/>
                <a:ext cx="2482589" cy="5763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4D4B77-E4F4-49BD-A668-8111F55A42A6}"/>
                  </a:ext>
                </a:extLst>
              </p:cNvPr>
              <p:cNvSpPr txBox="1"/>
              <p:nvPr/>
            </p:nvSpPr>
            <p:spPr>
              <a:xfrm>
                <a:off x="4926141" y="5864324"/>
                <a:ext cx="11222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4D4B77-E4F4-49BD-A668-8111F55A4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41" y="5864324"/>
                <a:ext cx="11222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3D7E468-AAD6-4302-8EF6-FEC9F25FA35A}"/>
              </a:ext>
            </a:extLst>
          </p:cNvPr>
          <p:cNvSpPr txBox="1"/>
          <p:nvPr/>
        </p:nvSpPr>
        <p:spPr>
          <a:xfrm>
            <a:off x="4507335" y="6254230"/>
            <a:ext cx="248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 </a:t>
            </a:r>
            <a:r>
              <a:rPr lang="en-US" dirty="0">
                <a:solidFill>
                  <a:srgbClr val="FFC000"/>
                </a:solidFill>
              </a:rPr>
              <a:t>x</a:t>
            </a:r>
            <a:r>
              <a:rPr lang="en-US" dirty="0"/>
              <a:t> is eigen vector</a:t>
            </a:r>
          </a:p>
        </p:txBody>
      </p:sp>
      <p:sp>
        <p:nvSpPr>
          <p:cNvPr id="16" name="AutoShape 2" descr="Eigenvalues and eigenvectors">
            <a:extLst>
              <a:ext uri="{FF2B5EF4-FFF2-40B4-BE49-F238E27FC236}">
                <a16:creationId xmlns:a16="http://schemas.microsoft.com/office/drawing/2014/main" id="{6FD0FB83-3C34-4B0E-B047-77293CB3CC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9D18FA-5D58-4C3B-BC93-273C2F277D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2381" y="3478390"/>
            <a:ext cx="3299402" cy="229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56C6-38CD-4B3A-AAA4-E439AA61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911EE3-C875-4DBB-AACE-575DE350AB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share the same nonzero eigenvalues</a:t>
                </a:r>
              </a:p>
              <a:p>
                <a:r>
                  <a:rPr lang="en-US" dirty="0"/>
                  <a:t>The eigenvalues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 </a:t>
                </a:r>
                <a:r>
                  <a:rPr lang="en-US" dirty="0"/>
                  <a:t>are nonnegative numbers</a:t>
                </a:r>
              </a:p>
              <a:p>
                <a:r>
                  <a:rPr lang="en-US" dirty="0"/>
                  <a:t>Rank of a matrix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𝑟𝑥</m:t>
                    </m:r>
                    <m:r>
                      <a:rPr lang="en-US" i="1" dirty="0" err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r-rows and c-columns</a:t>
                </a:r>
              </a:p>
              <a:p>
                <a:r>
                  <a:rPr lang="en-US" dirty="0"/>
                  <a:t>A matrix is singular if its determinant is zero i.e. for a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FFC00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911EE3-C875-4DBB-AACE-575DE350A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451E9-1319-4580-952C-C9FE546F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1E0DB-9ACA-4BAE-A15F-BB8B698F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277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966</TotalTime>
  <Words>2124</Words>
  <Application>Microsoft Office PowerPoint</Application>
  <PresentationFormat>Widescreen</PresentationFormat>
  <Paragraphs>259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Bahnschrift Condensed</vt:lpstr>
      <vt:lpstr>Calibri</vt:lpstr>
      <vt:lpstr>Cambria Math</vt:lpstr>
      <vt:lpstr>LucidaBright</vt:lpstr>
      <vt:lpstr>Trebuchet MS</vt:lpstr>
      <vt:lpstr>Berlin</vt:lpstr>
      <vt:lpstr>PowerPoint Presentation</vt:lpstr>
      <vt:lpstr>INTRODUCTION TO  Machine Learning 3rd Edition</vt:lpstr>
      <vt:lpstr>Principal Component Analysis</vt:lpstr>
      <vt:lpstr>Required Linear Algebra</vt:lpstr>
      <vt:lpstr>Projection Methods</vt:lpstr>
      <vt:lpstr>Dot Product through matrix multiplication</vt:lpstr>
      <vt:lpstr>Euclidian Norm</vt:lpstr>
      <vt:lpstr>Eigen Vector and Eigen Value</vt:lpstr>
      <vt:lpstr>More Linear Algebra</vt:lpstr>
      <vt:lpstr>Required Statistics</vt:lpstr>
      <vt:lpstr>Some basic formulas</vt:lpstr>
      <vt:lpstr>Principal Component Analysis</vt:lpstr>
      <vt:lpstr>Principal Component Analysis</vt:lpstr>
      <vt:lpstr>Principal Component Analysis - PCA</vt:lpstr>
      <vt:lpstr>PowerPoint Presentation</vt:lpstr>
      <vt:lpstr>First Principal Component</vt:lpstr>
      <vt:lpstr>Second Principal Component</vt:lpstr>
      <vt:lpstr>Second Principal Component</vt:lpstr>
      <vt:lpstr>Principal Components</vt:lpstr>
      <vt:lpstr>PowerPoint Presentation</vt:lpstr>
      <vt:lpstr>PCA Example</vt:lpstr>
      <vt:lpstr>PowerPoint Presentation</vt:lpstr>
      <vt:lpstr>Selecting the eigen vectors</vt:lpstr>
      <vt:lpstr>Selecting the Eigen Vectors</vt:lpstr>
      <vt:lpstr>Robust Estimation Methods – RE Methods</vt:lpstr>
      <vt:lpstr>Selecting the Eigen Vectors – Visual Analysis</vt:lpstr>
      <vt:lpstr>Reconstruction Error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sajid iqbal</dc:creator>
  <cp:lastModifiedBy>sajid iqbal</cp:lastModifiedBy>
  <cp:revision>148</cp:revision>
  <dcterms:created xsi:type="dcterms:W3CDTF">2020-07-19T07:13:44Z</dcterms:created>
  <dcterms:modified xsi:type="dcterms:W3CDTF">2020-09-23T15:01:42Z</dcterms:modified>
</cp:coreProperties>
</file>