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430" r:id="rId2"/>
    <p:sldId id="431" r:id="rId3"/>
    <p:sldId id="517" r:id="rId4"/>
    <p:sldId id="491" r:id="rId5"/>
    <p:sldId id="521" r:id="rId6"/>
    <p:sldId id="492" r:id="rId7"/>
    <p:sldId id="493" r:id="rId8"/>
    <p:sldId id="494" r:id="rId9"/>
    <p:sldId id="495" r:id="rId10"/>
    <p:sldId id="496" r:id="rId11"/>
    <p:sldId id="522" r:id="rId12"/>
    <p:sldId id="497" r:id="rId13"/>
    <p:sldId id="518" r:id="rId14"/>
    <p:sldId id="524" r:id="rId15"/>
    <p:sldId id="523" r:id="rId16"/>
    <p:sldId id="498" r:id="rId17"/>
    <p:sldId id="499" r:id="rId18"/>
    <p:sldId id="500" r:id="rId19"/>
    <p:sldId id="501" r:id="rId20"/>
    <p:sldId id="502" r:id="rId21"/>
    <p:sldId id="503" r:id="rId22"/>
    <p:sldId id="504" r:id="rId23"/>
    <p:sldId id="432" r:id="rId24"/>
    <p:sldId id="45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DFD49-FFD4-478B-8783-9E759F46EB1C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00DEE-8953-46C2-9B4D-E20859165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91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53843-1CF4-4938-B773-3DA6477B563D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D797-4B17-4A4F-A08C-F622F87B23CB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5503-EAD9-4114-8792-54DAE37D3661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66F4-F451-4728-99D9-638521E50E61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5FE6-69CF-4775-9F12-C9CE1A53376A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2606-7893-4CBE-B795-96345C2E369A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D9E1-B002-49A9-B3C1-114168C77EB3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4B4A-FA6B-4D72-B1D2-83AF1C1C47E7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48A0-4713-4ECF-A3D7-73539D6E277A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1378862-4CE2-44C8-B574-2E545CCBFA5B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0982" y="6301835"/>
            <a:ext cx="2743200" cy="365125"/>
          </a:xfrm>
        </p:spPr>
        <p:txBody>
          <a:bodyPr/>
          <a:lstStyle/>
          <a:p>
            <a:fld id="{E3A4B0BF-A6BF-4362-8DF2-F6394C0EED33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6301836"/>
            <a:ext cx="6870660" cy="365125"/>
          </a:xfrm>
        </p:spPr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7AD8-2E09-41D9-8D5D-9EB93BA3C6F8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0959-F248-4E16-84EE-551FF9A46236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21E4-5BC7-4378-9F74-BA3A5BDDAFAF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0A94-0ABF-4B75-BB7B-3A9D206629ED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0A89-BF2A-421C-9D46-FBFF4486B047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B7A-7267-4138-9937-C8FF19DB4865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C003-668B-42A6-B519-95B74A8B973A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5A498-3920-4047-B81E-DC73393C517A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eg"/><Relationship Id="rId3" Type="http://schemas.openxmlformats.org/officeDocument/2006/relationships/hyperlink" Target="https://github.com/sajjo79/Design_and_Analysis_of_Algorithms" TargetMode="External"/><Relationship Id="rId7" Type="http://schemas.openxmlformats.org/officeDocument/2006/relationships/image" Target="../media/image51.sv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86556-B37E-4719-8EDD-0C90857A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COMEDXD -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</a:t>
            </a: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873B6-CDE8-40C8-9785-2B9C2360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</a:t>
            </a:fld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42901-62D9-4DD0-A20E-07A2E0FDBAEB}"/>
              </a:ext>
            </a:extLst>
          </p:cNvPr>
          <p:cNvSpPr txBox="1"/>
          <p:nvPr/>
        </p:nvSpPr>
        <p:spPr>
          <a:xfrm>
            <a:off x="2488473" y="3789040"/>
            <a:ext cx="7215052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92D050"/>
                </a:solidFill>
                <a:latin typeface="Bahnschrift Condensed" panose="020B0502040204020203" pitchFamily="34" charset="0"/>
              </a:rPr>
              <a:t>Dr. </a:t>
            </a:r>
            <a:r>
              <a:rPr lang="en-US" sz="4000" b="1">
                <a:solidFill>
                  <a:srgbClr val="92D050"/>
                </a:solidFill>
                <a:latin typeface="Bahnschrift Condensed" panose="020B0502040204020203" pitchFamily="34" charset="0"/>
              </a:rPr>
              <a:t>Sajid Iqbal</a:t>
            </a:r>
            <a:endParaRPr lang="en-US" sz="4000" b="1" dirty="0">
              <a:solidFill>
                <a:srgbClr val="92D050"/>
              </a:solidFill>
              <a:latin typeface="Bahnschrift Condensed" panose="020B0502040204020203" pitchFamily="34" charset="0"/>
            </a:endParaRPr>
          </a:p>
          <a:p>
            <a:pPr algn="ctr"/>
            <a:endParaRPr lang="en-US" dirty="0"/>
          </a:p>
          <a:p>
            <a:pPr algn="ctr"/>
            <a:r>
              <a:rPr lang="en-US" sz="3200" dirty="0"/>
              <a:t>Department of Computer Science</a:t>
            </a:r>
          </a:p>
          <a:p>
            <a:pPr algn="ctr"/>
            <a:r>
              <a:rPr lang="en-US" sz="3200" dirty="0"/>
              <a:t>Bahauddin Zakariya University</a:t>
            </a:r>
            <a:r>
              <a:rPr lang="en-US" sz="3200"/>
              <a:t>, Multan</a:t>
            </a:r>
            <a:endParaRPr lang="en-US" sz="3200" dirty="0"/>
          </a:p>
        </p:txBody>
      </p:sp>
      <p:pic>
        <p:nvPicPr>
          <p:cNvPr id="6146" name="Picture 2" descr="Institute of Computing Faculty - Bahauddin Zakariya University, Multan">
            <a:extLst>
              <a:ext uri="{FF2B5EF4-FFF2-40B4-BE49-F238E27FC236}">
                <a16:creationId xmlns:a16="http://schemas.microsoft.com/office/drawing/2014/main" id="{DF6EB393-3D8C-410F-A348-8948769F4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1268760"/>
            <a:ext cx="2304256" cy="266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76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444C-66C9-430F-AEDC-5916390B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DE6138-FD7B-431E-8321-D597A6C0B6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115647"/>
                <a:ext cx="9613861" cy="3599316"/>
              </a:xfrm>
            </p:spPr>
            <p:txBody>
              <a:bodyPr/>
              <a:lstStyle/>
              <a:p>
                <a:r>
                  <a:rPr lang="en-US" dirty="0"/>
                  <a:t>For general case of </a:t>
                </a:r>
                <a:r>
                  <a:rPr lang="en-US" i="1" dirty="0"/>
                  <a:t>polynomial regression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l-PL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l-PL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l-PL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l-PL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l-PL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 . . . , 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l-PL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l-PL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l-PL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l-PL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l-PL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l-PL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l-PL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l-PL" b="0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l-PL" i="1" dirty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pl-PL" i="1" dirty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l-PL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pl-PL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+ · · · +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l-PL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l-PL" b="0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l-PL" i="1" dirty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pl-PL" i="1" dirty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l-PL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l-PL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l-PL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pl-PL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l-PL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l-PL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pPr lvl="1"/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equations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unknowns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DE6138-FD7B-431E-8321-D597A6C0B6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115647"/>
                <a:ext cx="9613861" cy="3599316"/>
              </a:xfrm>
              <a:blipFill>
                <a:blip r:embed="rId2"/>
                <a:stretch>
                  <a:fillRect l="-888" t="-2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A87BC-F46C-4B33-97DE-5CD50B6BA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E8D808-B0FD-4404-AAD7-E6ACB2B7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562F58-1F6D-493A-9313-7089A517189C}"/>
                  </a:ext>
                </a:extLst>
              </p:cNvPr>
              <p:cNvSpPr txBox="1"/>
              <p:nvPr/>
            </p:nvSpPr>
            <p:spPr>
              <a:xfrm>
                <a:off x="680321" y="3411415"/>
                <a:ext cx="5827749" cy="305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b="0" i="1" smtClean="0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b="0" i="1" smtClean="0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562F58-1F6D-493A-9313-7089A5171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21" y="3411415"/>
                <a:ext cx="5827749" cy="30556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416911-A506-4FB6-8C30-B0704A84B2E0}"/>
                  </a:ext>
                </a:extLst>
              </p:cNvPr>
              <p:cNvSpPr txBox="1"/>
              <p:nvPr/>
            </p:nvSpPr>
            <p:spPr>
              <a:xfrm>
                <a:off x="6742816" y="4099318"/>
                <a:ext cx="987835" cy="1272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416911-A506-4FB6-8C30-B0704A84B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16" y="4099318"/>
                <a:ext cx="987835" cy="12727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D7E0CB-2823-4B02-9946-7E19DA995A58}"/>
                  </a:ext>
                </a:extLst>
              </p:cNvPr>
              <p:cNvSpPr/>
              <p:nvPr/>
            </p:nvSpPr>
            <p:spPr>
              <a:xfrm>
                <a:off x="8001498" y="3489796"/>
                <a:ext cx="2021836" cy="29946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nary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nary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nary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D7E0CB-2823-4B02-9946-7E19DA995A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498" y="3489796"/>
                <a:ext cx="2021836" cy="29946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80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3278-D4F1-4942-A91C-94747FBED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Cholesky Decomposition of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52F24E-297C-4F06-87EE-129A755162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write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This could be solved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br>
                  <a:rPr lang="en-US" dirty="0">
                    <a:solidFill>
                      <a:srgbClr val="FFC000"/>
                    </a:solidFill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52F24E-297C-4F06-87EE-129A755162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DBE65-4A8D-426E-9328-611F316B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3F672-3698-457B-AD1F-247986996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C3849D-467E-4107-A338-27A2FCE0A81A}"/>
                  </a:ext>
                </a:extLst>
              </p:cNvPr>
              <p:cNvSpPr txBox="1"/>
              <p:nvPr/>
            </p:nvSpPr>
            <p:spPr>
              <a:xfrm>
                <a:off x="2403835" y="2766598"/>
                <a:ext cx="3692165" cy="146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C3849D-467E-4107-A338-27A2FCE0A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835" y="2766598"/>
                <a:ext cx="3692165" cy="14611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C75881-7A79-464B-B58C-7A60DF5A36DD}"/>
                  </a:ext>
                </a:extLst>
              </p:cNvPr>
              <p:cNvSpPr txBox="1"/>
              <p:nvPr/>
            </p:nvSpPr>
            <p:spPr>
              <a:xfrm>
                <a:off x="6243826" y="2843703"/>
                <a:ext cx="1000337" cy="13068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C75881-7A79-464B-B58C-7A60DF5A3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826" y="2843703"/>
                <a:ext cx="1000337" cy="13068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615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CC192-9936-424A-ACD0-9C918F52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D7BA5B-C3A4-489C-B86F-FB701EB687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3"/>
                <a:ext cx="9613861" cy="410817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Assuming Gaussian distributed error and maximizing likelihood corresponds to minimizing the sum of squared errors </a:t>
                </a:r>
              </a:p>
              <a:p>
                <a:r>
                  <a:rPr lang="en-US" dirty="0"/>
                  <a:t>Other error measures</a:t>
                </a:r>
              </a:p>
              <a:p>
                <a:pPr lvl="1"/>
                <a:r>
                  <a:rPr lang="en-US" i="1" dirty="0"/>
                  <a:t>Relative square error </a:t>
                </a:r>
                <a:r>
                  <a:rPr lang="en-US" dirty="0"/>
                  <a:t>(RSE):</a:t>
                </a:r>
              </a:p>
              <a:p>
                <a:endParaRPr lang="en-US" dirty="0"/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𝑅𝑆𝐸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dirty="0"/>
                  <a:t>: prediction is as good as predicting by average. Input x has least effect</a:t>
                </a:r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𝑅𝑆𝐸</m:t>
                        </m:r>
                      </m:sub>
                    </m:sSub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0</a:t>
                </a:r>
                <a:r>
                  <a:rPr lang="en-US" dirty="0"/>
                  <a:t>: We have better fit. Input x has better effect </a:t>
                </a:r>
              </a:p>
              <a:p>
                <a:pPr lvl="1"/>
                <a:r>
                  <a:rPr lang="en-US" dirty="0"/>
                  <a:t>Coefficient of Determination</a:t>
                </a:r>
              </a:p>
              <a:p>
                <a:pPr lvl="2"/>
                <a:r>
                  <a:rPr lang="en-US" dirty="0"/>
                  <a:t>A measure to check the goodness of fit by regression </a:t>
                </a:r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𝑹𝑺𝑬</m:t>
                        </m:r>
                      </m:sub>
                    </m:sSub>
                  </m:oMath>
                </a14:m>
                <a:endParaRPr lang="en-US" b="1" dirty="0"/>
              </a:p>
              <a:p>
                <a:pPr lvl="2"/>
                <a:r>
                  <a:rPr lang="en-US" dirty="0"/>
                  <a:t>A good regression generates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close to </a:t>
                </a:r>
                <a:r>
                  <a:rPr lang="en-US" dirty="0">
                    <a:solidFill>
                      <a:srgbClr val="FFC000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D7BA5B-C3A4-489C-B86F-FB701EB687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3"/>
                <a:ext cx="9613861" cy="4108172"/>
              </a:xfrm>
              <a:blipFill>
                <a:blip r:embed="rId2"/>
                <a:stretch>
                  <a:fillRect l="-888" t="-2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8D4CF5-776C-464A-A461-CCE5466E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F4A5D-1E91-4DAB-8744-7C4E6334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BDAB54-6E14-4E50-92D3-E69863E02D1A}"/>
                  </a:ext>
                </a:extLst>
              </p:cNvPr>
              <p:cNvSpPr txBox="1"/>
              <p:nvPr/>
            </p:nvSpPr>
            <p:spPr>
              <a:xfrm>
                <a:off x="5656750" y="3261141"/>
                <a:ext cx="2688557" cy="604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𝑅𝑆𝐸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𝑚𝑒𝑎𝑛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BDAB54-6E14-4E50-92D3-E69863E02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750" y="3261141"/>
                <a:ext cx="2688557" cy="6049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734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E1B68B-9805-428D-8BAB-E2CD4B33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4.7 Tuning Model Complexity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2AAE8F-31A6-45C7-8F1B-B640D4E6E5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D00EE-B957-4BA5-B174-D7A013BA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8E0B8-C2EC-442C-A0A5-ADB84933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83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CC2A7-3A2C-4637-8751-F58AFAE0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02A06-AD6C-4A39-86C2-A0796B9E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FB6621-0B2F-4F83-8EBF-1EEBD1200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18" y="556687"/>
            <a:ext cx="10466363" cy="588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37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14B8C-199B-4D7E-90FA-FE200510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586988-E257-403C-9A42-A09E7820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4098" name="Picture 2" descr="A nice alternative explanation of bias and variance : mlclass">
            <a:extLst>
              <a:ext uri="{FF2B5EF4-FFF2-40B4-BE49-F238E27FC236}">
                <a16:creationId xmlns:a16="http://schemas.microsoft.com/office/drawing/2014/main" id="{D065A358-2B6D-45DD-AB99-92FD78808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91" y="266700"/>
            <a:ext cx="965835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689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2EBF-39A5-4A6D-9D8C-418C4EDFE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Tuning Model Complexity: Bias/Variance Dilemma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E2198-8663-4232-AB35-D6EC6098E8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2" y="2336872"/>
                <a:ext cx="8787236" cy="39649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p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bSup>
                  </m:oMath>
                </a14:m>
                <a:r>
                  <a:rPr lang="en-US" dirty="0"/>
                  <a:t>, sample from some unknown joint distribution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err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C000"/>
                  </a:solidFill>
                </a:endParaRPr>
              </a:p>
              <a:p>
                <a:pPr lvl="1"/>
                <a:r>
                  <a:rPr lang="en-US" dirty="0"/>
                  <a:t>Using this sample, we construct our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Error in our model is </a:t>
                </a:r>
              </a:p>
              <a:p>
                <a:pPr lvl="1"/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err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the average of real value for given sample</a:t>
                </a:r>
              </a:p>
              <a:p>
                <a:pPr lvl="1"/>
                <a:r>
                  <a:rPr lang="en-US" dirty="0">
                    <a:solidFill>
                      <a:srgbClr val="FFC000"/>
                    </a:solidFill>
                  </a:rPr>
                  <a:t>1</a:t>
                </a:r>
                <a:r>
                  <a:rPr lang="en-US" baseline="30000" dirty="0">
                    <a:solidFill>
                      <a:srgbClr val="FFC000"/>
                    </a:solidFill>
                  </a:rPr>
                  <a:t>st</a:t>
                </a:r>
                <a:r>
                  <a:rPr lang="en-US" dirty="0"/>
                  <a:t> term is the variance of r given x (noise). This part of error can never be removed, how good estimator is used as it does not depend upon </a:t>
                </a:r>
                <a:r>
                  <a:rPr lang="en-US" dirty="0">
                    <a:solidFill>
                      <a:srgbClr val="FFC000"/>
                    </a:solidFill>
                  </a:rPr>
                  <a:t>g(.)</a:t>
                </a:r>
              </a:p>
              <a:p>
                <a:pPr lvl="1"/>
                <a:r>
                  <a:rPr lang="en-US" dirty="0">
                    <a:solidFill>
                      <a:srgbClr val="92D050"/>
                    </a:solidFill>
                  </a:rPr>
                  <a:t>2nd</a:t>
                </a:r>
                <a:r>
                  <a:rPr lang="en-US" dirty="0"/>
                  <a:t> term (squared error) quantifies the deviation of </a:t>
                </a:r>
                <a:r>
                  <a:rPr lang="en-US" b="1" dirty="0">
                    <a:solidFill>
                      <a:srgbClr val="FFC000"/>
                    </a:solidFill>
                  </a:rPr>
                  <a:t>g(x)</a:t>
                </a:r>
                <a:r>
                  <a:rPr lang="en-US" dirty="0"/>
                  <a:t> from regression function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E2198-8663-4232-AB35-D6EC6098E8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2" y="2336872"/>
                <a:ext cx="8787236" cy="3964963"/>
              </a:xfrm>
              <a:blipFill>
                <a:blip r:embed="rId2"/>
                <a:stretch>
                  <a:fillRect l="-972" t="-1843" r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AAF4F-929C-4EC9-AFDC-70790F86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9BFFF-1949-4CFD-8BC2-C39AC6D1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EFDB0E-7597-4DF5-AD56-C4778B9C50E8}"/>
                  </a:ext>
                </a:extLst>
              </p:cNvPr>
              <p:cNvSpPr txBox="1"/>
              <p:nvPr/>
            </p:nvSpPr>
            <p:spPr>
              <a:xfrm>
                <a:off x="3363771" y="3719301"/>
                <a:ext cx="7588604" cy="424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  <m:d>
                                        <m:dPr>
                                          <m:ctrlPr>
                                            <a:rPr lang="en-US" b="1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𝑬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1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1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b="1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  <m:d>
                                    <m:dPr>
                                      <m:ctrlPr>
                                        <a:rPr lang="en-US" b="1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EFDB0E-7597-4DF5-AD56-C4778B9C5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771" y="3719301"/>
                <a:ext cx="7588604" cy="424283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117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68A1-55BF-40F5-968D-49D10D6E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Bias/Variance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CB37E-4C8F-4C9E-8CA0-D4B64C63B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560" y="3067645"/>
            <a:ext cx="6767421" cy="3599316"/>
          </a:xfrm>
        </p:spPr>
        <p:txBody>
          <a:bodyPr/>
          <a:lstStyle/>
          <a:p>
            <a:r>
              <a:rPr lang="en-US" dirty="0"/>
              <a:t>First term is bias and second is variance</a:t>
            </a:r>
          </a:p>
          <a:p>
            <a:pPr lvl="1"/>
            <a:r>
              <a:rPr lang="en-US" dirty="0"/>
              <a:t>Bias: it tells that how much our estimate g(x) is wrong from actual value (mean in this case)</a:t>
            </a:r>
          </a:p>
          <a:p>
            <a:pPr lvl="1"/>
            <a:r>
              <a:rPr lang="en-US" dirty="0"/>
              <a:t>Variance: how much estimate varies around the mean value</a:t>
            </a:r>
          </a:p>
          <a:p>
            <a:pPr lvl="1"/>
            <a:r>
              <a:rPr lang="en-US" dirty="0"/>
              <a:t>We want both be small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67862-72F6-4592-B945-1F605EC5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E9F99-3780-4DB1-AABB-B0505CA9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988A2E-4F90-445B-85C8-D105216A10A5}"/>
                  </a:ext>
                </a:extLst>
              </p:cNvPr>
              <p:cNvSpPr txBox="1"/>
              <p:nvPr/>
            </p:nvSpPr>
            <p:spPr>
              <a:xfrm>
                <a:off x="966426" y="2242290"/>
                <a:ext cx="7655301" cy="417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988A2E-4F90-445B-85C8-D105216A1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26" y="2242290"/>
                <a:ext cx="7655301" cy="417230"/>
              </a:xfrm>
              <a:prstGeom prst="rect">
                <a:avLst/>
              </a:prstGeom>
              <a:blipFill>
                <a:blip r:embed="rId2"/>
                <a:stretch>
                  <a:fillRect r="-159"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Bias Variance Trade-off - Shreeram - Medium">
            <a:extLst>
              <a:ext uri="{FF2B5EF4-FFF2-40B4-BE49-F238E27FC236}">
                <a16:creationId xmlns:a16="http://schemas.microsoft.com/office/drawing/2014/main" id="{C0363D25-4216-44D6-AF2A-D77DF9F67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726" y="2685547"/>
            <a:ext cx="3570273" cy="413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668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4F8-95FA-49B3-B831-DF452147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Bias/Variance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EC57AF-A720-4015-B0DA-404631D45C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we have a sample sets from some known distribution with some noise</a:t>
                </a:r>
              </a:p>
              <a:p>
                <a:pPr lvl="1"/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for each dataset and find variance and bias</a:t>
                </a:r>
              </a:p>
              <a:p>
                <a:r>
                  <a:rPr lang="en-US" dirty="0"/>
                  <a:t>In real life, exact distribution of data is not known </a:t>
                </a:r>
              </a:p>
              <a:p>
                <a:pPr lvl="1"/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)] </m:t>
                    </m:r>
                  </m:oMath>
                </a14:m>
                <a:r>
                  <a:rPr lang="en-US" dirty="0"/>
                  <a:t>by averaging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Estimated bias and variance are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EC57AF-A720-4015-B0DA-404631D45C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F38DE-FFCE-49F6-98D7-E3B3063A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0EFD3-9C35-45BD-B240-5EA63808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7BA146-23F6-49BC-BE62-CD5305B921A6}"/>
                  </a:ext>
                </a:extLst>
              </p:cNvPr>
              <p:cNvSpPr txBox="1"/>
              <p:nvPr/>
            </p:nvSpPr>
            <p:spPr>
              <a:xfrm>
                <a:off x="5403677" y="4189277"/>
                <a:ext cx="2085058" cy="7773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7BA146-23F6-49BC-BE62-CD5305B92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677" y="4189277"/>
                <a:ext cx="2085058" cy="7773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C7EBD6-29E7-42F4-8CBE-80EF4A7B29AE}"/>
                  </a:ext>
                </a:extLst>
              </p:cNvPr>
              <p:cNvSpPr/>
              <p:nvPr/>
            </p:nvSpPr>
            <p:spPr>
              <a:xfrm>
                <a:off x="1733596" y="5354507"/>
                <a:ext cx="3691523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𝑏𝑖𝑎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C7EBD6-29E7-42F4-8CBE-80EF4A7B29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596" y="5354507"/>
                <a:ext cx="3691523" cy="7645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079331-68D6-4E8E-8CCE-132C952E4E1D}"/>
                  </a:ext>
                </a:extLst>
              </p:cNvPr>
              <p:cNvSpPr txBox="1"/>
              <p:nvPr/>
            </p:nvSpPr>
            <p:spPr>
              <a:xfrm>
                <a:off x="6096000" y="5446777"/>
                <a:ext cx="4516685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𝑉𝑎𝑟𝑖𝑎𝑛𝑐𝑒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𝑁𝑀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079331-68D6-4E8E-8CCE-132C952E4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446777"/>
                <a:ext cx="4516685" cy="6722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178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7C31-3590-469A-8BAD-56102ADE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with varying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18F90C-FDDE-4BAD-B2A4-BDAB50E7D8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194560"/>
                <a:ext cx="8590287" cy="41072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simplest is a constant fit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b="1" dirty="0">
                  <a:solidFill>
                    <a:srgbClr val="FFC000"/>
                  </a:solidFill>
                </a:endParaRPr>
              </a:p>
              <a:p>
                <a:pPr lvl="1"/>
                <a:r>
                  <a:rPr lang="en-US" dirty="0"/>
                  <a:t>Variance: No variance as for all data, the estimate is same</a:t>
                </a:r>
              </a:p>
              <a:p>
                <a:pPr lvl="1"/>
                <a:r>
                  <a:rPr lang="en-US" dirty="0"/>
                  <a:t>Bias: It is high, unless actual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is close to </a:t>
                </a:r>
                <a:r>
                  <a:rPr lang="en-US" dirty="0">
                    <a:solidFill>
                      <a:srgbClr val="FFC000"/>
                    </a:solidFill>
                  </a:rPr>
                  <a:t>2</a:t>
                </a:r>
              </a:p>
              <a:p>
                <a:r>
                  <a:rPr lang="en-US" dirty="0"/>
                  <a:t>Take the average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in sample instead of 2. In general, average is better estimate</a:t>
                </a:r>
              </a:p>
              <a:p>
                <a:r>
                  <a:rPr lang="en-US" dirty="0"/>
                  <a:t>But this increases the variance because the different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would have different average values. </a:t>
                </a:r>
              </a:p>
              <a:p>
                <a:pPr lvl="1"/>
                <a:r>
                  <a:rPr lang="en-US" dirty="0"/>
                  <a:t>Normally in this case the decrease in bias would be larger than</a:t>
                </a:r>
                <a:br>
                  <a:rPr lang="en-US" dirty="0"/>
                </a:br>
                <a:r>
                  <a:rPr lang="en-US" dirty="0"/>
                  <a:t>the increase in variance, and error would decrease.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18F90C-FDDE-4BAD-B2A4-BDAB50E7D8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194560"/>
                <a:ext cx="8590287" cy="4107275"/>
              </a:xfrm>
              <a:blipFill>
                <a:blip r:embed="rId2"/>
                <a:stretch>
                  <a:fillRect l="-994" t="-2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3088E-A13E-4CC1-9D14-C9419F83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1B218-E4EF-464B-B6C6-1DE91E0D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F8461D-EA18-4002-8FEB-E25A1BB6C0CD}"/>
                  </a:ext>
                </a:extLst>
              </p:cNvPr>
              <p:cNvSpPr txBox="1"/>
              <p:nvPr/>
            </p:nvSpPr>
            <p:spPr>
              <a:xfrm>
                <a:off x="9727280" y="2194560"/>
                <a:ext cx="1413528" cy="701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F8461D-EA18-4002-8FEB-E25A1BB6C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280" y="2194560"/>
                <a:ext cx="1413528" cy="7018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Linear Inequalities (Two Variables)">
            <a:extLst>
              <a:ext uri="{FF2B5EF4-FFF2-40B4-BE49-F238E27FC236}">
                <a16:creationId xmlns:a16="http://schemas.microsoft.com/office/drawing/2014/main" id="{1530828F-6299-4300-8021-CF48AFC6B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242" y="3094807"/>
            <a:ext cx="26384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implicity vs Complexity in Machine Learning — Finding the Right Balance |  by Benjamin Obi Tayo Ph.D. | Towards Data Science">
            <a:extLst>
              <a:ext uri="{FF2B5EF4-FFF2-40B4-BE49-F238E27FC236}">
                <a16:creationId xmlns:a16="http://schemas.microsoft.com/office/drawing/2014/main" id="{4B7A27D5-449F-4CAB-96BA-8D21C5E78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172" y="4907861"/>
            <a:ext cx="3427828" cy="190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84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7408" y="1268760"/>
            <a:ext cx="5904656" cy="2808312"/>
          </a:xfrm>
        </p:spPr>
        <p:txBody>
          <a:bodyPr>
            <a:normAutofit/>
          </a:bodyPr>
          <a:lstStyle/>
          <a:p>
            <a:pPr algn="l"/>
            <a:r>
              <a:rPr lang="tr-TR" sz="3600" dirty="0"/>
              <a:t>INTRODUCTION TO </a:t>
            </a:r>
            <a:br>
              <a:rPr lang="en-US" sz="3600" dirty="0"/>
            </a:br>
            <a:r>
              <a:rPr lang="tr-TR" sz="3600"/>
              <a:t>Machine Learning</a:t>
            </a:r>
            <a:br>
              <a:rPr lang="tr-TR" dirty="0"/>
            </a:br>
            <a:r>
              <a:rPr lang="tr-TR" sz="2800" dirty="0"/>
              <a:t>3rd Edition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104800" y="4509120"/>
            <a:ext cx="7344816" cy="158417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tr-TR" sz="2400">
                <a:latin typeface="+mj-lt"/>
              </a:rPr>
              <a:t>ETHEM ALPAYDIN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© The MIT Press, 2014</a:t>
            </a:r>
            <a:endParaRPr lang="tr-TR" sz="1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i="1">
                <a:latin typeface="+mj-lt"/>
              </a:rPr>
              <a:t>alpaydin</a:t>
            </a:r>
            <a:r>
              <a:rPr lang="tr-TR" i="1" dirty="0">
                <a:latin typeface="+mj-lt"/>
              </a:rPr>
              <a:t>@boun.edu.tr</a:t>
            </a:r>
          </a:p>
          <a:p>
            <a:pPr>
              <a:lnSpc>
                <a:spcPct val="80000"/>
              </a:lnSpc>
            </a:pPr>
            <a:r>
              <a:rPr lang="tr-TR" i="1" dirty="0">
                <a:latin typeface="+mj-lt"/>
              </a:rPr>
              <a:t>http://www.cmpe.boun.edu.tr/~ethem</a:t>
            </a:r>
            <a:r>
              <a:rPr lang="tr-TR" i="1">
                <a:latin typeface="+mj-lt"/>
              </a:rPr>
              <a:t>/i2ml3e</a:t>
            </a:r>
            <a:endParaRPr lang="tr-TR" i="1" dirty="0">
              <a:latin typeface="+mj-lt"/>
            </a:endParaRPr>
          </a:p>
        </p:txBody>
      </p:sp>
      <p:pic>
        <p:nvPicPr>
          <p:cNvPr id="36866" name="Picture 2" descr="http://mitpress.mit.edu/sites/default/files/imagecache/booklist_node/97802620281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8048" y="530678"/>
            <a:ext cx="5136858" cy="58139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B3A0-01A9-453F-87CA-61BEBE51F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Bias/Variance in Polynomial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D2882-97CB-47E7-BFDB-35D2A635F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79520"/>
            <a:ext cx="7267925" cy="3945157"/>
          </a:xfrm>
        </p:spPr>
        <p:txBody>
          <a:bodyPr>
            <a:normAutofit/>
          </a:bodyPr>
          <a:lstStyle/>
          <a:p>
            <a:r>
              <a:rPr lang="en-US" dirty="0"/>
              <a:t>Variance: </a:t>
            </a:r>
          </a:p>
          <a:p>
            <a:pPr lvl="1"/>
            <a:r>
              <a:rPr lang="en-US" dirty="0"/>
              <a:t>It increases as the order of the polynomial increases, small changes in the dataset cause a greater change in the fitted polynomials </a:t>
            </a:r>
          </a:p>
          <a:p>
            <a:r>
              <a:rPr lang="en-US" dirty="0"/>
              <a:t>Bias: </a:t>
            </a:r>
          </a:p>
          <a:p>
            <a:pPr lvl="1"/>
            <a:r>
              <a:rPr lang="en-US" dirty="0"/>
              <a:t>It decreases as a complex model on the average allows a better fit to the underlying function</a:t>
            </a:r>
          </a:p>
          <a:p>
            <a:pPr lvl="1"/>
            <a:r>
              <a:rPr lang="en-US" dirty="0"/>
              <a:t>To decrease bias, the model should be flexible, at the risk of having high variance </a:t>
            </a:r>
          </a:p>
          <a:p>
            <a:pPr lvl="1"/>
            <a:r>
              <a:rPr lang="en-US" dirty="0"/>
              <a:t>If the variance is kept low, we may not be able to make a good fit to data and have high bias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248EF-B49B-4B90-B4AB-8E7B9810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D12AD-33D7-4951-9B45-2567BB94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B0A5CC-E676-4BD3-BB47-7703FF4F4378}"/>
              </a:ext>
            </a:extLst>
          </p:cNvPr>
          <p:cNvSpPr/>
          <p:nvPr/>
        </p:nvSpPr>
        <p:spPr>
          <a:xfrm>
            <a:off x="1708128" y="5686203"/>
            <a:ext cx="947999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optimal model is the one that has the best trade-off between the bias and the variance</a:t>
            </a:r>
            <a:endParaRPr lang="en-US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148" name="Picture 4" descr="Bias in Statistics ( Definition, Types, Classification and Examples)">
            <a:extLst>
              <a:ext uri="{FF2B5EF4-FFF2-40B4-BE49-F238E27FC236}">
                <a16:creationId xmlns:a16="http://schemas.microsoft.com/office/drawing/2014/main" id="{C3B668F8-C6D1-40A4-954A-7772E0E273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9" t="14581" r="19969"/>
          <a:stretch/>
        </p:blipFill>
        <p:spPr bwMode="auto">
          <a:xfrm>
            <a:off x="7942149" y="2847714"/>
            <a:ext cx="3941458" cy="256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559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9108-62D6-47AE-8101-E63FF015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3E3A0-66AF-466B-BA7F-01D2D0F75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97510"/>
            <a:ext cx="9613861" cy="41043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Presence of bias shows that our model does not contain the solution</a:t>
            </a:r>
          </a:p>
          <a:p>
            <a:pPr lvl="1"/>
            <a:r>
              <a:rPr lang="en-US" dirty="0"/>
              <a:t>It is underfit</a:t>
            </a:r>
          </a:p>
          <a:p>
            <a:r>
              <a:rPr lang="en-US" dirty="0"/>
              <a:t>Presence of variance, the model class is overfitting too general and also learns the noise</a:t>
            </a:r>
          </a:p>
          <a:p>
            <a:pPr lvl="1"/>
            <a:r>
              <a:rPr lang="en-US" dirty="0"/>
              <a:t>It is overfit</a:t>
            </a:r>
            <a:endParaRPr lang="en-US" i="1" dirty="0"/>
          </a:p>
          <a:p>
            <a:r>
              <a:rPr lang="en-US" dirty="0"/>
              <a:t>If </a:t>
            </a:r>
            <a:r>
              <a:rPr lang="en-US" dirty="0">
                <a:solidFill>
                  <a:srgbClr val="FFC000"/>
                </a:solidFill>
              </a:rPr>
              <a:t>g(x)</a:t>
            </a:r>
            <a:r>
              <a:rPr lang="en-US" dirty="0"/>
              <a:t> and </a:t>
            </a:r>
            <a:r>
              <a:rPr lang="en-US" dirty="0">
                <a:solidFill>
                  <a:srgbClr val="FFC000"/>
                </a:solidFill>
              </a:rPr>
              <a:t>f(x)</a:t>
            </a:r>
            <a:r>
              <a:rPr lang="en-US" dirty="0"/>
              <a:t> belong to same distribution</a:t>
            </a:r>
          </a:p>
          <a:p>
            <a:pPr lvl="1"/>
            <a:r>
              <a:rPr lang="en-US" dirty="0"/>
              <a:t>Unbiased estimator: </a:t>
            </a:r>
          </a:p>
          <a:p>
            <a:pPr lvl="2"/>
            <a:r>
              <a:rPr lang="en-US" dirty="0"/>
              <a:t>This shows error-reducing effect of choosing the right model known as inductive bias</a:t>
            </a:r>
          </a:p>
          <a:p>
            <a:pPr lvl="1"/>
            <a:r>
              <a:rPr lang="en-US" dirty="0"/>
              <a:t>Low variance: the variability decreases</a:t>
            </a:r>
          </a:p>
          <a:p>
            <a:r>
              <a:rPr lang="en-US" dirty="0"/>
              <a:t>In short, to minimize the error</a:t>
            </a:r>
          </a:p>
          <a:p>
            <a:pPr lvl="1"/>
            <a:r>
              <a:rPr lang="en-US" dirty="0"/>
              <a:t>Model should have proper inductive bias (small bias)</a:t>
            </a:r>
          </a:p>
          <a:p>
            <a:pPr lvl="1"/>
            <a:r>
              <a:rPr lang="en-US" dirty="0"/>
              <a:t>There should be large enough dataset to constrain the variability of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16488-E116-4C87-BBF6-65ED639B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03C32-656A-4BDF-9D28-C1AFCA47A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251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B9B7-2BA5-4876-8BB5-A5CD544A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65EAF6-C567-4EA8-A5DB-70559E8DB3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362" y="2292501"/>
                <a:ext cx="6664376" cy="2058146"/>
              </a:xfrm>
            </p:spPr>
            <p:txBody>
              <a:bodyPr/>
              <a:lstStyle/>
              <a:p>
                <a:r>
                  <a:rPr lang="en-US" dirty="0"/>
                  <a:t>when the variance is large, bias is low showing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is good estimator</a:t>
                </a:r>
              </a:p>
              <a:p>
                <a:r>
                  <a:rPr lang="en-US" dirty="0"/>
                  <a:t>To get a small value of error, we can take a large number of high-variance models and use their average as our estimator.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65EAF6-C567-4EA8-A5DB-70559E8DB3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362" y="2292501"/>
                <a:ext cx="6664376" cy="2058146"/>
              </a:xfrm>
              <a:blipFill>
                <a:blip r:embed="rId2"/>
                <a:stretch>
                  <a:fillRect l="-1281" t="-4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9D2E4-C4F6-4879-A59F-6A59A241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BB2A0-FFB4-4673-8FB9-2648C752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667C71-4144-4CC7-A640-82BD14023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071" y="2070163"/>
            <a:ext cx="5346001" cy="44142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8B46972-2FEA-459F-A6F9-CBC42EEC5E67}"/>
                  </a:ext>
                </a:extLst>
              </p:cNvPr>
              <p:cNvSpPr/>
              <p:nvPr/>
            </p:nvSpPr>
            <p:spPr>
              <a:xfrm>
                <a:off x="645071" y="4426251"/>
                <a:ext cx="6096000" cy="175432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AutoNum type="alphaLcParenBoth"/>
                </a:pPr>
                <a:r>
                  <a:rPr lang="en-US" dirty="0">
                    <a:latin typeface="LucidaBright"/>
                  </a:rPr>
                  <a:t>Function,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 = 2 </m:t>
                    </m:r>
                    <m:r>
                      <m:rPr>
                        <m:sty m:val="p"/>
                      </m:rP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⁡(1.5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dirty="0">
                    <a:latin typeface="LucidaBright"/>
                  </a:rPr>
                  <a:t>and one noisy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(0, 1))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  <a:latin typeface="LucidaBright"/>
                  </a:rPr>
                  <a:t> </a:t>
                </a:r>
                <a:r>
                  <a:rPr lang="en-US" dirty="0">
                    <a:latin typeface="LucidaBright"/>
                  </a:rPr>
                  <a:t>dataset sampled from the function. Five samples are taken, each containing twenty instances. </a:t>
                </a:r>
              </a:p>
              <a:p>
                <a:pPr marL="342900" indent="-342900">
                  <a:buAutoNum type="alphaLcParenBoth"/>
                </a:pPr>
                <a:r>
                  <a:rPr lang="en-US" dirty="0">
                    <a:latin typeface="LucidaBright"/>
                  </a:rPr>
                  <a:t>,(c), (d) are five polynomial fits, namely,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(·)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  <a:latin typeface="LucidaBright"/>
                  </a:rPr>
                  <a:t>, </a:t>
                </a:r>
                <a:r>
                  <a:rPr lang="en-US" dirty="0">
                    <a:latin typeface="LucidaBright"/>
                  </a:rPr>
                  <a:t>of order 1, 3, and 5. For each case, dotted line is the average of the five fits, namely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(·).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8B46972-2FEA-459F-A6F9-CBC42EEC5E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71" y="4426251"/>
                <a:ext cx="6096000" cy="1754326"/>
              </a:xfrm>
              <a:prstGeom prst="rect">
                <a:avLst/>
              </a:prstGeom>
              <a:blipFill>
                <a:blip r:embed="rId4"/>
                <a:stretch>
                  <a:fillRect l="-900" t="-1736" r="-400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095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130" y="1120731"/>
            <a:ext cx="9330358" cy="497256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400" dirty="0"/>
              <a:t>Thanks for watching</a:t>
            </a:r>
          </a:p>
          <a:p>
            <a:pPr algn="ctr"/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r>
              <a:rPr lang="en-US" sz="2600" b="1" dirty="0">
                <a:solidFill>
                  <a:srgbClr val="92D050"/>
                </a:solidFill>
              </a:rPr>
              <a:t>Dr. </a:t>
            </a:r>
            <a:r>
              <a:rPr lang="en-US" sz="2600" b="1">
                <a:solidFill>
                  <a:srgbClr val="92D050"/>
                </a:solidFill>
              </a:rPr>
              <a:t>Sajid Iqbal</a:t>
            </a:r>
            <a:endParaRPr lang="en-US" sz="2600" b="1" dirty="0">
              <a:solidFill>
                <a:srgbClr val="92D050"/>
              </a:solidFill>
            </a:endParaRPr>
          </a:p>
          <a:p>
            <a:pPr marL="0" indent="0" algn="ctr">
              <a:buNone/>
            </a:pPr>
            <a:r>
              <a:rPr lang="en-US" sz="2600" dirty="0"/>
              <a:t>Assistant Professor</a:t>
            </a:r>
          </a:p>
          <a:p>
            <a:pPr marL="0" indent="0" algn="ctr">
              <a:buNone/>
            </a:pPr>
            <a:r>
              <a:rPr lang="en-US" sz="2600" dirty="0"/>
              <a:t>Department of Computer Science</a:t>
            </a:r>
          </a:p>
          <a:p>
            <a:pPr marL="0" indent="0" algn="ctr">
              <a:buNone/>
            </a:pPr>
            <a:r>
              <a:rPr lang="en-US" sz="2600" dirty="0"/>
              <a:t>Bahauddin Zakariya University</a:t>
            </a:r>
            <a:r>
              <a:rPr lang="en-US" sz="2600"/>
              <a:t>, Multan</a:t>
            </a:r>
            <a:endParaRPr lang="en-US" sz="2600" dirty="0"/>
          </a:p>
          <a:p>
            <a:pPr marL="0" indent="0" algn="ctr">
              <a:buNone/>
            </a:pPr>
            <a:r>
              <a:rPr lang="en-US" sz="2600">
                <a:hlinkClick r:id="rId2"/>
              </a:rPr>
              <a:t>sajidiqbal.</a:t>
            </a:r>
            <a:r>
              <a:rPr lang="en-US" sz="2600" dirty="0">
                <a:hlinkClick r:id="rId2"/>
              </a:rPr>
              <a:t>pk</a:t>
            </a:r>
            <a:r>
              <a:rPr lang="en-US" sz="2600">
                <a:hlinkClick r:id="rId2"/>
              </a:rPr>
              <a:t>@gmail.</a:t>
            </a:r>
            <a:r>
              <a:rPr lang="en-US" sz="2600" dirty="0">
                <a:hlinkClick r:id="rId2"/>
              </a:rPr>
              <a:t>com</a:t>
            </a:r>
            <a:endParaRPr lang="en-US" sz="2600" dirty="0"/>
          </a:p>
          <a:p>
            <a:pPr marL="0" indent="0" algn="ctr">
              <a:buNone/>
            </a:pPr>
            <a:r>
              <a:rPr lang="en-US" sz="2600" dirty="0"/>
              <a:t> </a:t>
            </a:r>
            <a:r>
              <a:rPr lang="en-US" sz="2600" dirty="0">
                <a:hlinkClick r:id="rId3"/>
              </a:rPr>
              <a:t>https://github.com/sajjo79/Design_and</a:t>
            </a:r>
            <a:r>
              <a:rPr lang="en-US" sz="2600">
                <a:hlinkClick r:id="rId3"/>
              </a:rPr>
              <a:t>_Analysis</a:t>
            </a:r>
            <a:r>
              <a:rPr lang="en-US" sz="2600" dirty="0">
                <a:hlinkClick r:id="rId3"/>
              </a:rPr>
              <a:t>_of</a:t>
            </a:r>
            <a:r>
              <a:rPr lang="en-US" sz="2600">
                <a:hlinkClick r:id="rId3"/>
              </a:rPr>
              <a:t>_Algorithms</a:t>
            </a:r>
            <a:endParaRPr lang="en-US" sz="2600" dirty="0"/>
          </a:p>
          <a:p>
            <a:pPr marL="0" indent="0" algn="ctr">
              <a:buNone/>
            </a:pP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By: Dr. </a:t>
            </a:r>
            <a:r>
              <a:rPr lang="en-US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23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3591440" y="2148745"/>
            <a:ext cx="4333460" cy="9925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60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</a:t>
            </a:r>
            <a:r>
              <a:rPr lang="en-US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Hafiz</a:t>
            </a:r>
          </a:p>
        </p:txBody>
      </p:sp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C441A441-5556-40D5-8E32-2D127AC56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2275" y="4992684"/>
            <a:ext cx="406629" cy="406629"/>
          </a:xfrm>
          <a:prstGeom prst="rect">
            <a:avLst/>
          </a:prstGeom>
        </p:spPr>
      </p:pic>
      <p:pic>
        <p:nvPicPr>
          <p:cNvPr id="6" name="Graphic 5" descr="Presentation with checklist">
            <a:extLst>
              <a:ext uri="{FF2B5EF4-FFF2-40B4-BE49-F238E27FC236}">
                <a16:creationId xmlns:a16="http://schemas.microsoft.com/office/drawing/2014/main" id="{B35E535C-E00B-4D13-A036-D2367CDF18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9164" y="5205146"/>
            <a:ext cx="577931" cy="577931"/>
          </a:xfrm>
          <a:prstGeom prst="rect">
            <a:avLst/>
          </a:prstGeom>
        </p:spPr>
      </p:pic>
      <p:pic>
        <p:nvPicPr>
          <p:cNvPr id="1026" name="Picture 2" descr="Wow Life Youtube Channel - Youtube Logo Black Transparent PNG ...">
            <a:extLst>
              <a:ext uri="{FF2B5EF4-FFF2-40B4-BE49-F238E27FC236}">
                <a16:creationId xmlns:a16="http://schemas.microsoft.com/office/drawing/2014/main" id="{1E87467A-A420-46EF-A575-0BAB94FF6A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16024" r="2323" b="5346"/>
          <a:stretch/>
        </p:blipFill>
        <p:spPr bwMode="auto">
          <a:xfrm>
            <a:off x="4038904" y="5838775"/>
            <a:ext cx="1719266" cy="40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CBBA7D6-DE90-48C6-B6E5-96120A3155CE}"/>
              </a:ext>
            </a:extLst>
          </p:cNvPr>
          <p:cNvSpPr/>
          <p:nvPr/>
        </p:nvSpPr>
        <p:spPr>
          <a:xfrm>
            <a:off x="5951984" y="5834104"/>
            <a:ext cx="1872208" cy="40662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</p:spTree>
    <p:extLst>
      <p:ext uri="{BB962C8B-B14F-4D97-AF65-F5344CB8AC3E}">
        <p14:creationId xmlns:p14="http://schemas.microsoft.com/office/powerpoint/2010/main" val="652666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CD84-8067-4D7A-A6DA-D718A3E3D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38851-5328-4789-A7E2-B68CFDA00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28031-F8C1-40C1-AABD-517E8CEF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86844-D95A-4A4B-AF2A-C800FE7D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5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E1B68B-9805-428D-8BAB-E2CD4B33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4.6 Regression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2AAE8F-31A6-45C7-8F1B-B640D4E6E5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D00EE-B957-4BA5-B174-D7A013BA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8E0B8-C2EC-442C-A0A5-ADB84933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9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FC409-F59B-47C5-A168-D405C596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5BFB9-007F-4968-9761-B62A59518D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2" y="2138516"/>
                <a:ext cx="9613860" cy="416332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regression, using independent variable, numeric output is calculated</a:t>
                </a:r>
              </a:p>
              <a:p>
                <a:r>
                  <a:rPr lang="en-US" dirty="0"/>
                  <a:t>The numeric output is the sum of a deterministic function of the input and random noise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b="1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where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i="1" dirty="0">
                    <a:solidFill>
                      <a:srgbClr val="FFC000"/>
                    </a:solidFill>
                  </a:rPr>
                  <a:t>: </a:t>
                </a:r>
                <a:r>
                  <a:rPr lang="en-US" dirty="0"/>
                  <a:t>is the unknown function, which we would like to approximate by our estimator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i="1" dirty="0"/>
                  <a:t>:</a:t>
                </a:r>
                <a:r>
                  <a:rPr lang="en-US" dirty="0"/>
                  <a:t>random noise is zero mean Gaussian with constant variance </a:t>
                </a:r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FFC000"/>
                    </a:solidFill>
                  </a:rPr>
                  <a:t> </a:t>
                </a:r>
                <a:r>
                  <a:rPr lang="en-US" b="1" i="1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∼ 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l-GR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l-GR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err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dirty="0" err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i="1" dirty="0">
                    <a:solidFill>
                      <a:srgbClr val="FFC000"/>
                    </a:solidFill>
                  </a:rPr>
                  <a:t>:</a:t>
                </a:r>
                <a:r>
                  <a:rPr lang="en-US" b="1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defined up to a set of parameters </a:t>
                </a:r>
                <a:r>
                  <a:rPr lang="en-US" i="1" dirty="0"/>
                  <a:t>θ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Putting </a:t>
                </a:r>
                <a:r>
                  <a:rPr lang="en-US" dirty="0">
                    <a:solidFill>
                      <a:srgbClr val="FFC000"/>
                    </a:solidFill>
                    <a:latin typeface="Cambria Math" panose="02040503050406030204" pitchFamily="18" charset="0"/>
                  </a:rPr>
                  <a:t>g(x)</a:t>
                </a:r>
                <a:r>
                  <a:rPr lang="en-US" dirty="0">
                    <a:latin typeface="Cambria Math" panose="02040503050406030204" pitchFamily="18" charset="0"/>
                  </a:rPr>
                  <a:t> for </a:t>
                </a:r>
                <a:r>
                  <a:rPr lang="en-US" dirty="0">
                    <a:solidFill>
                      <a:srgbClr val="FFC000"/>
                    </a:solidFill>
                    <a:latin typeface="Cambria Math" panose="02040503050406030204" pitchFamily="18" charset="0"/>
                  </a:rPr>
                  <a:t>f(x)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pt-BR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pt-BR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pt-BR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)∼</m:t>
                    </m:r>
                    <m:r>
                      <a:rPr lang="pt-BR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pt-BR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pt-BR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pt-BR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pt-BR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pt-BR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5BFB9-007F-4968-9761-B62A59518D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2" y="2138516"/>
                <a:ext cx="9613860" cy="4163320"/>
              </a:xfrm>
              <a:blipFill>
                <a:blip r:embed="rId2"/>
                <a:stretch>
                  <a:fillRect l="-888" t="-2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171116-EF4E-4E2B-97A9-B48296E2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54122-1741-4028-A361-A1DF9D523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1028" name="Picture 4" descr="Simple Linear Regression – Nextjournal">
            <a:extLst>
              <a:ext uri="{FF2B5EF4-FFF2-40B4-BE49-F238E27FC236}">
                <a16:creationId xmlns:a16="http://schemas.microsoft.com/office/drawing/2014/main" id="{A9E73EFB-F5F1-4EFD-B408-D2CE5B84C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459" y="4351599"/>
            <a:ext cx="3155102" cy="247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330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4281-2EF6-42E8-9BFB-403EAE5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B323-6F09-4F08-A5E7-9952A3501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94" y="5851525"/>
            <a:ext cx="9613861" cy="815436"/>
          </a:xfrm>
        </p:spPr>
        <p:txBody>
          <a:bodyPr>
            <a:normAutofit/>
          </a:bodyPr>
          <a:lstStyle/>
          <a:p>
            <a:r>
              <a:rPr lang="en-US" sz="1800" b="1" i="0" dirty="0">
                <a:effectLst/>
                <a:latin typeface="LucidaBright"/>
              </a:rPr>
              <a:t>Regression assumes 0 mean Gaussian noise added to the model; here, the model is linear</a:t>
            </a:r>
            <a:r>
              <a:rPr lang="en-US" b="1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117CE-DF0A-4AFC-8A1A-3F7A0E1AF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30BE9-25F1-4A9A-A958-73A89753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CF67F9-83F0-4C77-9FD9-29EC6E7BF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995" y="2151983"/>
            <a:ext cx="5572188" cy="368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52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C5B2-90BC-46E4-BEAF-ECB69410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257661-0502-4DE2-85CD-4CE63BF469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050026"/>
                <a:ext cx="9613861" cy="38861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input instances are drawn from some unknown distribution </a:t>
                </a:r>
                <a:r>
                  <a:rPr lang="en-US" b="1" dirty="0">
                    <a:solidFill>
                      <a:srgbClr val="FFC000"/>
                    </a:solidFill>
                  </a:rPr>
                  <a:t>p(</a:t>
                </a:r>
                <a:r>
                  <a:rPr lang="en-US" b="1" dirty="0" err="1">
                    <a:solidFill>
                      <a:srgbClr val="FFC000"/>
                    </a:solidFill>
                  </a:rPr>
                  <a:t>x,r</a:t>
                </a:r>
                <a:r>
                  <a:rPr lang="en-US" b="1" dirty="0">
                    <a:solidFill>
                      <a:srgbClr val="FFC000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pt-BR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pt-BR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pt-BR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pt-BR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pt-BR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pt-BR" b="1" dirty="0">
                  <a:solidFill>
                    <a:srgbClr val="FFC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err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e>
                        <m:r>
                          <a:rPr lang="en-US" b="1" i="1" dirty="0" err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is the probability (likelihood) of the output given the input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the input density (prior)</a:t>
                </a:r>
              </a:p>
              <a:p>
                <a:r>
                  <a:rPr lang="en-US" dirty="0"/>
                  <a:t>The log likelihood (if all examples are </a:t>
                </a:r>
                <a:r>
                  <a:rPr lang="en-US" dirty="0" err="1"/>
                  <a:t>iid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err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∏"/>
                            <m:limLoc m:val="subSup"/>
                            <m:ctrlPr>
                              <a:rPr lang="en-US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 err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 dirty="0" err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1" dirty="0" err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∏"/>
                            <m:limLoc m:val="subSup"/>
                            <m:ctrlPr>
                              <a:rPr lang="en-US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 dirty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i="1" dirty="0" err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 dirty="0" err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nary>
                      </m:e>
                    </m:func>
                    <m:func>
                      <m:funcPr>
                        <m:ctrlP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1" dirty="0" err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∏"/>
                            <m:limLoc m:val="subSup"/>
                            <m:ctrlPr>
                              <a:rPr lang="en-US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 err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 dirty="0" err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pt-BR" i="1" dirty="0">
                  <a:solidFill>
                    <a:srgbClr val="FFC000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Term one depends upon estimation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pt-BR" dirty="0">
                    <a:solidFill>
                      <a:srgbClr val="FFC000"/>
                    </a:solidFill>
                  </a:rPr>
                  <a:t> </a:t>
                </a:r>
                <a:r>
                  <a:rPr lang="pt-BR" dirty="0"/>
                  <a:t>so we keep it</a:t>
                </a:r>
              </a:p>
              <a:p>
                <a:pPr lvl="1"/>
                <a:r>
                  <a:rPr lang="pt-BR" dirty="0"/>
                  <a:t>Second term does not depend, hence we can ignore it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257661-0502-4DE2-85CD-4CE63BF469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050026"/>
                <a:ext cx="9613861" cy="3886163"/>
              </a:xfrm>
              <a:blipFill>
                <a:blip r:embed="rId2"/>
                <a:stretch>
                  <a:fillRect l="-888" t="-2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7F4ED-6F9E-4758-80CD-C593C9686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5DDB8B-829A-4087-9EFE-BE8777389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3B33ECC-62F0-42B4-9FB2-FDE34F5738B7}"/>
                  </a:ext>
                </a:extLst>
              </p:cNvPr>
              <p:cNvSpPr/>
              <p:nvPr/>
            </p:nvSpPr>
            <p:spPr>
              <a:xfrm>
                <a:off x="3370934" y="5606579"/>
                <a:ext cx="3013453" cy="659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 err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nary>
                            <m:naryPr>
                              <m:chr m:val="∏"/>
                              <m:limLoc m:val="subSup"/>
                              <m:ctrlP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i="1" dirty="0" err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 dirty="0" err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3B33ECC-62F0-42B4-9FB2-FDE34F573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934" y="5606579"/>
                <a:ext cx="3013453" cy="659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StatQuest: Probability vs Likelihood - YouTube">
            <a:extLst>
              <a:ext uri="{FF2B5EF4-FFF2-40B4-BE49-F238E27FC236}">
                <a16:creationId xmlns:a16="http://schemas.microsoft.com/office/drawing/2014/main" id="{67C2AC8C-D5F7-40EC-B2B0-DD6AED9F5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106" y="3700694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787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E6AF-11DE-497B-8C30-133E0A09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for normally distributed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D2F7D-3986-420F-A830-8273978B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71CF5-9A97-4AF5-B33F-E9C855F8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B99206D-57C8-4C3A-AF2B-881713E0C1DF}"/>
                  </a:ext>
                </a:extLst>
              </p:cNvPr>
              <p:cNvSpPr/>
              <p:nvPr/>
            </p:nvSpPr>
            <p:spPr>
              <a:xfrm>
                <a:off x="1122138" y="2136413"/>
                <a:ext cx="4983480" cy="4631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LucidaBright"/>
                  </a:rPr>
                  <a:t>Let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 err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dirty="0" err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i="1" dirty="0">
                    <a:solidFill>
                      <a:srgbClr val="FFC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LucidaBright"/>
                  </a:rPr>
                  <a:t>then</a:t>
                </a:r>
              </a:p>
              <a:p>
                <a:endParaRPr lang="en-US" dirty="0">
                  <a:latin typeface="LucidaBr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b="1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1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r>
                            <a:rPr lang="en-US" b="1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1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1" dirty="0" err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𝒍𝒐𝒈</m:t>
                          </m:r>
                        </m:fName>
                        <m:e>
                          <m:nary>
                            <m:naryPr>
                              <m:chr m:val="∏"/>
                              <m:limLoc m:val="subSup"/>
                              <m:ctrlPr>
                                <a:rPr lang="en-US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r>
                                <a:rPr lang="en-US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d>
                                <m:dPr>
                                  <m:ctrlPr>
                                    <a:rPr lang="en-US" b="1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1" i="1" dirty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dirty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b="1" i="1" dirty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sub>
                                      </m:sSub>
                                      <m:r>
                                        <a:rPr lang="en-US" b="1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b="1" i="1" dirty="0" err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b="1" i="1" dirty="0" err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  <m:oMath xmlns:m="http://schemas.openxmlformats.org/officeDocument/2006/math">
                      <m:r>
                        <a:rPr lang="en-US" b="1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b="1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e>
                          </m:rad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  <m:sSup>
                        <m:sSupPr>
                          <m:ctrlP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[−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1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p>
                                          <m:r>
                                            <a:rPr lang="en-US" b="1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sup>
                                      </m:sSup>
                                      <m:r>
                                        <a:rPr lang="en-US" b="1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  <m:d>
                                        <m:dPr>
                                          <m:ctrlPr>
                                            <a:rPr lang="en-US" b="1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1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1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1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b="1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𝒍𝒐𝒈</m:t>
                          </m:r>
                        </m:fName>
                        <m:e>
                          <m:nary>
                            <m:naryPr>
                              <m:chr m:val="∏"/>
                              <m:limLoc m:val="subSup"/>
                              <m:ctrlP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1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1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b="1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𝝅</m:t>
                                      </m:r>
                                    </m:e>
                                  </m:rad>
                                  <m:r>
                                    <a:rPr lang="en-US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[−</m:t>
                                  </m:r>
                                  <m:f>
                                    <m:fPr>
                                      <m:ctrlPr>
                                        <a:rPr lang="en-US" b="1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1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b="1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b="1" i="1">
                                                      <a:solidFill>
                                                        <a:srgbClr val="FFC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1" i="1">
                                                      <a:solidFill>
                                                        <a:srgbClr val="FFC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𝒓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1" i="1">
                                                      <a:solidFill>
                                                        <a:srgbClr val="FFC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𝒕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b="1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b="1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𝒈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b="1" i="1">
                                                      <a:solidFill>
                                                        <a:srgbClr val="FFC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b="1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b="1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𝒙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b="1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𝒕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  <m:e>
                                                  <m:r>
                                                    <a:rPr lang="en-US" b="1" i="1">
                                                      <a:solidFill>
                                                        <a:srgbClr val="FFC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𝜽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b="1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1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sSup>
                                        <m:sSupPr>
                                          <m:ctrlPr>
                                            <a:rPr lang="en-US" b="1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𝝈</m:t>
                                          </m:r>
                                        </m:e>
                                        <m:sup>
                                          <m:r>
                                            <a:rPr lang="en-US" b="1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1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b="1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  <m:r>
                                            <a:rPr lang="en-US" b="1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𝝅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b="1" dirty="0">
                                              <a:solidFill>
                                                <a:srgbClr val="FFC000"/>
                                              </a:solidFill>
                                            </a:rPr>
                                            <m:t> </m:t>
                                          </m:r>
                                        </m:e>
                                      </m:rad>
                                      <m:r>
                                        <a:rPr lang="en-US" b="1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𝝈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  <m:sup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sup>
                      </m:sSup>
                      <m:r>
                        <a:rPr lang="en-US" b="1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𝐞𝐱𝐩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⁡[−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p>
                                  </m:sSup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𝒈</m:t>
                                  </m:r>
                                  <m:d>
                                    <m:dPr>
                                      <m:ctrlPr>
                                        <a:rPr lang="en-US" b="1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func>
                        <m:func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</m:e>
                              </m:rad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nary>
                        <m:naryPr>
                          <m:chr m:val="∑"/>
                          <m:ctrlP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p>
                                  </m:sSup>
                                  <m:r>
                                    <a:rPr lang="en-US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𝒈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b="1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en-US" b="1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1" dirty="0">
                  <a:solidFill>
                    <a:srgbClr val="FFC000"/>
                  </a:solidFill>
                </a:endParaRPr>
              </a:p>
              <a:p>
                <a:endParaRPr lang="en-US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B99206D-57C8-4C3A-AF2B-881713E0C1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138" y="2136413"/>
                <a:ext cx="4983480" cy="4631204"/>
              </a:xfrm>
              <a:prstGeom prst="rect">
                <a:avLst/>
              </a:prstGeom>
              <a:blipFill>
                <a:blip r:embed="rId2"/>
                <a:stretch>
                  <a:fillRect l="-978" t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63FDE96-A07B-4696-BBDE-96C88CE29180}"/>
                  </a:ext>
                </a:extLst>
              </p:cNvPr>
              <p:cNvSpPr/>
              <p:nvPr/>
            </p:nvSpPr>
            <p:spPr>
              <a:xfrm>
                <a:off x="6921222" y="2080706"/>
                <a:ext cx="4614286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ucidaBright"/>
                  </a:rPr>
                  <a:t>The first term is independent of the parameters </a:t>
                </a:r>
                <a14:m>
                  <m:oMath xmlns:m="http://schemas.openxmlformats.org/officeDocument/2006/math">
                    <m:r>
                      <a:rPr lang="el-GR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i="1" dirty="0">
                    <a:latin typeface="LucidaNewMath-Italic"/>
                  </a:rPr>
                  <a:t> </a:t>
                </a:r>
                <a:r>
                  <a:rPr lang="en-US" dirty="0">
                    <a:latin typeface="LucidaBright"/>
                  </a:rPr>
                  <a:t>and can be dropped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ucidaBright"/>
                  </a:rPr>
                  <a:t>Similar as can the factor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>
                  <a:latin typeface="LucidaBr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ucidaBright"/>
                  </a:rPr>
                  <a:t>Maximizing this is equivalent to minimizing</a:t>
                </a:r>
                <a:r>
                  <a:rPr lang="en-US" dirty="0"/>
                  <a:t>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63FDE96-A07B-4696-BBDE-96C88CE291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222" y="2080706"/>
                <a:ext cx="4614286" cy="1477328"/>
              </a:xfrm>
              <a:prstGeom prst="rect">
                <a:avLst/>
              </a:prstGeom>
              <a:blipFill>
                <a:blip r:embed="rId3"/>
                <a:stretch>
                  <a:fillRect l="-793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02E84C-6F7F-4FAC-882E-65AFDD1E931F}"/>
                  </a:ext>
                </a:extLst>
              </p:cNvPr>
              <p:cNvSpPr txBox="1"/>
              <p:nvPr/>
            </p:nvSpPr>
            <p:spPr>
              <a:xfrm>
                <a:off x="7654446" y="3289133"/>
                <a:ext cx="3075009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p>
                                  </m:sSup>
                                  <m:r>
                                    <a:rPr lang="en-US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𝒈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b="1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en-US" b="1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02E84C-6F7F-4FAC-882E-65AFDD1E9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46" y="3289133"/>
                <a:ext cx="3075009" cy="7788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How does linear regression use the normal distribution? - Cross Validated">
            <a:extLst>
              <a:ext uri="{FF2B5EF4-FFF2-40B4-BE49-F238E27FC236}">
                <a16:creationId xmlns:a16="http://schemas.microsoft.com/office/drawing/2014/main" id="{371CF06B-43B0-48DA-A59A-2FC6742A9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623" y="4232448"/>
            <a:ext cx="2551663" cy="243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673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0F25-350D-4435-BFFB-D3F37D8D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A5F5E2-CA0D-4867-86F7-266A8AF294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726307"/>
                <a:ext cx="9613861" cy="3940654"/>
              </a:xfrm>
            </p:spPr>
            <p:txBody>
              <a:bodyPr/>
              <a:lstStyle/>
              <a:p>
                <a:r>
                  <a:rPr lang="en-US" dirty="0"/>
                  <a:t>Least Square Estimate: It is mostly used error function in regression</a:t>
                </a:r>
              </a:p>
              <a:p>
                <a:pPr lvl="1"/>
                <a:r>
                  <a:rPr lang="en-US" dirty="0"/>
                  <a:t>When the likelihood </a:t>
                </a:r>
                <a:r>
                  <a:rPr lang="en-US" b="1" i="1" dirty="0">
                    <a:solidFill>
                      <a:srgbClr val="FFC000"/>
                    </a:solidFill>
                  </a:rPr>
                  <a:t>l</a:t>
                </a:r>
                <a:r>
                  <a:rPr lang="en-US" i="1" dirty="0"/>
                  <a:t> </a:t>
                </a:r>
                <a:r>
                  <a:rPr lang="en-US" dirty="0"/>
                  <a:t>contains exponents, instead of maximizing </a:t>
                </a:r>
                <a:r>
                  <a:rPr lang="en-US" b="1" i="1" dirty="0">
                    <a:solidFill>
                      <a:srgbClr val="FFC000"/>
                    </a:solidFill>
                  </a:rPr>
                  <a:t>l</a:t>
                </a:r>
                <a:r>
                  <a:rPr lang="en-US" dirty="0"/>
                  <a:t>, we define an </a:t>
                </a:r>
                <a:r>
                  <a:rPr lang="en-US" i="1" dirty="0"/>
                  <a:t>error function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= − 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𝒍𝒐𝒈𝒍</m:t>
                    </m:r>
                  </m:oMath>
                </a14:m>
                <a:r>
                  <a:rPr lang="en-US" dirty="0"/>
                  <a:t>, and minimize it </a:t>
                </a:r>
              </a:p>
              <a:p>
                <a:r>
                  <a:rPr lang="en-US" dirty="0"/>
                  <a:t>Linear Regression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l-PL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pl-PL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pl-PL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l-PL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pl-PL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l-PL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pl-PL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pl-PL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l-PL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pl-PL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pl-PL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pPr lvl="1"/>
                <a:r>
                  <a:rPr lang="en-US" dirty="0"/>
                  <a:t>By taking derivative of sum of squared errors eq. w.r.t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Derivation </a:t>
                </a:r>
                <a:r>
                  <a:rPr lang="en-US" dirty="0" err="1"/>
                  <a:t>w.r.t.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we get </a:t>
                </a:r>
              </a:p>
              <a:p>
                <a:pPr lvl="3"/>
                <a:endParaRPr lang="en-US" dirty="0"/>
              </a:p>
              <a:p>
                <a:pPr lvl="2"/>
                <a:r>
                  <a:rPr lang="en-US" dirty="0"/>
                  <a:t>Derivation </a:t>
                </a:r>
                <a:r>
                  <a:rPr lang="en-US" dirty="0" err="1"/>
                  <a:t>w.r.t.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we get </a:t>
                </a:r>
              </a:p>
              <a:p>
                <a:pPr lvl="3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A5F5E2-CA0D-4867-86F7-266A8AF294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726307"/>
                <a:ext cx="9613861" cy="3940654"/>
              </a:xfrm>
              <a:blipFill>
                <a:blip r:embed="rId2"/>
                <a:stretch>
                  <a:fillRect l="-888" t="-2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BE26D-4373-4252-A52B-C2ECFC52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96769-443A-4A96-B71F-C9D70A7AB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59ED8B-A07A-4A5B-AB9F-249D59DED41A}"/>
                  </a:ext>
                </a:extLst>
              </p:cNvPr>
              <p:cNvSpPr txBox="1"/>
              <p:nvPr/>
            </p:nvSpPr>
            <p:spPr>
              <a:xfrm>
                <a:off x="973394" y="1947439"/>
                <a:ext cx="8790037" cy="1055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1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p>
                                          <m:r>
                                            <a:rPr lang="en-US" b="1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sup>
                                      </m:sSup>
                                      <m:r>
                                        <a:rPr lang="en-US" b="1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𝒈</m:t>
                                      </m:r>
                                      <m:d>
                                        <m:dPr>
                                          <m:ctrlPr>
                                            <a:rPr lang="en-US" b="1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1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1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1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b="1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  <a:p>
                <a:endParaRPr lang="en-US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59ED8B-A07A-4A5B-AB9F-249D59DED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394" y="1947439"/>
                <a:ext cx="8790037" cy="10558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0C41004-8113-4E98-A6CF-F4B7C7C21E85}"/>
                  </a:ext>
                </a:extLst>
              </p:cNvPr>
              <p:cNvSpPr/>
              <p:nvPr/>
            </p:nvSpPr>
            <p:spPr>
              <a:xfrm>
                <a:off x="5651547" y="5340267"/>
                <a:ext cx="2732799" cy="764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0C41004-8113-4E98-A6CF-F4B7C7C21E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547" y="5340267"/>
                <a:ext cx="2732799" cy="7643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0F918AD-A2CA-4BA7-A5A9-ED77DEBEE3CE}"/>
                  </a:ext>
                </a:extLst>
              </p:cNvPr>
              <p:cNvSpPr/>
              <p:nvPr/>
            </p:nvSpPr>
            <p:spPr>
              <a:xfrm>
                <a:off x="5487251" y="5935970"/>
                <a:ext cx="3614836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0F918AD-A2CA-4BA7-A5A9-ED77DEBEE3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251" y="5935970"/>
                <a:ext cx="3614836" cy="764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03E595-572C-4559-866F-B62A4C0A7B8B}"/>
                  </a:ext>
                </a:extLst>
              </p:cNvPr>
              <p:cNvSpPr txBox="1"/>
              <p:nvPr/>
            </p:nvSpPr>
            <p:spPr>
              <a:xfrm>
                <a:off x="7680283" y="4325707"/>
                <a:ext cx="6098344" cy="1312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sz="1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r>
                            <a:rPr lang="en-US" sz="1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1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4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14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4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p>
                            <m:sSupPr>
                              <m:ctrlPr>
                                <a:rPr lang="en-US" sz="1400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400" b="1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1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p>
                                      <m:r>
                                        <a:rPr lang="en-US" sz="1400" b="1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p>
                                  </m:sSup>
                                  <m:r>
                                    <a:rPr lang="en-US" sz="14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𝒈</m:t>
                                  </m:r>
                                  <m:d>
                                    <m:dPr>
                                      <m:ctrlPr>
                                        <a:rPr lang="en-US" sz="1400" b="1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400" b="1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1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1400" b="1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en-US" sz="1400" b="1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400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400" b="1" i="1" dirty="0">
                  <a:solidFill>
                    <a:srgbClr val="FFC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1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p>
                            <m:sSupPr>
                              <m:ctrlPr>
                                <a:rPr lang="en-US" sz="14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400" b="1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1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p>
                                      <m:r>
                                        <a:rPr lang="en-US" sz="1400" b="1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p>
                                  </m:sSup>
                                  <m:r>
                                    <a:rPr lang="en-US" sz="14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sz="1400" b="1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b="1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1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b>
                                          <m:r>
                                            <a:rPr lang="en-US" sz="1400" b="1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sz="1400" b="1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1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1400" b="1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sup>
                                      </m:sSup>
                                      <m:r>
                                        <a:rPr lang="en-US" sz="1400" b="1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1400" b="1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1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b>
                                          <m:r>
                                            <a:rPr lang="en-US" sz="1400" b="1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4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03E595-572C-4559-866F-B62A4C0A7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283" y="4325707"/>
                <a:ext cx="6098344" cy="13124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584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65A1F-FF1D-404A-BF73-97E787ED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14CC6A-1EC5-4A7E-8C2B-60552C9F21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2" y="2336873"/>
                <a:ext cx="9909020" cy="98045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There are two equations with two unknowns</a:t>
                </a:r>
              </a:p>
              <a:p>
                <a:r>
                  <a:rPr lang="en-US" dirty="0"/>
                  <a:t>Equations can be written in vector-matrix form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where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14CC6A-1EC5-4A7E-8C2B-60552C9F21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2" y="2336873"/>
                <a:ext cx="9909020" cy="980453"/>
              </a:xfrm>
              <a:blipFill>
                <a:blip r:embed="rId2"/>
                <a:stretch>
                  <a:fillRect l="-862" t="-8696" b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BF700-AB46-4BA2-85B6-11002B8E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4444E-1A76-44BD-B184-C0C059B69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22912A0-E8F6-441A-9BEA-1CEAA2CE8188}"/>
                  </a:ext>
                </a:extLst>
              </p:cNvPr>
              <p:cNvSpPr/>
              <p:nvPr/>
            </p:nvSpPr>
            <p:spPr>
              <a:xfrm>
                <a:off x="2660671" y="3292231"/>
                <a:ext cx="2697725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22912A0-E8F6-441A-9BEA-1CEAA2CE8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671" y="3292231"/>
                <a:ext cx="2697725" cy="764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5EA5724-E5D1-4E60-B597-E5E44D4CD3AA}"/>
                  </a:ext>
                </a:extLst>
              </p:cNvPr>
              <p:cNvSpPr/>
              <p:nvPr/>
            </p:nvSpPr>
            <p:spPr>
              <a:xfrm>
                <a:off x="6096000" y="3301827"/>
                <a:ext cx="3614836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5EA5724-E5D1-4E60-B597-E5E44D4CD3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01827"/>
                <a:ext cx="3614836" cy="7645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B3947E-E756-4131-8CF1-E9714B14A778}"/>
                  </a:ext>
                </a:extLst>
              </p:cNvPr>
              <p:cNvSpPr txBox="1"/>
              <p:nvPr/>
            </p:nvSpPr>
            <p:spPr>
              <a:xfrm>
                <a:off x="2961713" y="4302347"/>
                <a:ext cx="2307876" cy="1384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B3947E-E756-4131-8CF1-E9714B14A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713" y="4302347"/>
                <a:ext cx="2307876" cy="13841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6C2EBD-CB61-48C1-9E07-59D3A1E534BE}"/>
                  </a:ext>
                </a:extLst>
              </p:cNvPr>
              <p:cNvSpPr txBox="1"/>
              <p:nvPr/>
            </p:nvSpPr>
            <p:spPr>
              <a:xfrm>
                <a:off x="5269589" y="4764780"/>
                <a:ext cx="1445342" cy="4592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6C2EBD-CB61-48C1-9E07-59D3A1E53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589" y="4764780"/>
                <a:ext cx="1445342" cy="4592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EB98BE-0F0B-490E-AFAF-5A386824877B}"/>
                  </a:ext>
                </a:extLst>
              </p:cNvPr>
              <p:cNvSpPr txBox="1"/>
              <p:nvPr/>
            </p:nvSpPr>
            <p:spPr>
              <a:xfrm>
                <a:off x="7105558" y="4330383"/>
                <a:ext cx="1445342" cy="13841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EB98BE-0F0B-490E-AFAF-5A3868248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558" y="4330383"/>
                <a:ext cx="1445342" cy="13841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30732AB3-2E74-4A70-83DB-FF2BC220F8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2089" y="5877547"/>
                <a:ext cx="8021226" cy="9804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And can be solved using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i="1" dirty="0">
                    <a:solidFill>
                      <a:srgbClr val="FFC00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30732AB3-2E74-4A70-83DB-FF2BC220F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89" y="5877547"/>
                <a:ext cx="8021226" cy="980453"/>
              </a:xfrm>
              <a:prstGeom prst="rect">
                <a:avLst/>
              </a:prstGeom>
              <a:blipFill>
                <a:blip r:embed="rId8"/>
                <a:stretch>
                  <a:fillRect l="-988" t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636136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4265</TotalTime>
  <Words>1555</Words>
  <Application>Microsoft Office PowerPoint</Application>
  <PresentationFormat>Widescreen</PresentationFormat>
  <Paragraphs>207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Bahnschrift Condensed</vt:lpstr>
      <vt:lpstr>Calibri</vt:lpstr>
      <vt:lpstr>Cambria Math</vt:lpstr>
      <vt:lpstr>LucidaBright</vt:lpstr>
      <vt:lpstr>LucidaNewMath-Italic</vt:lpstr>
      <vt:lpstr>Trebuchet MS</vt:lpstr>
      <vt:lpstr>Berlin</vt:lpstr>
      <vt:lpstr>PowerPoint Presentation</vt:lpstr>
      <vt:lpstr>INTRODUCTION TO  Machine Learning 3rd Edition</vt:lpstr>
      <vt:lpstr>4.6 Regression</vt:lpstr>
      <vt:lpstr>Regression</vt:lpstr>
      <vt:lpstr>Regression</vt:lpstr>
      <vt:lpstr>Regression</vt:lpstr>
      <vt:lpstr>Regression for normally distributed data</vt:lpstr>
      <vt:lpstr>PowerPoint Presentation</vt:lpstr>
      <vt:lpstr>PowerPoint Presentation</vt:lpstr>
      <vt:lpstr>PowerPoint Presentation</vt:lpstr>
      <vt:lpstr>Cholesky Decomposition of Matrices</vt:lpstr>
      <vt:lpstr>PowerPoint Presentation</vt:lpstr>
      <vt:lpstr>4.7 Tuning Model Complexity</vt:lpstr>
      <vt:lpstr>PowerPoint Presentation</vt:lpstr>
      <vt:lpstr>PowerPoint Presentation</vt:lpstr>
      <vt:lpstr>Tuning Model Complexity: Bias/Variance Dilemma</vt:lpstr>
      <vt:lpstr>Bias/Variance</vt:lpstr>
      <vt:lpstr>Example: Bias/Variance</vt:lpstr>
      <vt:lpstr>Models with varying complexity</vt:lpstr>
      <vt:lpstr>Bias/Variance in Polynomial Regression</vt:lpstr>
      <vt:lpstr>PowerPoint Presentation</vt:lpstr>
      <vt:lpstr>PowerPoint Presentation</vt:lpstr>
      <vt:lpstr>PowerPoint Presentation</vt:lpstr>
      <vt:lpstr>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</dc:title>
  <dc:creator>sajid iqbal</dc:creator>
  <cp:lastModifiedBy>sajid iqbal</cp:lastModifiedBy>
  <cp:revision>379</cp:revision>
  <dcterms:created xsi:type="dcterms:W3CDTF">2020-07-19T07:13:44Z</dcterms:created>
  <dcterms:modified xsi:type="dcterms:W3CDTF">2020-09-03T15:21:21Z</dcterms:modified>
</cp:coreProperties>
</file>