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430" r:id="rId2"/>
    <p:sldId id="431" r:id="rId3"/>
    <p:sldId id="256" r:id="rId4"/>
    <p:sldId id="511" r:id="rId5"/>
    <p:sldId id="460" r:id="rId6"/>
    <p:sldId id="512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514" r:id="rId18"/>
    <p:sldId id="515" r:id="rId19"/>
    <p:sldId id="513" r:id="rId20"/>
    <p:sldId id="432" r:id="rId21"/>
    <p:sldId id="4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7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71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sv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B90C-AF5C-4DAD-98D8-D184C0F9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D379F-4A2C-4A00-B9B2-15CACEB1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0CEB-4D7C-4EE2-AD65-778F5588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F4A219-75CC-4361-97F1-AE841660D1D8}"/>
                  </a:ext>
                </a:extLst>
              </p:cNvPr>
              <p:cNvSpPr/>
              <p:nvPr/>
            </p:nvSpPr>
            <p:spPr>
              <a:xfrm>
                <a:off x="1137424" y="2161759"/>
                <a:ext cx="92749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###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F4A219-75CC-4361-97F1-AE841660D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24" y="2161759"/>
                <a:ext cx="9274937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CF2A13-7A33-42EA-82F1-3548A024BC41}"/>
                  </a:ext>
                </a:extLst>
              </p:cNvPr>
              <p:cNvSpPr/>
              <p:nvPr/>
            </p:nvSpPr>
            <p:spPr>
              <a:xfrm>
                <a:off x="870812" y="2598833"/>
                <a:ext cx="9541549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(1−</m:t>
                                          </m:r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nary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##</m:t>
                              </m:r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CF2A13-7A33-42EA-82F1-3548A024B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12" y="2598833"/>
                <a:ext cx="9541549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36B30-6334-4284-B277-A558561740E2}"/>
                  </a:ext>
                </a:extLst>
              </p:cNvPr>
              <p:cNvSpPr/>
              <p:nvPr/>
            </p:nvSpPr>
            <p:spPr>
              <a:xfrm>
                <a:off x="1962191" y="3270419"/>
                <a:ext cx="8450170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  <m:brk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og</m:t>
                              </m:r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(1−</m:t>
                                          </m:r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nary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36B30-6334-4284-B277-A55856174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91" y="3270419"/>
                <a:ext cx="8450170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2FDB9A-C3C3-4E39-BE57-309894E50591}"/>
                  </a:ext>
                </a:extLst>
              </p:cNvPr>
              <p:cNvSpPr/>
              <p:nvPr/>
            </p:nvSpPr>
            <p:spPr>
              <a:xfrm>
                <a:off x="1962190" y="3990713"/>
                <a:ext cx="8450169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⁡[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(1−</m:t>
                                          </m:r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2FDB9A-C3C3-4E39-BE57-309894E50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90" y="3990713"/>
                <a:ext cx="8450169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BC4FAD-B551-4676-AD51-02442E2F0D18}"/>
                  </a:ext>
                </a:extLst>
              </p:cNvPr>
              <p:cNvSpPr/>
              <p:nvPr/>
            </p:nvSpPr>
            <p:spPr>
              <a:xfrm>
                <a:off x="1962191" y="4782378"/>
                <a:ext cx="8450168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</m:nary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BC4FAD-B551-4676-AD51-02442E2F0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91" y="4782378"/>
                <a:ext cx="8450168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A6AF94-9F34-4104-97F4-4A3CCF20F7B2}"/>
                  </a:ext>
                </a:extLst>
              </p:cNvPr>
              <p:cNvSpPr/>
              <p:nvPr/>
            </p:nvSpPr>
            <p:spPr>
              <a:xfrm>
                <a:off x="1962190" y="5707440"/>
                <a:ext cx="84501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𝑜𝑔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)] 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A6AF94-9F34-4104-97F4-4A3CCF20F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90" y="5707440"/>
                <a:ext cx="8450168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11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AD02-0553-4DB2-9841-319B7ECB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97360-918F-451F-A21D-12697254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DB1E1-477D-401A-AB62-49382B05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8E0BC-3884-4B62-AC2F-C1CBD62FE67A}"/>
                  </a:ext>
                </a:extLst>
              </p:cNvPr>
              <p:cNvSpPr/>
              <p:nvPr/>
            </p:nvSpPr>
            <p:spPr>
              <a:xfrm>
                <a:off x="846229" y="2078494"/>
                <a:ext cx="96138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𝑜𝑔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8E0BC-3884-4B62-AC2F-C1CBD62FE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9" y="2078494"/>
                <a:ext cx="961386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B9CD41-4E27-4656-9D0A-5238A423EDF8}"/>
                  </a:ext>
                </a:extLst>
              </p:cNvPr>
              <p:cNvSpPr/>
              <p:nvPr/>
            </p:nvSpPr>
            <p:spPr>
              <a:xfrm>
                <a:off x="856060" y="3040119"/>
                <a:ext cx="9613859" cy="664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𝑜𝑔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)] #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B9CD41-4E27-4656-9D0A-5238A423E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0" y="3040119"/>
                <a:ext cx="9613859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FBDA62-78E4-4ACD-BD4A-1B6A54C9E590}"/>
                  </a:ext>
                </a:extLst>
              </p:cNvPr>
              <p:cNvSpPr/>
              <p:nvPr/>
            </p:nvSpPr>
            <p:spPr>
              <a:xfrm>
                <a:off x="680320" y="2499311"/>
                <a:ext cx="9613861" cy="521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LucidaBright"/>
                  </a:rPr>
                  <a:t>Estimate of parameter </a:t>
                </a:r>
                <a:r>
                  <a:rPr lang="en-US" dirty="0">
                    <a:solidFill>
                      <a:srgbClr val="FFC000"/>
                    </a:solidFill>
                    <a:latin typeface="LucidaBright"/>
                  </a:rPr>
                  <a:t>p</a:t>
                </a:r>
                <a:r>
                  <a:rPr lang="en-US" dirty="0">
                    <a:latin typeface="LucidaBright"/>
                  </a:rPr>
                  <a:t> that maximizes the log likelihood can be found by solving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FBDA62-78E4-4ACD-BD4A-1B6A54C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0" y="2499311"/>
                <a:ext cx="9613861" cy="521746"/>
              </a:xfrm>
              <a:prstGeom prst="rect">
                <a:avLst/>
              </a:prstGeom>
              <a:blipFill>
                <a:blip r:embed="rId4"/>
                <a:stretch>
                  <a:fillRect l="-571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D326B5-83BA-4555-AE0C-3F5769971522}"/>
                  </a:ext>
                </a:extLst>
              </p:cNvPr>
              <p:cNvSpPr/>
              <p:nvPr/>
            </p:nvSpPr>
            <p:spPr>
              <a:xfrm>
                <a:off x="865891" y="3879061"/>
                <a:ext cx="9604028" cy="941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</m:func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𝑑𝑝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𝑜𝑔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)] #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D326B5-83BA-4555-AE0C-3F5769971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91" y="3879061"/>
                <a:ext cx="9604028" cy="941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790CFD-CDEF-4160-A01E-6297ABB5DE35}"/>
                  </a:ext>
                </a:extLst>
              </p:cNvPr>
              <p:cNvSpPr/>
              <p:nvPr/>
            </p:nvSpPr>
            <p:spPr>
              <a:xfrm>
                <a:off x="860975" y="4632222"/>
                <a:ext cx="9604028" cy="664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func>
                                <m:func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</m:func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𝑑𝑝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)] 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790CFD-CDEF-4160-A01E-6297ABB5D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75" y="4632222"/>
                <a:ext cx="9604028" cy="664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267A19-F51B-42BF-91A2-5832FA94AA44}"/>
                  </a:ext>
                </a:extLst>
              </p:cNvPr>
              <p:cNvSpPr/>
              <p:nvPr/>
            </p:nvSpPr>
            <p:spPr>
              <a:xfrm>
                <a:off x="856061" y="5678991"/>
                <a:ext cx="9613858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𝑑𝑝</m:t>
                                  </m:r>
                                </m:den>
                              </m:f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267A19-F51B-42BF-91A2-5832FA94A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1" y="5678991"/>
                <a:ext cx="9613858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11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C6D4-7FBE-4598-89EF-1FBC3593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997B0-7596-463F-AC27-830D11CA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D4405-142B-4352-8A29-B196EDA8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EB2FD4-241D-4B68-9C12-7B9F73578208}"/>
                  </a:ext>
                </a:extLst>
              </p:cNvPr>
              <p:cNvSpPr/>
              <p:nvPr/>
            </p:nvSpPr>
            <p:spPr>
              <a:xfrm>
                <a:off x="945791" y="2057729"/>
                <a:ext cx="946657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𝑑𝑝</m:t>
                                  </m:r>
                                </m:den>
                              </m:f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EB2FD4-241D-4B68-9C12-7B9F73578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91" y="2057729"/>
                <a:ext cx="94665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75ECFD-9D60-4362-BDB5-63EE56BC70D4}"/>
                  </a:ext>
                </a:extLst>
              </p:cNvPr>
              <p:cNvSpPr/>
              <p:nvPr/>
            </p:nvSpPr>
            <p:spPr>
              <a:xfrm>
                <a:off x="945790" y="2683483"/>
                <a:ext cx="9466569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m:rPr>
                              <m:brk/>
                            </m:r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m:rPr>
                              <m:brk/>
                            </m:r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75ECFD-9D60-4362-BDB5-63EE56BC7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90" y="2683483"/>
                <a:ext cx="9466569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78D02-CFB2-4B06-90A9-CABD5D3D5983}"/>
                  </a:ext>
                </a:extLst>
              </p:cNvPr>
              <p:cNvSpPr/>
              <p:nvPr/>
            </p:nvSpPr>
            <p:spPr>
              <a:xfrm>
                <a:off x="945791" y="3381980"/>
                <a:ext cx="9466568" cy="664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78D02-CFB2-4B06-90A9-CABD5D3D5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91" y="3381980"/>
                <a:ext cx="9466568" cy="66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2A63C6-8FF0-4B75-AA2A-718A44D76F54}"/>
                  </a:ext>
                </a:extLst>
              </p:cNvPr>
              <p:cNvSpPr/>
              <p:nvPr/>
            </p:nvSpPr>
            <p:spPr>
              <a:xfrm>
                <a:off x="945790" y="4015016"/>
                <a:ext cx="9466567" cy="664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𝑝𝑁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𝑝𝑁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𝑝𝑁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2A63C6-8FF0-4B75-AA2A-718A44D76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90" y="4015016"/>
                <a:ext cx="9466567" cy="6649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3CB219-2EE8-43B3-B28B-D2473A369B92}"/>
                  </a:ext>
                </a:extLst>
              </p:cNvPr>
              <p:cNvSpPr/>
              <p:nvPr/>
            </p:nvSpPr>
            <p:spPr>
              <a:xfrm>
                <a:off x="945579" y="4577751"/>
                <a:ext cx="9466567" cy="664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𝑝𝑁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=0#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3CB219-2EE8-43B3-B28B-D2473A369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" y="4577751"/>
                <a:ext cx="9466567" cy="664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711EFEB-0E3B-4BFF-AF13-658BF14EE93F}"/>
                  </a:ext>
                </a:extLst>
              </p:cNvPr>
              <p:cNvSpPr/>
              <p:nvPr/>
            </p:nvSpPr>
            <p:spPr>
              <a:xfrm>
                <a:off x="876964" y="5259603"/>
                <a:ext cx="95351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brk/>
                            </m:rP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𝑝𝑁</m:t>
                          </m:r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711EFEB-0E3B-4BFF-AF13-658BF14EE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64" y="5259603"/>
                <a:ext cx="9535181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1FB7A50-26A7-4C55-8BB0-78FAC97045A4}"/>
                  </a:ext>
                </a:extLst>
              </p:cNvPr>
              <p:cNvSpPr/>
              <p:nvPr/>
            </p:nvSpPr>
            <p:spPr>
              <a:xfrm>
                <a:off x="876965" y="5662429"/>
                <a:ext cx="9535180" cy="642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/>
                                    </m:r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1FB7A50-26A7-4C55-8BB0-78FAC9704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65" y="5662429"/>
                <a:ext cx="9535180" cy="6429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6B40FD-AD55-4F76-B5D6-0846827F98FD}"/>
                  </a:ext>
                </a:extLst>
              </p:cNvPr>
              <p:cNvSpPr/>
              <p:nvPr/>
            </p:nvSpPr>
            <p:spPr>
              <a:xfrm>
                <a:off x="7384276" y="5608353"/>
                <a:ext cx="4734016" cy="659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brk/>
                            </m:r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𝒔𝒕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/>
                                </m:rP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  <m:sSup>
                                <m:sSupPr>
                                  <m:ctrlP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1" i="1" dirty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 dirty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##</m:t>
                          </m:r>
                        </m:e>
                      </m:eqArr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6B40FD-AD55-4F76-B5D6-0846827F9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76" y="5608353"/>
                <a:ext cx="4734016" cy="659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30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F06E-5F78-4A58-874D-8E7213FC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64BA-1DAB-4424-82AB-8748333F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14" y="3929699"/>
            <a:ext cx="9142105" cy="3599316"/>
          </a:xfrm>
        </p:spPr>
        <p:txBody>
          <a:bodyPr/>
          <a:lstStyle/>
          <a:p>
            <a:r>
              <a:rPr lang="en-US" dirty="0"/>
              <a:t>We observed that there is only one parameters in Ber. Dist.</a:t>
            </a:r>
          </a:p>
          <a:p>
            <a:r>
              <a:rPr lang="en-US" dirty="0"/>
              <a:t>It means that if we could only estimate p, we can estimate the distribution of given sample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88669-5B30-4B91-8099-EC38D90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02595-5EC5-43B7-99ED-82504ACE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2B2F62-644B-4D37-860D-6C4476F69BD5}"/>
                  </a:ext>
                </a:extLst>
              </p:cNvPr>
              <p:cNvSpPr/>
              <p:nvPr/>
            </p:nvSpPr>
            <p:spPr>
              <a:xfrm>
                <a:off x="1017639" y="2737650"/>
                <a:ext cx="8495071" cy="659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brk/>
                            </m:r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𝒔𝒕</m:t>
                          </m:r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1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1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##</m:t>
                          </m:r>
                        </m:e>
                      </m:eqArr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2B2F62-644B-4D37-860D-6C4476F69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39" y="2737650"/>
                <a:ext cx="8495071" cy="659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90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4089-044D-4925-9E69-8D5F492C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CFBE8-045E-4D54-843B-394587146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generalization of Bernoulli distribution with k-classes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and</a:t>
                </a:r>
              </a:p>
              <a:p>
                <a:r>
                  <a:rPr lang="en-US" dirty="0"/>
                  <a:t>For N such experiments</a:t>
                </a:r>
              </a:p>
              <a:p>
                <a:endParaRPr lang="en-US" dirty="0"/>
              </a:p>
              <a:p>
                <a:r>
                  <a:rPr lang="en-US" dirty="0"/>
                  <a:t>Here (1-p)=0 so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CFBE8-045E-4D54-843B-394587146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0455-76FD-4A29-8EB5-B30B67E5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CAF83-E784-4F7D-9F2A-065162A3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899FCE-86F0-4335-8C33-4DF3399B6586}"/>
                  </a:ext>
                </a:extLst>
              </p:cNvPr>
              <p:cNvSpPr txBox="1"/>
              <p:nvPr/>
            </p:nvSpPr>
            <p:spPr>
              <a:xfrm>
                <a:off x="4115651" y="2663655"/>
                <a:ext cx="6281962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1       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𝑒𝑥𝑝𝑒𝑟𝑖𝑚𝑒𝑛𝑡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𝑜𝑢𝑡𝑝𝑢𝑡𝑠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𝑠𝑡𝑎𝑡𝑒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0                                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</m:t>
                                  </m:r>
                                </m:e>
                              </m:eqAr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899FCE-86F0-4335-8C33-4DF3399B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51" y="2663655"/>
                <a:ext cx="6281962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A46544-118E-45B0-AED5-1C9CF8C2D7FD}"/>
                  </a:ext>
                </a:extLst>
              </p:cNvPr>
              <p:cNvSpPr/>
              <p:nvPr/>
            </p:nvSpPr>
            <p:spPr>
              <a:xfrm>
                <a:off x="1325226" y="3429000"/>
                <a:ext cx="9072388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A46544-118E-45B0-AED5-1C9CF8C2D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26" y="3429000"/>
                <a:ext cx="9072388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3C4EFD-3A4F-44C2-82C6-6757166D026A}"/>
                  </a:ext>
                </a:extLst>
              </p:cNvPr>
              <p:cNvSpPr/>
              <p:nvPr/>
            </p:nvSpPr>
            <p:spPr>
              <a:xfrm>
                <a:off x="1187907" y="4131041"/>
                <a:ext cx="9209706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nary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3C4EFD-3A4F-44C2-82C6-6757166D0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07" y="4131041"/>
                <a:ext cx="9209706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50CB1B-5E1B-4174-868C-CFA79C55B78E}"/>
                  </a:ext>
                </a:extLst>
              </p:cNvPr>
              <p:cNvSpPr/>
              <p:nvPr/>
            </p:nvSpPr>
            <p:spPr>
              <a:xfrm>
                <a:off x="1187906" y="4908386"/>
                <a:ext cx="9209706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  <m:brk/>
                            </m:rPr>
                            <a:rPr lang="en-US" b="0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m:rPr>
                              <m:brk/>
                            </m:r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nary>
                            <m:naryPr>
                              <m:chr m:val="∏"/>
                              <m:ctrlP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50CB1B-5E1B-4174-868C-CFA79C55B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06" y="4908386"/>
                <a:ext cx="9209706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208E93B-B424-4C20-829D-D33C04C8FBC1}"/>
                  </a:ext>
                </a:extLst>
              </p:cNvPr>
              <p:cNvSpPr/>
              <p:nvPr/>
            </p:nvSpPr>
            <p:spPr>
              <a:xfrm>
                <a:off x="1187905" y="5709633"/>
                <a:ext cx="9209706" cy="90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  <m:brk/>
                            </m:rPr>
                            <a:rPr lang="en-US" b="0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m:rPr>
                              <m:brk/>
                            </m:r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b="0" i="1" dirty="0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dirty="0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208E93B-B424-4C20-829D-D33C04C8F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05" y="5709633"/>
                <a:ext cx="9209706" cy="90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76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E138-3A19-4367-994F-8FB12270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F4E7-1203-40DE-BE09-0351CF0C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0453A-B884-46C6-8BA8-D62ABEFC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D31F230-957E-4E8B-A36A-5947161862D8}"/>
                  </a:ext>
                </a:extLst>
              </p:cNvPr>
              <p:cNvSpPr/>
              <p:nvPr/>
            </p:nvSpPr>
            <p:spPr>
              <a:xfrm>
                <a:off x="0" y="2052033"/>
                <a:ext cx="10397613" cy="90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  <m:brk/>
                            </m:rPr>
                            <a:rPr lang="en-US" b="0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m:rPr>
                              <m:brk/>
                            </m:r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b="0" i="1" dirty="0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dirty="0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D31F230-957E-4E8B-A36A-594716186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2033"/>
                <a:ext cx="10397613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6D265B4-3C01-47B0-BFA3-8FF4B48D4CCD}"/>
              </a:ext>
            </a:extLst>
          </p:cNvPr>
          <p:cNvSpPr txBox="1"/>
          <p:nvPr/>
        </p:nvSpPr>
        <p:spPr>
          <a:xfrm>
            <a:off x="796412" y="2997945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MLE, we take derivative of both sides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AB97-06EC-4DAC-BCC0-07495B346BA5}"/>
                  </a:ext>
                </a:extLst>
              </p:cNvPr>
              <p:cNvSpPr txBox="1"/>
              <p:nvPr/>
            </p:nvSpPr>
            <p:spPr>
              <a:xfrm>
                <a:off x="1617827" y="3490724"/>
                <a:ext cx="4813947" cy="57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𝑀𝐿𝐸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AB97-06EC-4DAC-BCC0-07495B346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27" y="3490724"/>
                <a:ext cx="4813947" cy="5777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0FCB0A-0069-47CF-AB2E-EF585A9E7D67}"/>
                  </a:ext>
                </a:extLst>
              </p:cNvPr>
              <p:cNvSpPr/>
              <p:nvPr/>
            </p:nvSpPr>
            <p:spPr>
              <a:xfrm>
                <a:off x="2857719" y="4203028"/>
                <a:ext cx="2798778" cy="67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0FCB0A-0069-47CF-AB2E-EF585A9E7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9" y="4203028"/>
                <a:ext cx="2798778" cy="670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7C46B3D-CE08-4EE8-9998-EF161C505CCB}"/>
                  </a:ext>
                </a:extLst>
              </p:cNvPr>
              <p:cNvSpPr/>
              <p:nvPr/>
            </p:nvSpPr>
            <p:spPr>
              <a:xfrm>
                <a:off x="2857719" y="4940374"/>
                <a:ext cx="1771447" cy="691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7C46B3D-CE08-4EE8-9998-EF161C505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9" y="4940374"/>
                <a:ext cx="1771447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39AEECE-C5FF-45C5-B9FB-87C5BF23F3E1}"/>
                  </a:ext>
                </a:extLst>
              </p:cNvPr>
              <p:cNvSpPr/>
              <p:nvPr/>
            </p:nvSpPr>
            <p:spPr>
              <a:xfrm>
                <a:off x="2857719" y="5769680"/>
                <a:ext cx="2195153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39AEECE-C5FF-45C5-B9FB-87C5BF23F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9" y="5769680"/>
                <a:ext cx="2195153" cy="659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D7EE76-9284-4879-98B0-2D2DF22743EA}"/>
                  </a:ext>
                </a:extLst>
              </p:cNvPr>
              <p:cNvSpPr/>
              <p:nvPr/>
            </p:nvSpPr>
            <p:spPr>
              <a:xfrm>
                <a:off x="8650873" y="4034305"/>
                <a:ext cx="1765291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D7EE76-9284-4879-98B0-2D2DF2274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73" y="4034305"/>
                <a:ext cx="1765291" cy="659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51C465-575E-4BF1-BE87-B94F63FE7075}"/>
                  </a:ext>
                </a:extLst>
              </p:cNvPr>
              <p:cNvSpPr/>
              <p:nvPr/>
            </p:nvSpPr>
            <p:spPr>
              <a:xfrm>
                <a:off x="7102597" y="4783592"/>
                <a:ext cx="3914234" cy="650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𝑀𝐿𝐸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51C465-575E-4BF1-BE87-B94F63FE7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97" y="4783592"/>
                <a:ext cx="3914234" cy="6504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17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BB86-3BC0-4EB1-8EA8-008AE245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564E5-8E55-4B92-9A71-D61774C993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68012"/>
                <a:ext cx="9613861" cy="44989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Gaussian Distribution has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Its density is given by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the log likelihood is given by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564E5-8E55-4B92-9A71-D61774C99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68012"/>
                <a:ext cx="9613861" cy="4498949"/>
              </a:xfrm>
              <a:blipFill>
                <a:blip r:embed="rId2"/>
                <a:stretch>
                  <a:fillRect l="-888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FF33A-3FF8-47C4-B20C-D05856A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AEFB5-A890-44CE-804E-5CE2BD7A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06DE5-CC9D-4EA4-8379-1156204A9FE3}"/>
                  </a:ext>
                </a:extLst>
              </p:cNvPr>
              <p:cNvSpPr txBox="1"/>
              <p:nvPr/>
            </p:nvSpPr>
            <p:spPr>
              <a:xfrm>
                <a:off x="7476358" y="2619454"/>
                <a:ext cx="4407247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−∞≤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≤∞</m:t>
                        </m:r>
                      </m:e>
                    </m:eqAr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06DE5-CC9D-4EA4-8379-1156204A9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58" y="2619454"/>
                <a:ext cx="4407247" cy="522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61C109-2F09-46DC-9F13-DA682BA8F065}"/>
                  </a:ext>
                </a:extLst>
              </p:cNvPr>
              <p:cNvSpPr/>
              <p:nvPr/>
            </p:nvSpPr>
            <p:spPr>
              <a:xfrm>
                <a:off x="1598245" y="3593411"/>
                <a:ext cx="7778012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</m:nary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61C109-2F09-46DC-9F13-DA682BA8F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45" y="3593411"/>
                <a:ext cx="7778012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B01F09-8D24-4743-A242-7CDC4D8270FB}"/>
                  </a:ext>
                </a:extLst>
              </p:cNvPr>
              <p:cNvSpPr/>
              <p:nvPr/>
            </p:nvSpPr>
            <p:spPr>
              <a:xfrm>
                <a:off x="1531302" y="4523818"/>
                <a:ext cx="10352303" cy="882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B01F09-8D24-4743-A242-7CDC4D827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02" y="4523818"/>
                <a:ext cx="10352303" cy="882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F91178-E95A-47BA-B5E2-FB184856C7A8}"/>
                  </a:ext>
                </a:extLst>
              </p:cNvPr>
              <p:cNvSpPr txBox="1"/>
              <p:nvPr/>
            </p:nvSpPr>
            <p:spPr>
              <a:xfrm>
                <a:off x="3991708" y="5497775"/>
                <a:ext cx="6098344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F91178-E95A-47BA-B5E2-FB184856C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708" y="5497775"/>
                <a:ext cx="6098344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33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27C8-C0BB-4373-9A2E-3EE4144B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6CDFF-E7F6-47A4-95CF-E93B3894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D6D33-8F02-481D-BC5C-C7299FC2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2AE788-DBE2-4196-8483-33CC1A6BDA0C}"/>
                  </a:ext>
                </a:extLst>
              </p:cNvPr>
              <p:cNvSpPr/>
              <p:nvPr/>
            </p:nvSpPr>
            <p:spPr>
              <a:xfrm>
                <a:off x="-1064877" y="5528572"/>
                <a:ext cx="9121398" cy="1138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𝑁𝑙𝑜𝑔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2AE788-DBE2-4196-8483-33CC1A6BD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4877" y="5528572"/>
                <a:ext cx="9121398" cy="11383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317C92-7F93-4F2A-A524-29232B030851}"/>
                  </a:ext>
                </a:extLst>
              </p:cNvPr>
              <p:cNvSpPr txBox="1"/>
              <p:nvPr/>
            </p:nvSpPr>
            <p:spPr>
              <a:xfrm>
                <a:off x="446650" y="2088866"/>
                <a:ext cx="6098344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317C92-7F93-4F2A-A524-29232B030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0" y="2088866"/>
                <a:ext cx="6098344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635CF0-9FA5-4528-B054-2D8FF8E7D56A}"/>
                  </a:ext>
                </a:extLst>
              </p:cNvPr>
              <p:cNvSpPr txBox="1"/>
              <p:nvPr/>
            </p:nvSpPr>
            <p:spPr>
              <a:xfrm>
                <a:off x="680321" y="2966117"/>
                <a:ext cx="6098344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635CF0-9FA5-4528-B054-2D8FF8E7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2966117"/>
                <a:ext cx="6098344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71F889-7A6C-4C67-A843-558DB1355FB6}"/>
                  </a:ext>
                </a:extLst>
              </p:cNvPr>
              <p:cNvSpPr txBox="1"/>
              <p:nvPr/>
            </p:nvSpPr>
            <p:spPr>
              <a:xfrm>
                <a:off x="680321" y="3876694"/>
                <a:ext cx="6098344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71F889-7A6C-4C67-A843-558DB135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3876694"/>
                <a:ext cx="6098344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9EC324-9F72-419F-BAE6-2DAEE55CEDEB}"/>
                  </a:ext>
                </a:extLst>
              </p:cNvPr>
              <p:cNvSpPr txBox="1"/>
              <p:nvPr/>
            </p:nvSpPr>
            <p:spPr>
              <a:xfrm>
                <a:off x="446650" y="4749336"/>
                <a:ext cx="6098344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9EC324-9F72-419F-BAE6-2DAEE55CE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0" y="4749336"/>
                <a:ext cx="6098344" cy="7862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34089-17B1-4099-9684-32ADE91EFE1F}"/>
                  </a:ext>
                </a:extLst>
              </p:cNvPr>
              <p:cNvSpPr txBox="1"/>
              <p:nvPr/>
            </p:nvSpPr>
            <p:spPr>
              <a:xfrm>
                <a:off x="5890845" y="3688752"/>
                <a:ext cx="6098344" cy="787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𝑁𝑙𝑜𝑔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34089-17B1-4099-9684-32ADE91EF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45" y="3688752"/>
                <a:ext cx="6098344" cy="7876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47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DF8216-3A5F-4D9D-90A0-91D6D68E42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0321" y="753228"/>
                <a:ext cx="9687568" cy="1080938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𝑁𝑙𝑜𝑔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DF8216-3A5F-4D9D-90A0-91D6D68E4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0321" y="753228"/>
                <a:ext cx="9687568" cy="1080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D4F51-CA9F-4EA6-89A4-309B75F7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644" y="6492875"/>
            <a:ext cx="687066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FA494-7319-4DE0-BDFE-0F39DEB5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0F56A1-59F0-410B-9891-426F8C3F1696}"/>
                  </a:ext>
                </a:extLst>
              </p:cNvPr>
              <p:cNvSpPr txBox="1"/>
              <p:nvPr/>
            </p:nvSpPr>
            <p:spPr>
              <a:xfrm>
                <a:off x="2990557" y="1649500"/>
                <a:ext cx="62108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take th</a:t>
                </a:r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 partial derivatives </a:t>
                </a:r>
                <a:r>
                  <a:rPr lang="en-US" sz="18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w.r.t.</a:t>
                </a:r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0F56A1-59F0-410B-9891-426F8C3F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57" y="1649500"/>
                <a:ext cx="6210886" cy="369332"/>
              </a:xfrm>
              <a:prstGeom prst="rect">
                <a:avLst/>
              </a:prstGeom>
              <a:blipFill>
                <a:blip r:embed="rId3"/>
                <a:stretch>
                  <a:fillRect l="-884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C5A8D1B-0F13-41F3-A3CF-6E2D42CECF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8301" y="2208628"/>
                <a:ext cx="5903359" cy="438772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𝑁𝑙𝑜𝑔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sz="1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𝑁𝑙𝑜𝑔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𝐍</m:t>
                        </m:r>
                      </m:den>
                    </m:f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C5A8D1B-0F13-41F3-A3CF-6E2D42CE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01" y="2208628"/>
                <a:ext cx="5903359" cy="4387729"/>
              </a:xfrm>
              <a:prstGeom prst="rect">
                <a:avLst/>
              </a:prstGeom>
              <a:blipFill>
                <a:blip r:embed="rId4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B03A7-5103-4EBE-97B6-2378A118E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641" y="2208628"/>
                <a:ext cx="5903359" cy="4387729"/>
              </a:xfrm>
              <a:solidFill>
                <a:schemeClr val="accent1">
                  <a:lumMod val="75000"/>
                </a:schemeClr>
              </a:solidFill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𝑁𝑙𝑜𝑔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=0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B03A7-5103-4EBE-97B6-2378A118E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641" y="2208628"/>
                <a:ext cx="5903359" cy="4387729"/>
              </a:xfrm>
              <a:blipFill>
                <a:blip r:embed="rId5"/>
                <a:stretch>
                  <a:fillRect l="-93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11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714-D377-436E-A315-546974A1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C7F8A-E0D8-4EE3-8D73-83BE451C2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MLE for 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by taking the partial derivatives of the log likelihood and setting them equal to 0 are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C7F8A-E0D8-4EE3-8D73-83BE451C2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DD744-9C3E-4887-8288-6912115A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CCD85-1600-45D4-8C4B-D130A7B6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7CF8-A336-49E9-80B3-E1FA5177F381}"/>
                  </a:ext>
                </a:extLst>
              </p:cNvPr>
              <p:cNvSpPr txBox="1"/>
              <p:nvPr/>
            </p:nvSpPr>
            <p:spPr>
              <a:xfrm>
                <a:off x="1299900" y="3961455"/>
                <a:ext cx="3961416" cy="550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7CF8-A336-49E9-80B3-E1FA5177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0" y="3961455"/>
                <a:ext cx="3961416" cy="55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22D71E-C601-474C-8477-F6526203EAC5}"/>
                  </a:ext>
                </a:extLst>
              </p:cNvPr>
              <p:cNvSpPr txBox="1"/>
              <p:nvPr/>
            </p:nvSpPr>
            <p:spPr>
              <a:xfrm>
                <a:off x="4009872" y="3999170"/>
                <a:ext cx="5164601" cy="827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22D71E-C601-474C-8477-F6526203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872" y="3999170"/>
                <a:ext cx="5164601" cy="827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74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D84-8067-4D7A-A6DA-D718A3E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8851-5328-4789-A7E2-B68CFDA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8031-F8C1-40C1-AABD-517E8CE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6844-D95A-4A4B-AF2A-C800FE7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Four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583644-5571-43E2-B697-1C6370F5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604737-3104-489A-9915-604A65083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103A5-2286-43D4-AF17-2591CBEC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3B31F-27D8-4584-A8FC-E7CDB18A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2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2B8A-FDBD-44E2-9656-93F26FEE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4635-F869-4980-A828-447403DC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9" y="2158847"/>
            <a:ext cx="9350470" cy="43255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Statistic: Any value that is calculated from a given sample. </a:t>
            </a:r>
          </a:p>
          <a:p>
            <a:r>
              <a:rPr lang="en-US" dirty="0"/>
              <a:t>Statistical model uses information provided by sample to make decision</a:t>
            </a:r>
          </a:p>
          <a:p>
            <a:r>
              <a:rPr lang="en-US" dirty="0"/>
              <a:t>Parametric methods assume that sample is drawn from some known distribution</a:t>
            </a:r>
          </a:p>
          <a:p>
            <a:pPr lvl="1"/>
            <a:r>
              <a:rPr lang="en-US" dirty="0"/>
              <a:t>In parametric approach, the model is defined with the help of small number of parameters i.e. mean, variance</a:t>
            </a:r>
          </a:p>
          <a:p>
            <a:r>
              <a:rPr lang="en-US" dirty="0"/>
              <a:t>Sample based parameter estimation leads to knowledge of whole distribution</a:t>
            </a:r>
          </a:p>
          <a:p>
            <a:r>
              <a:rPr lang="en-US" dirty="0"/>
              <a:t>Parametric Modeling</a:t>
            </a:r>
          </a:p>
          <a:p>
            <a:pPr lvl="1"/>
            <a:r>
              <a:rPr lang="en-US" dirty="0"/>
              <a:t>Estimate the parameters from given sample</a:t>
            </a:r>
          </a:p>
          <a:p>
            <a:pPr lvl="1"/>
            <a:r>
              <a:rPr lang="en-US" dirty="0"/>
              <a:t>Plug them in assumed model to get estimated distribution</a:t>
            </a:r>
          </a:p>
          <a:p>
            <a:pPr lvl="1"/>
            <a:r>
              <a:rPr lang="en-US" dirty="0"/>
              <a:t>Use this distribution to make decision</a:t>
            </a:r>
          </a:p>
          <a:p>
            <a:r>
              <a:rPr lang="en-US" dirty="0"/>
              <a:t>Two methods, we study, for parameter estimation are </a:t>
            </a:r>
          </a:p>
          <a:p>
            <a:pPr lvl="1"/>
            <a:r>
              <a:rPr lang="en-US" dirty="0"/>
              <a:t>Maximum likelihood estimation</a:t>
            </a:r>
          </a:p>
          <a:p>
            <a:pPr lvl="1"/>
            <a:r>
              <a:rPr lang="en-US" dirty="0"/>
              <a:t>Bayesian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67D20-DAD1-48EE-A7C3-C5DD355A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46868-9371-4F00-865B-F4C65BC5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D092C6-BAEF-43EC-9C51-523410F004E1}"/>
              </a:ext>
            </a:extLst>
          </p:cNvPr>
          <p:cNvGrpSpPr/>
          <p:nvPr/>
        </p:nvGrpSpPr>
        <p:grpSpPr>
          <a:xfrm>
            <a:off x="9783475" y="2422335"/>
            <a:ext cx="2100131" cy="4062063"/>
            <a:chOff x="9206399" y="2551471"/>
            <a:chExt cx="2100131" cy="40620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31DBA3-0472-4997-B237-C757E0EF16B2}"/>
                </a:ext>
              </a:extLst>
            </p:cNvPr>
            <p:cNvSpPr/>
            <p:nvPr/>
          </p:nvSpPr>
          <p:spPr>
            <a:xfrm>
              <a:off x="9453716" y="2551471"/>
              <a:ext cx="1563329" cy="10809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Data</a:t>
              </a: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AE6C3952-A435-44C6-89EF-F0ADA4DA969E}"/>
                </a:ext>
              </a:extLst>
            </p:cNvPr>
            <p:cNvSpPr/>
            <p:nvPr/>
          </p:nvSpPr>
          <p:spPr>
            <a:xfrm>
              <a:off x="9951472" y="3653986"/>
              <a:ext cx="567816" cy="7079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503383-1F05-4C84-8B41-6B91FC97C0AE}"/>
                </a:ext>
              </a:extLst>
            </p:cNvPr>
            <p:cNvSpPr/>
            <p:nvPr/>
          </p:nvSpPr>
          <p:spPr>
            <a:xfrm>
              <a:off x="9248568" y="4412515"/>
              <a:ext cx="2057962" cy="7079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 Estimation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262E5879-8144-429F-9DA4-47FB24083DF6}"/>
                </a:ext>
              </a:extLst>
            </p:cNvPr>
            <p:cNvSpPr/>
            <p:nvPr/>
          </p:nvSpPr>
          <p:spPr>
            <a:xfrm>
              <a:off x="9951472" y="5171044"/>
              <a:ext cx="567816" cy="7079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27F714-0392-4944-8D13-0BD8B5B0607D}"/>
                </a:ext>
              </a:extLst>
            </p:cNvPr>
            <p:cNvSpPr/>
            <p:nvPr/>
          </p:nvSpPr>
          <p:spPr>
            <a:xfrm>
              <a:off x="9206399" y="5905612"/>
              <a:ext cx="2057962" cy="7079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Fitted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6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AC8818-40AF-4D2D-9E90-9C0A9890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Maximum Likelihood Estimation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7A88FF-5477-4CE9-A521-B0F2067E4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7D9DF-2021-4189-98D8-42BEC07E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49B-9E91-480A-9622-1F9B621D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3CE4-7A51-4E42-B654-9972AB1E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 - MLE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0C388-282E-49E6-AC81-ACBE9D2F0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97510"/>
                <a:ext cx="9613861" cy="39072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we have </a:t>
                </a:r>
                <a:r>
                  <a:rPr lang="en-US" dirty="0" err="1"/>
                  <a:t>iid</a:t>
                </a:r>
                <a:r>
                  <a:rPr lang="en-US" dirty="0"/>
                  <a:t> distributed samples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b="1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are instances drawn from some known distribution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parameter</a:t>
                </a:r>
              </a:p>
              <a:p>
                <a:pPr lvl="1"/>
                <a:r>
                  <a:rPr lang="en-US" dirty="0"/>
                  <a:t>We want to estimate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that makes samples coming from assumed distribution as likely as possible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dirty="0" err="1"/>
                  <a:t>iid</a:t>
                </a:r>
                <a:r>
                  <a:rPr lang="en-US" dirty="0"/>
                  <a:t> samples the joint probability becomes the product of individual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The </a:t>
                </a:r>
                <a:r>
                  <a:rPr lang="en-US" i="1" dirty="0"/>
                  <a:t>likelihood </a:t>
                </a:r>
                <a:r>
                  <a:rPr lang="en-US" dirty="0"/>
                  <a:t>of parameter </a:t>
                </a:r>
                <a:r>
                  <a:rPr lang="en-US" i="1" dirty="0"/>
                  <a:t>θ </a:t>
                </a:r>
                <a:r>
                  <a:rPr lang="en-US" dirty="0"/>
                  <a:t>given sample X is the product of the likelihoods of the individual points:</a:t>
                </a:r>
              </a:p>
              <a:p>
                <a:pPr marL="914400" lvl="2" indent="0">
                  <a:buNone/>
                </a:pPr>
                <a:br>
                  <a:rPr lang="en-US" dirty="0"/>
                </a:br>
                <a:r>
                  <a:rPr lang="en-US" dirty="0"/>
                  <a:t> 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0C388-282E-49E6-AC81-ACBE9D2F0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97510"/>
                <a:ext cx="9613861" cy="3907262"/>
              </a:xfrm>
              <a:blipFill>
                <a:blip r:embed="rId2"/>
                <a:stretch>
                  <a:fillRect l="-888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40222-530B-4BA7-A187-3247E7E0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0CD5F-E912-4871-8776-B74A72CD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4C979C-BBAE-4EE3-88F9-4261F9506701}"/>
                  </a:ext>
                </a:extLst>
              </p:cNvPr>
              <p:cNvSpPr/>
              <p:nvPr/>
            </p:nvSpPr>
            <p:spPr>
              <a:xfrm>
                <a:off x="2080870" y="5233571"/>
                <a:ext cx="6355208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4C979C-BBAE-4EE3-88F9-4261F9506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870" y="5233571"/>
                <a:ext cx="6355208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3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6275-45FB-4E9D-9D73-15F1E237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05353-765D-42C9-99A5-1B47CF52E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8050724" cy="3599316"/>
              </a:xfrm>
            </p:spPr>
            <p:txBody>
              <a:bodyPr/>
              <a:lstStyle/>
              <a:p>
                <a:r>
                  <a:rPr lang="en-US" dirty="0"/>
                  <a:t>We want to estimate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such that X is most likely to be drawn from assumed distribution 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Search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that maximizes the likelihood</a:t>
                </a:r>
              </a:p>
              <a:p>
                <a:pPr lvl="1"/>
                <a:r>
                  <a:rPr lang="en-US" dirty="0"/>
                  <a:t>Multiplication process is compute intensive, take log of both sides to minimize this cost called log likelihood.</a:t>
                </a:r>
              </a:p>
              <a:p>
                <a:r>
                  <a:rPr lang="en-US" dirty="0"/>
                  <a:t>How to assume a distribution</a:t>
                </a:r>
              </a:p>
              <a:p>
                <a:pPr lvl="1"/>
                <a:r>
                  <a:rPr lang="en-US" dirty="0"/>
                  <a:t>Bernoulli: this distribution is used for two class problem</a:t>
                </a:r>
              </a:p>
              <a:p>
                <a:pPr lvl="1"/>
                <a:r>
                  <a:rPr lang="en-US" dirty="0"/>
                  <a:t>Multinomial: When there are more than two classes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05353-765D-42C9-99A5-1B47CF52E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8050724" cy="3599316"/>
              </a:xfrm>
              <a:blipFill>
                <a:blip r:embed="rId2"/>
                <a:stretch>
                  <a:fillRect l="-1061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8E430-5AA8-410F-81F9-356EE405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104AA-C4E2-4763-9A4F-BAEDD9F6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57BC4F-6502-4CE7-8124-81AF486FAFCC}"/>
                  </a:ext>
                </a:extLst>
              </p:cNvPr>
              <p:cNvSpPr/>
              <p:nvPr/>
            </p:nvSpPr>
            <p:spPr>
              <a:xfrm>
                <a:off x="8402478" y="3632400"/>
                <a:ext cx="311316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𝐿𝑜𝑔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</m:nary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57BC4F-6502-4CE7-8124-81AF486FA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478" y="3632400"/>
                <a:ext cx="3113160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F115BE-1C26-4946-9553-ED5BA2A99BA9}"/>
                  </a:ext>
                </a:extLst>
              </p:cNvPr>
              <p:cNvSpPr/>
              <p:nvPr/>
            </p:nvSpPr>
            <p:spPr>
              <a:xfrm>
                <a:off x="7975309" y="2557799"/>
                <a:ext cx="4216691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F115BE-1C26-4946-9553-ED5BA2A99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309" y="2557799"/>
                <a:ext cx="4216691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41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CD92-FB61-4CAA-B7EA-C5030E37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831E8-6CE2-4FD6-BD93-03B9B0F7A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6540793" cy="3599316"/>
              </a:xfrm>
            </p:spPr>
            <p:txBody>
              <a:bodyPr/>
              <a:lstStyle/>
              <a:p>
                <a:r>
                  <a:rPr lang="en-US" dirty="0"/>
                  <a:t>An event occurs with probability p and its not-occurring has probability 1-p.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b="0" i="0" dirty="0">
                    <a:latin typeface="+mj-lt"/>
                  </a:rPr>
                  <a:t>. for coin experiment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h𝑒𝑎𝑑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𝑡𝑎𝑖𝑙</m:t>
                        </m:r>
                      </m:sup>
                    </m:sSup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Parameter Estimation</a:t>
                </a:r>
              </a:p>
              <a:p>
                <a:pPr lvl="1"/>
                <a:r>
                  <a:rPr lang="en-US" dirty="0"/>
                  <a:t>P is only parameter to be estimated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831E8-6CE2-4FD6-BD93-03B9B0F7A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6540793" cy="3599316"/>
              </a:xfrm>
              <a:blipFill>
                <a:blip r:embed="rId2"/>
                <a:stretch>
                  <a:fillRect l="-1305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F050D-B2B6-461D-9AA2-7C89656D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2C36F-19FA-473D-9F34-A8F7FB9D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045CC7-F35E-44A6-843F-9767C474AD1C}"/>
                  </a:ext>
                </a:extLst>
              </p:cNvPr>
              <p:cNvSpPr txBox="1"/>
              <p:nvPr/>
            </p:nvSpPr>
            <p:spPr>
              <a:xfrm>
                <a:off x="958646" y="4771160"/>
                <a:ext cx="11061290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=1.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+0.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045CC7-F35E-44A6-843F-9767C474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46" y="4771160"/>
                <a:ext cx="11061290" cy="672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17E8CE-1636-4828-AEA2-3EA7A75A0147}"/>
                  </a:ext>
                </a:extLst>
              </p:cNvPr>
              <p:cNvSpPr txBox="1"/>
              <p:nvPr/>
            </p:nvSpPr>
            <p:spPr>
              <a:xfrm>
                <a:off x="958645" y="5600103"/>
                <a:ext cx="11061290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17E8CE-1636-4828-AEA2-3EA7A75A0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45" y="5600103"/>
                <a:ext cx="11061290" cy="672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22855B-4C98-4B64-9E52-FCEBA6036A6C}"/>
                  </a:ext>
                </a:extLst>
              </p:cNvPr>
              <p:cNvSpPr txBox="1"/>
              <p:nvPr/>
            </p:nvSpPr>
            <p:spPr>
              <a:xfrm>
                <a:off x="7221115" y="2209663"/>
                <a:ext cx="4541500" cy="894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𝒊𝒇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𝒊𝒔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𝒆𝒗𝒆𝒏𝒕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𝒐𝒇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𝒊𝒏𝒕𝒆𝒓𝒆𝒔𝒕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   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𝒐𝒕𝒉𝒆𝒓𝒘𝒊𝒔𝒆</m:t>
                                  </m:r>
                                </m:e>
                              </m:eqArr>
                            </m:e>
                          </m:d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22855B-4C98-4B64-9E52-FCEBA6036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15" y="2209663"/>
                <a:ext cx="4541500" cy="8948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16826D-3D13-4EA8-930F-DE981E7B9BB6}"/>
                  </a:ext>
                </a:extLst>
              </p:cNvPr>
              <p:cNvSpPr/>
              <p:nvPr/>
            </p:nvSpPr>
            <p:spPr>
              <a:xfrm>
                <a:off x="7550981" y="3079372"/>
                <a:ext cx="45756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16826D-3D13-4EA8-930F-DE981E7B9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81" y="3079372"/>
                <a:ext cx="4575652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3437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2473</TotalTime>
  <Words>932</Words>
  <Application>Microsoft Office PowerPoint</Application>
  <PresentationFormat>Widescreen</PresentationFormat>
  <Paragraphs>195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 Condensed</vt:lpstr>
      <vt:lpstr>Calibri</vt:lpstr>
      <vt:lpstr>Cambria Math</vt:lpstr>
      <vt:lpstr>LucidaBright</vt:lpstr>
      <vt:lpstr>Trebuchet MS</vt:lpstr>
      <vt:lpstr>Berlin</vt:lpstr>
      <vt:lpstr>PowerPoint Presentation</vt:lpstr>
      <vt:lpstr>INTRODUCTION TO  Machine Learning 3rd Edition</vt:lpstr>
      <vt:lpstr>Parametric Methods</vt:lpstr>
      <vt:lpstr>4.1 Introduction</vt:lpstr>
      <vt:lpstr>Introduction</vt:lpstr>
      <vt:lpstr>4.2 Maximum Likelihood Estimation</vt:lpstr>
      <vt:lpstr>Maximum Likelihood Estimation - MLE </vt:lpstr>
      <vt:lpstr>ML Estimation</vt:lpstr>
      <vt:lpstr>Bernoulli Density</vt:lpstr>
      <vt:lpstr>Bernoulli Distribution</vt:lpstr>
      <vt:lpstr>Bernoulli Distribution</vt:lpstr>
      <vt:lpstr>Bernoulli Distribution</vt:lpstr>
      <vt:lpstr>Bernoulli Distribution</vt:lpstr>
      <vt:lpstr>Multinomial Density</vt:lpstr>
      <vt:lpstr>PowerPoint Presentation</vt:lpstr>
      <vt:lpstr>Estimating the Gaussian Distribution</vt:lpstr>
      <vt:lpstr>PowerPoint Presentation</vt:lpstr>
      <vt:lpstr>L(μ,σ│X)=-N/2  log⁡(2π)-Nlogσ-∑_t▒(x^t-μ)^2/(2σ^2 )</vt:lpstr>
      <vt:lpstr>PowerPoint Presentation</vt:lpstr>
      <vt:lpstr>PowerPoint Presentation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351</cp:revision>
  <dcterms:created xsi:type="dcterms:W3CDTF">2020-07-19T07:13:44Z</dcterms:created>
  <dcterms:modified xsi:type="dcterms:W3CDTF">2020-08-22T08:03:08Z</dcterms:modified>
</cp:coreProperties>
</file>