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32"/>
  </p:notesMasterIdLst>
  <p:handoutMasterIdLst>
    <p:handoutMasterId r:id="rId33"/>
  </p:handoutMasterIdLst>
  <p:sldIdLst>
    <p:sldId id="430" r:id="rId2"/>
    <p:sldId id="256" r:id="rId3"/>
    <p:sldId id="264" r:id="rId4"/>
    <p:sldId id="418" r:id="rId5"/>
    <p:sldId id="423" r:id="rId6"/>
    <p:sldId id="415" r:id="rId7"/>
    <p:sldId id="257" r:id="rId8"/>
    <p:sldId id="272" r:id="rId9"/>
    <p:sldId id="284" r:id="rId10"/>
    <p:sldId id="425" r:id="rId11"/>
    <p:sldId id="424" r:id="rId12"/>
    <p:sldId id="271" r:id="rId13"/>
    <p:sldId id="273" r:id="rId14"/>
    <p:sldId id="258" r:id="rId15"/>
    <p:sldId id="274" r:id="rId16"/>
    <p:sldId id="417" r:id="rId17"/>
    <p:sldId id="428" r:id="rId18"/>
    <p:sldId id="285" r:id="rId19"/>
    <p:sldId id="426" r:id="rId20"/>
    <p:sldId id="419" r:id="rId21"/>
    <p:sldId id="275" r:id="rId22"/>
    <p:sldId id="420" r:id="rId23"/>
    <p:sldId id="277" r:id="rId24"/>
    <p:sldId id="421" r:id="rId25"/>
    <p:sldId id="278" r:id="rId26"/>
    <p:sldId id="422" r:id="rId27"/>
    <p:sldId id="427" r:id="rId28"/>
    <p:sldId id="279" r:id="rId29"/>
    <p:sldId id="429" r:id="rId30"/>
    <p:sldId id="282" r:id="rId31"/>
  </p:sldIdLst>
  <p:sldSz cx="9144000" cy="6858000" type="screen4x3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5" d="100"/>
          <a:sy n="65" d="100"/>
        </p:scale>
        <p:origin x="5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7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16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r>
              <a:rPr lang="en-US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kumimoji="0" lang="en-US">
                <a:solidFill>
                  <a:schemeClr val="accent1">
                    <a:tint val="20000"/>
                  </a:schemeClr>
                </a:solidFill>
              </a:rPr>
              <a:t>COMEDXD - COMputer EDucation EXplaineD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43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994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72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786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75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64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27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8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48250"/>
            <a:ext cx="2057400" cy="365125"/>
          </a:xfrm>
        </p:spPr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48251"/>
            <a:ext cx="4834673" cy="365125"/>
          </a:xfrm>
        </p:spPr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93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9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6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88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8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7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7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03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24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0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964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6" y="1306611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F29-40C9-4861-A6A9-26975BF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pic>
        <p:nvPicPr>
          <p:cNvPr id="1028" name="Picture 4" descr="Is there a difference between deep learning, Machine Learning and ...">
            <a:extLst>
              <a:ext uri="{FF2B5EF4-FFF2-40B4-BE49-F238E27FC236}">
                <a16:creationId xmlns:a16="http://schemas.microsoft.com/office/drawing/2014/main" id="{10A27257-DD42-4979-9A58-F9B4CBF51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132856"/>
            <a:ext cx="8136904" cy="46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E58E-E139-4ABF-BE7B-014FE28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025B-2058-49BC-B020-2F9FAE8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8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0-C803-486D-A683-F004675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3074" name="Picture 2" descr="Applications of Machine Learning - Javatpoint">
            <a:extLst>
              <a:ext uri="{FF2B5EF4-FFF2-40B4-BE49-F238E27FC236}">
                <a16:creationId xmlns:a16="http://schemas.microsoft.com/office/drawing/2014/main" id="{49521854-ADA3-48B5-BFEE-6C0934E2F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2059579"/>
            <a:ext cx="5544615" cy="475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10BB4-3090-415C-9D6F-93DD84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2C33-FDAF-44F0-81DF-0712539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tr-TR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5" name="Picture 2" descr="Can you explain briefly about machine learning, deep learning, AI ...">
            <a:extLst>
              <a:ext uri="{FF2B5EF4-FFF2-40B4-BE49-F238E27FC236}">
                <a16:creationId xmlns:a16="http://schemas.microsoft.com/office/drawing/2014/main" id="{0DDEADEC-670E-40E3-9B29-B5E8E27D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509717" cy="39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C0FC0-D1B4-4EE9-8713-238FDA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60848"/>
            <a:ext cx="6887389" cy="3599316"/>
          </a:xfrm>
        </p:spPr>
        <p:txBody>
          <a:bodyPr/>
          <a:lstStyle/>
          <a:p>
            <a:r>
              <a:rPr lang="tr-TR" dirty="0"/>
              <a:t>Basket analysis: </a:t>
            </a:r>
            <a:endParaRPr lang="en-US" dirty="0"/>
          </a:p>
          <a:p>
            <a:pPr lvl="1"/>
            <a:r>
              <a:rPr lang="tr-TR" i="1" dirty="0"/>
              <a:t>P</a:t>
            </a:r>
            <a:r>
              <a:rPr lang="tr-TR" dirty="0"/>
              <a:t>(</a:t>
            </a:r>
            <a:r>
              <a:rPr lang="tr-TR" i="1" dirty="0"/>
              <a:t>Y</a:t>
            </a:r>
            <a:r>
              <a:rPr lang="tr-TR" dirty="0"/>
              <a:t>|</a:t>
            </a:r>
            <a:r>
              <a:rPr lang="tr-TR" i="1" dirty="0"/>
              <a:t>X</a:t>
            </a:r>
            <a:r>
              <a:rPr lang="tr-TR" dirty="0"/>
              <a:t>) probability that somebody who buys </a:t>
            </a:r>
            <a:r>
              <a:rPr lang="tr-TR" i="1" dirty="0"/>
              <a:t>X</a:t>
            </a:r>
            <a:r>
              <a:rPr lang="tr-TR" dirty="0"/>
              <a:t> also buys </a:t>
            </a:r>
            <a:r>
              <a:rPr lang="tr-TR" i="1" dirty="0"/>
              <a:t>Y </a:t>
            </a:r>
            <a:r>
              <a:rPr lang="tr-TR" dirty="0"/>
              <a:t>where </a:t>
            </a:r>
            <a:r>
              <a:rPr lang="tr-TR" i="1" dirty="0"/>
              <a:t>X</a:t>
            </a:r>
            <a:r>
              <a:rPr lang="tr-TR" dirty="0"/>
              <a:t> and </a:t>
            </a:r>
            <a:r>
              <a:rPr lang="tr-TR" i="1" dirty="0"/>
              <a:t>Y</a:t>
            </a:r>
            <a:r>
              <a:rPr lang="tr-TR" dirty="0"/>
              <a:t> are products/services.</a:t>
            </a:r>
            <a:endParaRPr lang="en-US" dirty="0"/>
          </a:p>
          <a:p>
            <a:pPr lvl="2"/>
            <a:r>
              <a:rPr lang="tr-TR" dirty="0"/>
              <a:t>Example: </a:t>
            </a:r>
            <a:r>
              <a:rPr lang="tr-TR" i="1" dirty="0"/>
              <a:t>P </a:t>
            </a:r>
            <a:r>
              <a:rPr lang="tr-TR" dirty="0"/>
              <a:t>( </a:t>
            </a:r>
            <a:r>
              <a:rPr lang="en-US" dirty="0"/>
              <a:t>burger</a:t>
            </a:r>
            <a:r>
              <a:rPr lang="tr-TR" dirty="0"/>
              <a:t> | </a:t>
            </a:r>
            <a:r>
              <a:rPr lang="en-US" dirty="0"/>
              <a:t>cold drink</a:t>
            </a:r>
            <a:r>
              <a:rPr lang="tr-TR" dirty="0"/>
              <a:t>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5122" name="Picture 2" descr="Association Rules - File Exchange - MATLAB Central">
            <a:extLst>
              <a:ext uri="{FF2B5EF4-FFF2-40B4-BE49-F238E27FC236}">
                <a16:creationId xmlns:a16="http://schemas.microsoft.com/office/drawing/2014/main" id="{132F4627-020D-4ABA-BC73-8BF758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4680"/>
            <a:ext cx="6264696" cy="32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2B1F7-D53E-4EC9-924C-E0396693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2162" y="2007173"/>
            <a:ext cx="3953082" cy="3598863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7238" y="2132856"/>
            <a:ext cx="4581089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0070C0"/>
                </a:solidFill>
                <a:effectLst/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0070C0"/>
                </a:solidFill>
                <a:effectLst/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89745" y="5708691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IF </a:t>
            </a:r>
            <a:r>
              <a:rPr lang="tr-TR" sz="2400" i="1" dirty="0">
                <a:latin typeface="+mj-lt"/>
              </a:rPr>
              <a:t>income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1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savings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2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</a:t>
            </a:r>
            <a:r>
              <a:rPr lang="tr-TR" sz="2400" dirty="0">
                <a:latin typeface="+mj-lt"/>
              </a:rPr>
              <a:t>THEN </a:t>
            </a:r>
            <a:r>
              <a:rPr lang="tr-TR" sz="2400" dirty="0">
                <a:solidFill>
                  <a:srgbClr val="0070C0"/>
                </a:solidFill>
              </a:rPr>
              <a:t>low-risk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ELSE </a:t>
            </a:r>
            <a:r>
              <a:rPr lang="tr-TR" sz="2400" dirty="0">
                <a:solidFill>
                  <a:srgbClr val="990033"/>
                </a:solidFill>
              </a:rPr>
              <a:t>high-risk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C1E69-71B6-4D1F-B097-F18A909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Face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Character 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Speech 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Medical diagnosis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Biometrics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Outlier/novelty detection: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8BC86-8010-4958-8249-D5A2D3CF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106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2169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0231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8294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02669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0731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18794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26856" y="4825332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2229644" y="2161507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3333FF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2302669" y="4250657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3333FF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398294" y="6156543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A84D8-B42C-42EC-BE85-55EA14EE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DBA-5E5B-4E99-9F1B-B646469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Example: Price of a used car</a:t>
                </a:r>
              </a:p>
              <a:p>
                <a:pPr lvl="1"/>
                <a:r>
                  <a:rPr lang="tr-TR" i="1" dirty="0"/>
                  <a:t>x </a:t>
                </a:r>
                <a:r>
                  <a:rPr lang="tr-TR" dirty="0"/>
                  <a:t>: car attributes</a:t>
                </a:r>
                <a:endParaRPr lang="en-US" dirty="0"/>
              </a:p>
              <a:p>
                <a:pPr lvl="1"/>
                <a:r>
                  <a:rPr lang="tr-TR" i="1" dirty="0"/>
                  <a:t>y </a:t>
                </a:r>
                <a:r>
                  <a:rPr lang="tr-TR" dirty="0"/>
                  <a:t>: price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tr-TR" dirty="0"/>
                  <a:t>model,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Symbol" pitchFamily="18" charset="2"/>
                  </a:rPr>
                  <a:t> </a:t>
                </a:r>
                <a:r>
                  <a:rPr lang="tr-TR" dirty="0"/>
                  <a:t>parameters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27-2F49-4767-81D0-F89F4A5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55590B-EF17-4192-A284-049DA36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32040" y="2737481"/>
            <a:ext cx="4211960" cy="4053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45" y="3683394"/>
                <a:ext cx="2185598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sz="240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aseline="-25000" dirty="0">
                  <a:solidFill>
                    <a:schemeClr val="accent5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0145" y="3683394"/>
                <a:ext cx="2185598" cy="45313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0985C2-8387-420C-A904-C70AEF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70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3563938" y="3284538"/>
                <a:ext cx="2664244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>
                  <a:solidFill>
                    <a:srgbClr val="3333FF"/>
                  </a:solidFill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000" i="1" baseline="-25000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>
                  <a:solidFill>
                    <a:srgbClr val="3333FF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95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38" y="3284538"/>
                <a:ext cx="2664244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8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rgbClr val="3333FF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8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rgbClr val="3333FF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rgbClr val="3333FF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rgbClr val="3333FF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rgbClr val="3333FF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rgbClr val="3333FF"/>
                </a:solidFill>
                <a:latin typeface="Cambria Math" panose="02040503050406030204" pitchFamily="18" charset="0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08ADB-7B04-4324-8957-4EFC89D4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999-66DE-422B-BA8B-73FFA98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2336873"/>
                <a:ext cx="7566992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task of learning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maps an input to an output based on example input-output pairs</a:t>
                </a:r>
              </a:p>
              <a:p>
                <a:r>
                  <a:rPr lang="en-US" dirty="0"/>
                  <a:t>It infers function from labelled training data consisting of set of examples</a:t>
                </a:r>
              </a:p>
              <a:p>
                <a:r>
                  <a:rPr lang="en-US" dirty="0"/>
                  <a:t>Input is in the form of pair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An SL algorithm analyzes the training data and produces an inferred function, which can be used for mapping new examples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336873"/>
                <a:ext cx="7566992" cy="3599316"/>
              </a:xfrm>
              <a:blipFill>
                <a:blip r:embed="rId2"/>
                <a:stretch>
                  <a:fillRect l="-2498" t="-5245" r="-322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0671-C351-43AD-94CD-1FCD46ED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F83-E66F-4C5E-A011-C96FDF9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7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340768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i="0" dirty="0"/>
              <a:t>INTRODUCTION TO</a:t>
            </a:r>
            <a:r>
              <a:rPr lang="tr-TR" sz="3600" dirty="0"/>
              <a:t>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5085184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705" y="548680"/>
            <a:ext cx="3912722" cy="4428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6847A-69B5-444E-8DC4-79C4F4632A41}"/>
              </a:ext>
            </a:extLst>
          </p:cNvPr>
          <p:cNvSpPr/>
          <p:nvPr/>
        </p:nvSpPr>
        <p:spPr>
          <a:xfrm>
            <a:off x="531639" y="2276872"/>
            <a:ext cx="7568753" cy="3892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AC55F-7594-43B4-971A-626E530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Supervised Machine learning - Javatpoint">
            <a:extLst>
              <a:ext uri="{FF2B5EF4-FFF2-40B4-BE49-F238E27FC236}">
                <a16:creationId xmlns:a16="http://schemas.microsoft.com/office/drawing/2014/main" id="{34119FA7-B565-4BBA-9746-37FD97D5D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489274"/>
            <a:ext cx="7230995" cy="36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E5DF1-FCEE-4639-91ED-159027A6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3CFF-92BF-4376-93F8-B3429DC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18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3228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21972"/>
            <a:ext cx="8153400" cy="3599316"/>
          </a:xfrm>
        </p:spPr>
        <p:txBody>
          <a:bodyPr/>
          <a:lstStyle/>
          <a:p>
            <a:r>
              <a:rPr lang="tr-TR" dirty="0">
                <a:solidFill>
                  <a:srgbClr val="3333FF"/>
                </a:solidFill>
                <a:effectLst/>
              </a:rPr>
              <a:t>Prediction of future cases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Knowledge extraction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Compression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rgbClr val="3333FF"/>
                </a:solidFill>
                <a:effectLst/>
              </a:rPr>
              <a:t>Outlier 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1F322-B442-4290-A0DC-AD6AA7E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4CD-A782-42BD-BD31-DEEFD3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pic>
        <p:nvPicPr>
          <p:cNvPr id="2050" name="Picture 2" descr="Unsupervised-Text-Clustering using Natural Language Processing(NLP)">
            <a:extLst>
              <a:ext uri="{FF2B5EF4-FFF2-40B4-BE49-F238E27FC236}">
                <a16:creationId xmlns:a16="http://schemas.microsoft.com/office/drawing/2014/main" id="{0CC48221-C740-43FF-8380-3A593676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0" r="2574" b="4556"/>
          <a:stretch/>
        </p:blipFill>
        <p:spPr bwMode="auto">
          <a:xfrm>
            <a:off x="533401" y="3068960"/>
            <a:ext cx="792703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FE8-205F-40D0-A638-A0E3CE7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859-CB0F-486E-809C-9CC6EA287D4E}"/>
              </a:ext>
            </a:extLst>
          </p:cNvPr>
          <p:cNvSpPr/>
          <p:nvPr/>
        </p:nvSpPr>
        <p:spPr>
          <a:xfrm>
            <a:off x="3203848" y="3256532"/>
            <a:ext cx="2664296" cy="21166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600-8A23-4AF2-BAA8-B5C026CD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482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</a:p>
          <a:p>
            <a:r>
              <a:rPr lang="tr-TR" dirty="0"/>
              <a:t>Example applications</a:t>
            </a:r>
            <a:endParaRPr lang="en-US" dirty="0"/>
          </a:p>
          <a:p>
            <a:pPr lvl="1"/>
            <a:r>
              <a:rPr lang="tr-TR" dirty="0"/>
              <a:t>Customer segmentation in CRM</a:t>
            </a:r>
            <a:endParaRPr lang="en-US" dirty="0"/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1B1A5-1A09-452C-BF0D-B5A6DE1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022-962F-43FD-ADE2-5EEFED2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4" name="Picture 2" descr="Reinforcement Learning, Agent and Environment. | Download ...">
            <a:extLst>
              <a:ext uri="{FF2B5EF4-FFF2-40B4-BE49-F238E27FC236}">
                <a16:creationId xmlns:a16="http://schemas.microsoft.com/office/drawing/2014/main" id="{A28AAE8E-5416-41BB-897A-A04CFD81E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553209"/>
            <a:ext cx="6888163" cy="35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6DC-94E5-449C-92C9-9F44FF9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CB14-0F8F-44F2-83AD-3987D91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97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b="1" dirty="0">
                <a:solidFill>
                  <a:srgbClr val="3333FF"/>
                </a:solidFill>
                <a:effectLst/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FBA53-C2EB-44BB-A62E-5DC8345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EA3-3F6E-4D4C-AB60-3A54F1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870C2-1402-45F4-8E18-37637FF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59" y="2060848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Python 3.x</a:t>
            </a:r>
          </a:p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You must do the tutorials on above tools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For python</a:t>
            </a:r>
          </a:p>
          <a:p>
            <a:pPr lvl="2"/>
            <a:r>
              <a:rPr lang="en-US" dirty="0"/>
              <a:t>Basic language constructs i.e. data types, variables, if-</a:t>
            </a:r>
            <a:r>
              <a:rPr lang="en-US" dirty="0" err="1"/>
              <a:t>stmt</a:t>
            </a:r>
            <a:r>
              <a:rPr lang="en-US" dirty="0"/>
              <a:t>, loops, functions, data structures like arrays, dictionaries, lists, tuples, sets, file handling</a:t>
            </a:r>
          </a:p>
          <a:p>
            <a:pPr lvl="2"/>
            <a:r>
              <a:rPr lang="en-US" dirty="0"/>
              <a:t>Use of libraries like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Writing notebooks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Writing programs in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Installing and removing libraries in python </a:t>
            </a:r>
          </a:p>
          <a:p>
            <a:pPr lvl="1"/>
            <a:r>
              <a:rPr lang="en-US" dirty="0"/>
              <a:t>Running, debugging and trouble shooting python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C86AD-F41A-40AC-BD6C-87F9C6D7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866-D8A0-400D-B76F-A44041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3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9F-547A-4954-B2A7-5BD861D8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B103-F4E2-4DBA-B787-0440E0F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3" y="2276872"/>
            <a:ext cx="8472874" cy="3599316"/>
          </a:xfrm>
        </p:spPr>
        <p:txBody>
          <a:bodyPr>
            <a:normAutofit/>
          </a:bodyPr>
          <a:lstStyle/>
          <a:p>
            <a:r>
              <a:rPr lang="en-US" dirty="0"/>
              <a:t>Machine learning is all about finding the patters from data</a:t>
            </a:r>
          </a:p>
          <a:p>
            <a:r>
              <a:rPr lang="en-US" dirty="0"/>
              <a:t>Data is required for ML algorithms to operate upon</a:t>
            </a:r>
          </a:p>
          <a:p>
            <a:r>
              <a:rPr lang="en-US" dirty="0"/>
              <a:t>There are many online data repositories</a:t>
            </a:r>
          </a:p>
          <a:p>
            <a:r>
              <a:rPr lang="en-US" dirty="0"/>
              <a:t>You can develop your own dataset</a:t>
            </a:r>
          </a:p>
          <a:p>
            <a:r>
              <a:rPr lang="en-US" dirty="0"/>
              <a:t>Every dataset is different from other in one or other context</a:t>
            </a:r>
          </a:p>
          <a:p>
            <a:r>
              <a:rPr lang="en-US" dirty="0"/>
              <a:t>So you need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6E45E-5D60-4401-8E34-7A5E2DD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6179-09BE-403E-B98C-BE014BF8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14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Statlib: </a:t>
            </a:r>
            <a:r>
              <a:rPr lang="tr-TR" sz="2000" dirty="0">
                <a:hlinkClick r:id="rId3"/>
              </a:rPr>
              <a:t>http://lib.stat.cmu.edu/</a:t>
            </a:r>
            <a:endParaRPr lang="en-US" sz="2000" dirty="0"/>
          </a:p>
          <a:p>
            <a:r>
              <a:rPr lang="en-US" dirty="0"/>
              <a:t>Kdnuggets.com</a:t>
            </a:r>
          </a:p>
          <a:p>
            <a:r>
              <a:rPr lang="en-US" dirty="0"/>
              <a:t>Openml.org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Nature.com</a:t>
            </a:r>
          </a:p>
          <a:p>
            <a:r>
              <a:rPr lang="en-US" dirty="0"/>
              <a:t>Dataquest.io</a:t>
            </a:r>
          </a:p>
          <a:p>
            <a:r>
              <a:rPr lang="en-US" dirty="0"/>
              <a:t>And there are many general and special purpose repositories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90DE2-0928-483E-8BB8-8828998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F4A-FBCB-48E2-B25E-A6A3C6D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682F-C270-4340-8E94-CCC7F99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of chapter one</a:t>
            </a:r>
          </a:p>
          <a:p>
            <a:r>
              <a:rPr lang="en-US" dirty="0"/>
              <a:t>Write the summary of following paper</a:t>
            </a:r>
          </a:p>
          <a:p>
            <a:pPr lvl="1"/>
            <a:r>
              <a:rPr lang="en-US" dirty="0">
                <a:solidFill>
                  <a:srgbClr val="3333FF"/>
                </a:solidFill>
                <a:effectLst/>
              </a:rPr>
              <a:t>Applications of Machine Learning and Rule Induction</a:t>
            </a:r>
          </a:p>
          <a:p>
            <a:pPr marL="457200" lvl="1" indent="0">
              <a:buNone/>
            </a:pPr>
            <a:r>
              <a:rPr lang="en-US" dirty="0"/>
              <a:t>By Pat Langley and Herbert A. Simon</a:t>
            </a:r>
          </a:p>
          <a:p>
            <a:pPr marL="457200" lvl="1" indent="0">
              <a:buNone/>
            </a:pPr>
            <a:r>
              <a:rPr lang="en-US" dirty="0"/>
              <a:t>Present in the folder of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EE3-A20A-4FD5-A851-24084D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29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3A69-3CA3-4291-84BA-5C16616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6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23" y="2059008"/>
            <a:ext cx="6709906" cy="425031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100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195736" y="2641094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179" y="4941168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021" y="5159338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1979713" y="5871919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22" y="2204864"/>
            <a:ext cx="8211050" cy="409039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/>
              <a:t>We are both producers and consumers of data</a:t>
            </a:r>
          </a:p>
          <a:p>
            <a:r>
              <a:rPr lang="tr-TR" dirty="0"/>
              <a:t>Data is not random, it has structure, e.g., customer behavior</a:t>
            </a:r>
            <a:r>
              <a:rPr lang="en-US" dirty="0"/>
              <a:t>, change in oil prices</a:t>
            </a:r>
            <a:endParaRPr lang="tr-TR" dirty="0"/>
          </a:p>
          <a:p>
            <a:r>
              <a:rPr lang="en-US" dirty="0"/>
              <a:t>Well designed algorithms are required to solve such problems</a:t>
            </a:r>
          </a:p>
          <a:p>
            <a:r>
              <a:rPr lang="tr-TR" dirty="0"/>
              <a:t>We need “big theory” to extract that structure from data for</a:t>
            </a:r>
          </a:p>
          <a:p>
            <a:pPr lvl="1"/>
            <a:r>
              <a:rPr lang="tr-TR" dirty="0"/>
              <a:t>Understanding the process</a:t>
            </a:r>
          </a:p>
          <a:p>
            <a:pPr lvl="1"/>
            <a:r>
              <a:rPr lang="tr-TR" dirty="0"/>
              <a:t>Making predictions for the future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031-CC80-4042-973E-6A6D08AC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0D7-95B2-4B65-A6EE-944D6C00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6ED9-9EC3-4AF8-9E88-FFDD5169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260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simple tasks we have well defined data and we can produce exact output</a:t>
            </a:r>
          </a:p>
          <a:p>
            <a:pPr lvl="1"/>
            <a:r>
              <a:rPr lang="en-US" dirty="0"/>
              <a:t>For example, power of a number, list of customers who bought a product from a super store</a:t>
            </a:r>
          </a:p>
          <a:p>
            <a:r>
              <a:rPr lang="en-US" dirty="0"/>
              <a:t>For some tasks, we do not have even an algorithm. </a:t>
            </a:r>
          </a:p>
          <a:p>
            <a:pPr lvl="1"/>
            <a:r>
              <a:rPr lang="en-US" dirty="0"/>
              <a:t>For example, predicting customer behavior; spam emails from legitimate</a:t>
            </a:r>
            <a:br>
              <a:rPr lang="en-US" dirty="0"/>
            </a:br>
            <a:r>
              <a:rPr lang="en-US" dirty="0"/>
              <a:t>ones</a:t>
            </a:r>
          </a:p>
          <a:p>
            <a:r>
              <a:rPr lang="en-US" dirty="0"/>
              <a:t>We know the input and out put but we do not know the process</a:t>
            </a:r>
          </a:p>
          <a:p>
            <a:r>
              <a:rPr lang="en-US" dirty="0"/>
              <a:t>We want to enable our machines to extract the process by looing at input and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3F592-315C-4FF7-A38D-E75CA65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E190-9D83-45A1-921E-45DCCDA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9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2249487"/>
            <a:ext cx="796441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E38A0-D789-4953-BF5D-1745391C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tr-TR" dirty="0"/>
              <a:t>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2336872"/>
            <a:ext cx="8215064" cy="404445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Learning general models</a:t>
            </a:r>
            <a:r>
              <a:rPr lang="en-US" dirty="0"/>
              <a:t> (algorithms)</a:t>
            </a:r>
            <a:r>
              <a:rPr lang="tr-TR" dirty="0"/>
              <a:t> from a data of particular examples </a:t>
            </a:r>
          </a:p>
          <a:p>
            <a:r>
              <a:rPr lang="tr-TR" dirty="0"/>
              <a:t>Data is cheap and abundant (data warehouses, data marts)</a:t>
            </a:r>
            <a:endParaRPr lang="en-US" dirty="0"/>
          </a:p>
          <a:p>
            <a:r>
              <a:rPr lang="tr-TR" dirty="0"/>
              <a:t>knowledge is expensive and scarce. </a:t>
            </a:r>
          </a:p>
          <a:p>
            <a:r>
              <a:rPr lang="tr-TR" dirty="0"/>
              <a:t>Example in retail: Customer transactions to consumer behavior: </a:t>
            </a:r>
            <a:endParaRPr lang="en-US" dirty="0"/>
          </a:p>
          <a:p>
            <a:pPr lvl="1"/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69198-1655-4037-8054-AE84434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8071048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of Machine Learning to large databases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Finance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Manufacturing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Telecommunications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Bioinformatics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rgbClr val="0070C0"/>
                </a:solidFill>
                <a:effectLst/>
              </a:rPr>
              <a:t>Web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  <a:effectLst/>
              </a:rPr>
              <a:t>mining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1425C-3051-4E96-A39F-BEE2772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more than data mining</a:t>
            </a:r>
          </a:p>
          <a:p>
            <a:r>
              <a:rPr lang="tr-TR" dirty="0"/>
              <a:t>Optimize a performance criterion using example data or past experience.</a:t>
            </a:r>
          </a:p>
          <a:p>
            <a:r>
              <a:rPr lang="tr-TR" dirty="0"/>
              <a:t>Role of Statistics: Inference from a sample</a:t>
            </a:r>
          </a:p>
          <a:p>
            <a:r>
              <a:rPr lang="tr-TR" dirty="0"/>
              <a:t>Role of Computer science: Efficient algorithms to</a:t>
            </a:r>
          </a:p>
          <a:p>
            <a:pPr lvl="1"/>
            <a:r>
              <a:rPr lang="tr-TR" sz="2400" dirty="0"/>
              <a:t>Solve the optimization problem</a:t>
            </a:r>
          </a:p>
          <a:p>
            <a:pPr lvl="1"/>
            <a:r>
              <a:rPr lang="tr-TR" sz="2400" dirty="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3B6E1-1A9F-4049-BE2D-F3EDFA13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3584</TotalTime>
  <Words>1396</Words>
  <Application>Microsoft Office PowerPoint</Application>
  <PresentationFormat>On-screen Show (4:3)</PresentationFormat>
  <Paragraphs>241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Lucida Bright</vt:lpstr>
      <vt:lpstr>Symbol</vt:lpstr>
      <vt:lpstr>Trebuchet MS</vt:lpstr>
      <vt:lpstr>Wingdings</vt:lpstr>
      <vt:lpstr>Berlin</vt:lpstr>
      <vt:lpstr>PowerPoint Presentation</vt:lpstr>
      <vt:lpstr>INTRODUCTION TO  Machine Learning 3rd Edition</vt:lpstr>
      <vt:lpstr>CHAPTER 1:  Introduction</vt:lpstr>
      <vt:lpstr>Big Data</vt:lpstr>
      <vt:lpstr>The nature of data</vt:lpstr>
      <vt:lpstr>Why “Learn” ?</vt:lpstr>
      <vt:lpstr>What is “Learning”</vt:lpstr>
      <vt:lpstr>Data Mining</vt:lpstr>
      <vt:lpstr>What is Machine Learning?</vt:lpstr>
      <vt:lpstr>AI vs ML vs DL</vt:lpstr>
      <vt:lpstr>Industrial Applications</vt:lpstr>
      <vt:lpstr>Categorical 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 (SL)</vt:lpstr>
      <vt:lpstr>Supervised Learning</vt:lpstr>
      <vt:lpstr>Supervised Learning: Uses</vt:lpstr>
      <vt:lpstr>Unsupervised Learning </vt:lpstr>
      <vt:lpstr>Unsupervised Learning</vt:lpstr>
      <vt:lpstr>Reinforcement Learning</vt:lpstr>
      <vt:lpstr>Reinforcement Learning</vt:lpstr>
      <vt:lpstr>Tools Required</vt:lpstr>
      <vt:lpstr>Data and Machine Learning</vt:lpstr>
      <vt:lpstr>Resources: Datasets</vt:lpstr>
      <vt:lpstr>Assignment-1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sajid iqbal</cp:lastModifiedBy>
  <cp:revision>237</cp:revision>
  <dcterms:created xsi:type="dcterms:W3CDTF">2005-01-24T14:46:28Z</dcterms:created>
  <dcterms:modified xsi:type="dcterms:W3CDTF">2020-07-17T19:05:16Z</dcterms:modified>
</cp:coreProperties>
</file>