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430" r:id="rId2"/>
    <p:sldId id="43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432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55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6364-8F41-4F16-AC06-8B311E1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8B35-21A4-41FC-B37C-052D8CE4D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934" y="2222111"/>
                <a:ext cx="6870660" cy="480620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real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is learned solution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 particular instance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</a:rPr>
                  <a:t>True positive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):  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True Negative 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False positive 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False Negative (FN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8B35-21A4-41FC-B37C-052D8CE4D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934" y="2222111"/>
                <a:ext cx="6870660" cy="4806205"/>
              </a:xfrm>
              <a:blipFill>
                <a:blip r:embed="rId2"/>
                <a:stretch>
                  <a:fillRect l="-1154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50A1B-1499-4B92-BBC5-3BDFDDE9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7E78B-7AEA-4761-B2DE-212EF051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276B5-567B-4660-A5AC-035F8F14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756" y="2222111"/>
            <a:ext cx="4133850" cy="359931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8C99A2-8AFC-4872-9797-1361822A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0798"/>
              </p:ext>
            </p:extLst>
          </p:nvPr>
        </p:nvGraphicFramePr>
        <p:xfrm>
          <a:off x="4601632" y="2222111"/>
          <a:ext cx="2988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64">
                  <a:extLst>
                    <a:ext uri="{9D8B030D-6E8A-4147-A177-3AD203B41FA5}">
                      <a16:colId xmlns:a16="http://schemas.microsoft.com/office/drawing/2014/main" val="4276167238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1914663606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475692748"/>
                    </a:ext>
                  </a:extLst>
                </a:gridCol>
                <a:gridCol w="1162372">
                  <a:extLst>
                    <a:ext uri="{9D8B030D-6E8A-4147-A177-3AD203B41FA5}">
                      <a16:colId xmlns:a16="http://schemas.microsoft.com/office/drawing/2014/main" val="244997019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80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8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60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A8A006-74C7-472A-BDBA-B9FB0F929540}"/>
              </a:ext>
            </a:extLst>
          </p:cNvPr>
          <p:cNvSpPr txBox="1"/>
          <p:nvPr/>
        </p:nvSpPr>
        <p:spPr>
          <a:xfrm>
            <a:off x="5201252" y="365243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9033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4980-210E-4663-B296-5F3E1979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Hypothesis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A9BD-89C2-4D74-989C-2CD8F5398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28850"/>
                <a:ext cx="9613861" cy="37073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Depending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, there may be several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which</a:t>
                </a:r>
                <a:br>
                  <a:rPr lang="en-US" dirty="0"/>
                </a:br>
                <a:r>
                  <a:rPr lang="en-US" dirty="0"/>
                  <a:t>respectively make up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Every member of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is consistent with all the instances, and there are no consistent hypotheses that are more specific. </a:t>
                </a:r>
              </a:p>
              <a:p>
                <a:r>
                  <a:rPr lang="en-US" dirty="0"/>
                  <a:t>Every member of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</m:oMath>
                </a14:m>
                <a:r>
                  <a:rPr lang="en-US" dirty="0"/>
                  <a:t> is consistent with all the instances, and there are no consistent hypotheses that are more general. </a:t>
                </a:r>
              </a:p>
              <a:p>
                <a:r>
                  <a:rPr lang="en-US" dirty="0"/>
                  <a:t>These two make up the boundary sets and any hypothesis between them is consistent and is part of the version space. </a:t>
                </a:r>
              </a:p>
              <a:p>
                <a:r>
                  <a:rPr lang="en-US" dirty="0"/>
                  <a:t>Candidate Elimination: An algorithm to discard hypothesis as new training instance is seen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must be large enough to have minimal or unique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EA9BD-89C2-4D74-989C-2CD8F539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28850"/>
                <a:ext cx="9613861" cy="3707339"/>
              </a:xfrm>
              <a:blipFill>
                <a:blip r:embed="rId2"/>
                <a:stretch>
                  <a:fillRect l="-761" t="-2796" r="-76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1B82D-E0C9-4AEB-8754-39049B90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0E8-C157-45B2-BB4B-D9120031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5D455-E64A-4879-A318-F20B4BD63AB0}"/>
              </a:ext>
            </a:extLst>
          </p:cNvPr>
          <p:cNvSpPr/>
          <p:nvPr/>
        </p:nvSpPr>
        <p:spPr>
          <a:xfrm>
            <a:off x="10294182" y="2743200"/>
            <a:ext cx="1800836" cy="1773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E0ED3-B961-486B-80AE-4002A107A41A}"/>
              </a:ext>
            </a:extLst>
          </p:cNvPr>
          <p:cNvSpPr/>
          <p:nvPr/>
        </p:nvSpPr>
        <p:spPr>
          <a:xfrm>
            <a:off x="10515600" y="2867891"/>
            <a:ext cx="512618" cy="51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D320EF-ACEB-4911-8448-89836D7488E3}"/>
              </a:ext>
            </a:extLst>
          </p:cNvPr>
          <p:cNvSpPr/>
          <p:nvPr/>
        </p:nvSpPr>
        <p:spPr>
          <a:xfrm>
            <a:off x="11263745" y="2895600"/>
            <a:ext cx="619861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DDAB3-D11E-4872-82CE-49571AA99540}"/>
              </a:ext>
            </a:extLst>
          </p:cNvPr>
          <p:cNvSpPr/>
          <p:nvPr/>
        </p:nvSpPr>
        <p:spPr>
          <a:xfrm>
            <a:off x="10487891" y="3560618"/>
            <a:ext cx="748145" cy="3342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3CE585-E401-45F9-A4CD-9827FC6AE52B}"/>
              </a:ext>
            </a:extLst>
          </p:cNvPr>
          <p:cNvSpPr/>
          <p:nvPr/>
        </p:nvSpPr>
        <p:spPr>
          <a:xfrm>
            <a:off x="11537213" y="3389791"/>
            <a:ext cx="346393" cy="596030"/>
          </a:xfrm>
          <a:custGeom>
            <a:avLst/>
            <a:gdLst>
              <a:gd name="connsiteX0" fmla="*/ 55447 w 346393"/>
              <a:gd name="connsiteY0" fmla="*/ 0 h 596030"/>
              <a:gd name="connsiteX1" fmla="*/ 55447 w 346393"/>
              <a:gd name="connsiteY1" fmla="*/ 0 h 596030"/>
              <a:gd name="connsiteX2" fmla="*/ 124720 w 346393"/>
              <a:gd name="connsiteY2" fmla="*/ 96982 h 596030"/>
              <a:gd name="connsiteX3" fmla="*/ 166284 w 346393"/>
              <a:gd name="connsiteY3" fmla="*/ 138545 h 596030"/>
              <a:gd name="connsiteX4" fmla="*/ 207847 w 346393"/>
              <a:gd name="connsiteY4" fmla="*/ 193963 h 596030"/>
              <a:gd name="connsiteX5" fmla="*/ 263265 w 346393"/>
              <a:gd name="connsiteY5" fmla="*/ 263236 h 596030"/>
              <a:gd name="connsiteX6" fmla="*/ 277120 w 346393"/>
              <a:gd name="connsiteY6" fmla="*/ 318654 h 596030"/>
              <a:gd name="connsiteX7" fmla="*/ 318684 w 346393"/>
              <a:gd name="connsiteY7" fmla="*/ 360218 h 596030"/>
              <a:gd name="connsiteX8" fmla="*/ 346393 w 346393"/>
              <a:gd name="connsiteY8" fmla="*/ 401782 h 596030"/>
              <a:gd name="connsiteX9" fmla="*/ 332538 w 346393"/>
              <a:gd name="connsiteY9" fmla="*/ 512618 h 596030"/>
              <a:gd name="connsiteX10" fmla="*/ 249411 w 346393"/>
              <a:gd name="connsiteY10" fmla="*/ 526473 h 596030"/>
              <a:gd name="connsiteX11" fmla="*/ 207847 w 346393"/>
              <a:gd name="connsiteY11" fmla="*/ 554182 h 596030"/>
              <a:gd name="connsiteX12" fmla="*/ 166284 w 346393"/>
              <a:gd name="connsiteY12" fmla="*/ 568036 h 596030"/>
              <a:gd name="connsiteX13" fmla="*/ 124720 w 346393"/>
              <a:gd name="connsiteY13" fmla="*/ 595745 h 596030"/>
              <a:gd name="connsiteX14" fmla="*/ 41593 w 346393"/>
              <a:gd name="connsiteY14" fmla="*/ 554182 h 596030"/>
              <a:gd name="connsiteX15" fmla="*/ 27738 w 346393"/>
              <a:gd name="connsiteY15" fmla="*/ 512618 h 596030"/>
              <a:gd name="connsiteX16" fmla="*/ 29 w 346393"/>
              <a:gd name="connsiteY16" fmla="*/ 471054 h 596030"/>
              <a:gd name="connsiteX17" fmla="*/ 55447 w 346393"/>
              <a:gd name="connsiteY17" fmla="*/ 221673 h 596030"/>
              <a:gd name="connsiteX18" fmla="*/ 41593 w 346393"/>
              <a:gd name="connsiteY18" fmla="*/ 83127 h 596030"/>
              <a:gd name="connsiteX19" fmla="*/ 27738 w 346393"/>
              <a:gd name="connsiteY19" fmla="*/ 41563 h 596030"/>
              <a:gd name="connsiteX20" fmla="*/ 55447 w 346393"/>
              <a:gd name="connsiteY20" fmla="*/ 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6393" h="596030">
                <a:moveTo>
                  <a:pt x="55447" y="0"/>
                </a:moveTo>
                <a:lnTo>
                  <a:pt x="55447" y="0"/>
                </a:lnTo>
                <a:cubicBezTo>
                  <a:pt x="78538" y="32327"/>
                  <a:pt x="99902" y="65960"/>
                  <a:pt x="124720" y="96982"/>
                </a:cubicBezTo>
                <a:cubicBezTo>
                  <a:pt x="136960" y="112282"/>
                  <a:pt x="153533" y="123669"/>
                  <a:pt x="166284" y="138545"/>
                </a:cubicBezTo>
                <a:cubicBezTo>
                  <a:pt x="181311" y="156077"/>
                  <a:pt x="193065" y="176224"/>
                  <a:pt x="207847" y="193963"/>
                </a:cubicBezTo>
                <a:cubicBezTo>
                  <a:pt x="273653" y="272932"/>
                  <a:pt x="194755" y="160472"/>
                  <a:pt x="263265" y="263236"/>
                </a:cubicBezTo>
                <a:cubicBezTo>
                  <a:pt x="267883" y="281709"/>
                  <a:pt x="267673" y="302122"/>
                  <a:pt x="277120" y="318654"/>
                </a:cubicBezTo>
                <a:cubicBezTo>
                  <a:pt x="286841" y="335666"/>
                  <a:pt x="306141" y="345166"/>
                  <a:pt x="318684" y="360218"/>
                </a:cubicBezTo>
                <a:cubicBezTo>
                  <a:pt x="329344" y="373010"/>
                  <a:pt x="337157" y="387927"/>
                  <a:pt x="346393" y="401782"/>
                </a:cubicBezTo>
                <a:cubicBezTo>
                  <a:pt x="341775" y="438727"/>
                  <a:pt x="355397" y="483228"/>
                  <a:pt x="332538" y="512618"/>
                </a:cubicBezTo>
                <a:cubicBezTo>
                  <a:pt x="315292" y="534792"/>
                  <a:pt x="276061" y="517590"/>
                  <a:pt x="249411" y="526473"/>
                </a:cubicBezTo>
                <a:cubicBezTo>
                  <a:pt x="233614" y="531739"/>
                  <a:pt x="222740" y="546735"/>
                  <a:pt x="207847" y="554182"/>
                </a:cubicBezTo>
                <a:cubicBezTo>
                  <a:pt x="194785" y="560713"/>
                  <a:pt x="180138" y="563418"/>
                  <a:pt x="166284" y="568036"/>
                </a:cubicBezTo>
                <a:cubicBezTo>
                  <a:pt x="152429" y="577272"/>
                  <a:pt x="141145" y="593007"/>
                  <a:pt x="124720" y="595745"/>
                </a:cubicBezTo>
                <a:cubicBezTo>
                  <a:pt x="101774" y="599569"/>
                  <a:pt x="56069" y="563833"/>
                  <a:pt x="41593" y="554182"/>
                </a:cubicBezTo>
                <a:cubicBezTo>
                  <a:pt x="36975" y="540327"/>
                  <a:pt x="34269" y="525680"/>
                  <a:pt x="27738" y="512618"/>
                </a:cubicBezTo>
                <a:cubicBezTo>
                  <a:pt x="20291" y="497725"/>
                  <a:pt x="-895" y="487680"/>
                  <a:pt x="29" y="471054"/>
                </a:cubicBezTo>
                <a:cubicBezTo>
                  <a:pt x="5953" y="364432"/>
                  <a:pt x="27213" y="306376"/>
                  <a:pt x="55447" y="221673"/>
                </a:cubicBezTo>
                <a:cubicBezTo>
                  <a:pt x="50829" y="175491"/>
                  <a:pt x="48650" y="129000"/>
                  <a:pt x="41593" y="83127"/>
                </a:cubicBezTo>
                <a:cubicBezTo>
                  <a:pt x="39372" y="68693"/>
                  <a:pt x="27738" y="56167"/>
                  <a:pt x="27738" y="41563"/>
                </a:cubicBezTo>
                <a:cubicBezTo>
                  <a:pt x="27738" y="26959"/>
                  <a:pt x="50829" y="6927"/>
                  <a:pt x="5544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74A54124-841E-4A10-BF39-148D9B5F2F0D}"/>
              </a:ext>
            </a:extLst>
          </p:cNvPr>
          <p:cNvSpPr/>
          <p:nvPr/>
        </p:nvSpPr>
        <p:spPr>
          <a:xfrm>
            <a:off x="10515600" y="4082519"/>
            <a:ext cx="720436" cy="326690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D0D148CF-CE4E-4114-9B85-A11FD1EC7579}"/>
              </a:ext>
            </a:extLst>
          </p:cNvPr>
          <p:cNvSpPr/>
          <p:nvPr/>
        </p:nvSpPr>
        <p:spPr>
          <a:xfrm>
            <a:off x="11457454" y="4082519"/>
            <a:ext cx="426152" cy="326690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15E14-AE37-40B9-8F8D-FEB5247B93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Boundary Margin of Hypothesis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15E14-AE37-40B9-8F8D-FEB5247B9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4166-5670-4549-A369-751EB3EED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03278"/>
                <a:ext cx="9000989" cy="45666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Good practice is to chose h halfway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Keep </a:t>
                </a:r>
                <a:r>
                  <a:rPr lang="en-US" i="1" dirty="0"/>
                  <a:t>maximum margin </a:t>
                </a:r>
                <a:r>
                  <a:rPr lang="en-US" dirty="0"/>
                  <a:t>between closest positive and negative examples</a:t>
                </a:r>
              </a:p>
              <a:p>
                <a:r>
                  <a:rPr lang="en-US" dirty="0"/>
                  <a:t>An error (loss) function checks two things</a:t>
                </a:r>
              </a:p>
              <a:p>
                <a:pPr lvl="1"/>
                <a:r>
                  <a:rPr lang="en-US" dirty="0"/>
                  <a:t>Whether our new instance is on right side of discriminator</a:t>
                </a:r>
              </a:p>
              <a:p>
                <a:pPr lvl="1"/>
                <a:r>
                  <a:rPr lang="en-US" dirty="0"/>
                  <a:t>How far it is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Instead of returning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our new h will return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along with loss</a:t>
                </a:r>
              </a:p>
              <a:p>
                <a:r>
                  <a:rPr lang="en-US" dirty="0"/>
                  <a:t>Doubt: If a prediction by h falls in boundary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In such doubt case, system rejects the case and decision is referred to human expert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4166-5670-4549-A369-751EB3EED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03278"/>
                <a:ext cx="9000989" cy="4566697"/>
              </a:xfrm>
              <a:blipFill>
                <a:blip r:embed="rId3"/>
                <a:stretch>
                  <a:fillRect l="-949" t="-1869" r="-1626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3166-1232-431E-8372-2E6BBB8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FBB2-538A-45C0-B95F-D32D28B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 descr="Supervised machine learning: creating a model - ppt download">
            <a:extLst>
              <a:ext uri="{FF2B5EF4-FFF2-40B4-BE49-F238E27FC236}">
                <a16:creationId xmlns:a16="http://schemas.microsoft.com/office/drawing/2014/main" id="{5819F22C-965C-44E6-B648-0749E576F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8" t="38788" r="8030" b="26667"/>
          <a:stretch/>
        </p:blipFill>
        <p:spPr bwMode="auto">
          <a:xfrm>
            <a:off x="9074727" y="2323347"/>
            <a:ext cx="2808879" cy="21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0300-6128-4D5F-8A38-42262A5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Consistent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7FE06-CB18-4579-A70B-6D2CA72A8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8220791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previous discussion, we have assumed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correctly learned</a:t>
                </a:r>
              </a:p>
              <a:p>
                <a:r>
                  <a:rPr lang="en-US" dirty="0"/>
                  <a:t>There may be the cases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not properly learned</a:t>
                </a:r>
              </a:p>
              <a:p>
                <a:r>
                  <a:rPr lang="en-US" dirty="0"/>
                  <a:t>So before devising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, we need to make sure that our system can learn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has enough capacity to learn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Devised model should be capable to perform that task </a:t>
                </a:r>
              </a:p>
              <a:p>
                <a:pPr lvl="1"/>
                <a:r>
                  <a:rPr lang="en-US" dirty="0"/>
                  <a:t>You can not classify 3D data using 2D classifier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7FE06-CB18-4579-A70B-6D2CA72A8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8220791" cy="3599316"/>
              </a:xfrm>
              <a:blipFill>
                <a:blip r:embed="rId2"/>
                <a:stretch>
                  <a:fillRect l="-1039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402-6D51-4068-BB57-EA852EE8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9519B-1FFC-49A1-A310-5542C8A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What's the difference between plane separation and decision ...">
            <a:extLst>
              <a:ext uri="{FF2B5EF4-FFF2-40B4-BE49-F238E27FC236}">
                <a16:creationId xmlns:a16="http://schemas.microsoft.com/office/drawing/2014/main" id="{CDC85982-64E3-4365-93EE-732D9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1" y="2431556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s (SVM) clearly explained: A python tutorial ...">
            <a:extLst>
              <a:ext uri="{FF2B5EF4-FFF2-40B4-BE49-F238E27FC236}">
                <a16:creationId xmlns:a16="http://schemas.microsoft.com/office/drawing/2014/main" id="{08A40791-FDBF-4AAD-B6F1-4C2FC171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4247397"/>
            <a:ext cx="2676525" cy="20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8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D66-54CF-4121-BA32-1522E5DF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Vapnik-Chervonenkis</a:t>
            </a:r>
            <a:r>
              <a:rPr lang="en-US"/>
              <a:t>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5275-B49D-44ED-B9E0-226714CAE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14550"/>
                <a:ext cx="7592142" cy="41872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we have one car example to classify as ‘family’ or ‘not-family’</a:t>
                </a:r>
              </a:p>
              <a:p>
                <a:pPr lvl="1"/>
                <a:r>
                  <a:rPr lang="en-US" dirty="0"/>
                  <a:t>One example can be labelled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examples can be labelled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dirty="0"/>
                  <a:t> ways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classifies the positive and negative examples</a:t>
                </a:r>
              </a:p>
              <a:p>
                <a:pPr lvl="1"/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shatters(classifies)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examples</a:t>
                </a:r>
              </a:p>
              <a:p>
                <a:r>
                  <a:rPr lang="en-US" dirty="0" err="1"/>
                  <a:t>Vapnik-Chervonenkis</a:t>
                </a:r>
                <a:r>
                  <a:rPr lang="en-US" dirty="0"/>
                  <a:t> Dimension (VC Dimension)</a:t>
                </a:r>
              </a:p>
              <a:p>
                <a:pPr lvl="1"/>
                <a:r>
                  <a:rPr lang="en-US" dirty="0"/>
                  <a:t>Maximum number of points that can be shattered (classified)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sz="2400" dirty="0"/>
                  <a:t>VC Dimension is also called the capacity of </a:t>
                </a:r>
                <a:r>
                  <a:rPr lang="en-US" b="1" dirty="0">
                    <a:solidFill>
                      <a:srgbClr val="FFFF00"/>
                    </a:solidFill>
                  </a:rPr>
                  <a:t>H</a:t>
                </a:r>
              </a:p>
              <a:p>
                <a:pPr lvl="1"/>
                <a:r>
                  <a:rPr lang="en-US" dirty="0"/>
                  <a:t>It is cardinality of largest set that can be shattered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5275-B49D-44ED-B9E0-226714CAE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14550"/>
                <a:ext cx="7592142" cy="4187286"/>
              </a:xfrm>
              <a:blipFill>
                <a:blip r:embed="rId2"/>
                <a:stretch>
                  <a:fillRect l="-1124" t="-2038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BF8E-9D21-42F9-8534-3A549F8E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84797-78D4-4935-864C-31B1259C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75DAC-B815-4C8A-A520-5F0F361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18" y="2481850"/>
            <a:ext cx="2433637" cy="2433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A9489E-0190-42AD-A55E-567C5ACF56F9}"/>
              </a:ext>
            </a:extLst>
          </p:cNvPr>
          <p:cNvSpPr/>
          <p:nvPr/>
        </p:nvSpPr>
        <p:spPr>
          <a:xfrm>
            <a:off x="9058275" y="5088278"/>
            <a:ext cx="3133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Bright"/>
              </a:rPr>
              <a:t>An axis-aligned rectangle can shatter four points. Only rectangles covering two points are shown.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6838-9839-4032-A865-34123BDF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D8B5-3230-4507-9FCE-FFFCCE1F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06417" cy="3599316"/>
          </a:xfrm>
        </p:spPr>
        <p:txBody>
          <a:bodyPr>
            <a:normAutofit/>
          </a:bodyPr>
          <a:lstStyle/>
          <a:p>
            <a:r>
              <a:rPr lang="en-US" dirty="0"/>
              <a:t>More power: Can model more complex classifiers but might overfit.</a:t>
            </a:r>
          </a:p>
          <a:p>
            <a:r>
              <a:rPr lang="en-US" dirty="0"/>
              <a:t>Less power: Not going to overfit, but restricted in what it can model.</a:t>
            </a:r>
          </a:p>
          <a:p>
            <a:r>
              <a:rPr lang="en-US" dirty="0"/>
              <a:t>The VC dimension is an estimate for the capability of a binary classifier</a:t>
            </a:r>
          </a:p>
          <a:p>
            <a:r>
              <a:rPr lang="en-US" dirty="0"/>
              <a:t>VC Dimension of a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26CF9-1F04-4836-8FE5-0DCF07C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3093-71FB-4E6A-9F70-92A2985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30" name="Picture 6" descr="A CS Blog: Machine Learning:Introduction to Machine Learning">
            <a:extLst>
              <a:ext uri="{FF2B5EF4-FFF2-40B4-BE49-F238E27FC236}">
                <a16:creationId xmlns:a16="http://schemas.microsoft.com/office/drawing/2014/main" id="{898A60D5-9AA7-4ACC-B0ED-536B0F38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58" y="3214326"/>
            <a:ext cx="3441847" cy="35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ural networks hate it, it is able to learn everything with one ...">
            <a:extLst>
              <a:ext uri="{FF2B5EF4-FFF2-40B4-BE49-F238E27FC236}">
                <a16:creationId xmlns:a16="http://schemas.microsoft.com/office/drawing/2014/main" id="{BE87767D-B09B-4E4B-A942-2847A7AF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88" y="5156293"/>
            <a:ext cx="5648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0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8A7C-5DF0-470D-9418-B1D63AA9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Approximately Correct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9184-9EC2-4DEB-BEE8-23FF2B7C3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43113"/>
                <a:ext cx="9613861" cy="45239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have absolutely correct hypothesis (rarely)</a:t>
                </a:r>
              </a:p>
              <a:p>
                <a:r>
                  <a:rPr lang="en-US" dirty="0"/>
                  <a:t>We can have approximately correct hypothesis (</a:t>
                </a:r>
                <a:r>
                  <a:rPr lang="en-US" dirty="0" err="1"/>
                  <a:t>oftenly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error probability be bounded by some value </a:t>
                </a:r>
              </a:p>
              <a:p>
                <a:pPr lvl="1"/>
                <a:r>
                  <a:rPr lang="en-US" dirty="0"/>
                  <a:t>We want to be confident in our hypothesis, hypothesis must be probably correct</a:t>
                </a:r>
              </a:p>
              <a:p>
                <a:r>
                  <a:rPr lang="en-US" dirty="0"/>
                  <a:t>Let for a given class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(examples) are drawn from unknown fixed probability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find the number of examples,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hypothesis </a:t>
                </a:r>
                <a:r>
                  <a:rPr lang="en-US" i="1" dirty="0"/>
                  <a:t>h </a:t>
                </a:r>
                <a:r>
                  <a:rPr lang="en-US" dirty="0"/>
                  <a:t>has error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0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the region of difference between </a:t>
                </a:r>
                <a:r>
                  <a:rPr lang="en-US" b="1" dirty="0">
                    <a:solidFill>
                      <a:srgbClr val="FFFF00"/>
                    </a:solidFill>
                  </a:rPr>
                  <a:t>C </a:t>
                </a:r>
                <a:r>
                  <a:rPr lang="en-US" dirty="0"/>
                  <a:t>and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h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A9184-9EC2-4DEB-BEE8-23FF2B7C3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43113"/>
                <a:ext cx="9613861" cy="4523941"/>
              </a:xfrm>
              <a:blipFill>
                <a:blip r:embed="rId2"/>
                <a:stretch>
                  <a:fillRect l="-88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D7851-7D44-44BA-8323-12ECE524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81DB-D301-414B-A3C5-2923788B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DB2E9-ED9D-4CEF-8F5A-DAA7854C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92" y="5093748"/>
            <a:ext cx="2447925" cy="1390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1AF001-6A6C-4DD7-A9C2-D0E9BA55CEB7}"/>
              </a:ext>
            </a:extLst>
          </p:cNvPr>
          <p:cNvSpPr/>
          <p:nvPr/>
        </p:nvSpPr>
        <p:spPr>
          <a:xfrm>
            <a:off x="11208327" y="5472545"/>
            <a:ext cx="303352" cy="8292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CBC7-C560-48BF-9E5D-76D146A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BDA5-47BF-4D15-A94D-C3E1B02E1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error region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sum of four rectangular strips </a:t>
                </a:r>
              </a:p>
              <a:p>
                <a:r>
                  <a:rPr lang="en-US" dirty="0"/>
                  <a:t>Probability of positive examples falling in strips is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all strips are equal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Note that we count the overlaps in the corners twice, and the total actual error in this case is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probability that a randomly drawn example misses this strip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probability that all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independent draws miss the strip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BDA5-47BF-4D15-A94D-C3E1B02E1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785C-64EC-4BFF-A7BF-41A442E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EEAA4-F645-46AD-8369-64EBDAE2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6CB9-55FE-407B-84D7-8033E8F6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4" y="2346723"/>
            <a:ext cx="2447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4C92-0CE6-49D7-98E4-8966125C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48FAB-CF0A-4179-8A0B-DDF2ADEA8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16728"/>
                <a:ext cx="9613861" cy="41840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the inequality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pt-BR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br>
                  <a:rPr lang="pt-BR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 given point will be misclassified with </a:t>
                </a:r>
                <a:r>
                  <a:rPr lang="en-US" i="1" dirty="0"/>
                  <a:t>error probability </a:t>
                </a: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</a:t>
                </a:r>
                <a:endParaRPr lang="pt-BR" dirty="0"/>
              </a:p>
              <a:p>
                <a:pPr lvl="1"/>
                <a:r>
                  <a:rPr lang="pt-BR" dirty="0"/>
                  <a:t>If we take at least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pt-B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examples </a:t>
                </a:r>
                <a:r>
                  <a:rPr lang="en-US" dirty="0"/>
                  <a:t>independent examples from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  <a:r>
                  <a:rPr lang="en-US" dirty="0"/>
                  <a:t> and use the tightest rectangle as our hypothesis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h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/>
                  <a:t>confidence probability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48FAB-CF0A-4179-8A0B-DDF2ADEA8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16728"/>
                <a:ext cx="9613861" cy="4184072"/>
              </a:xfrm>
              <a:blipFill>
                <a:blip r:embed="rId2"/>
                <a:stretch>
                  <a:fillRect l="-88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94C5-A873-42E7-AD9C-E78BDA94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7B56-9905-4CD8-8C6B-FD3B3DED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EF9519-56FD-4EC9-A28F-76224C7EA3E1}"/>
              </a:ext>
            </a:extLst>
          </p:cNvPr>
          <p:cNvSpPr/>
          <p:nvPr/>
        </p:nvSpPr>
        <p:spPr>
          <a:xfrm>
            <a:off x="8807897" y="2625409"/>
            <a:ext cx="3075709" cy="2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FF379-C07D-43E0-B9B6-AB7D324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E637-EC61-4527-8D75-8F71A665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435969" cy="3964963"/>
          </a:xfrm>
        </p:spPr>
        <p:txBody>
          <a:bodyPr/>
          <a:lstStyle/>
          <a:p>
            <a:r>
              <a:rPr lang="en-US" dirty="0"/>
              <a:t>Any unwanted anomaly in the data is called noise</a:t>
            </a:r>
          </a:p>
          <a:p>
            <a:r>
              <a:rPr lang="en-US" dirty="0"/>
              <a:t>Noise can make the learning process difficult</a:t>
            </a:r>
          </a:p>
          <a:p>
            <a:r>
              <a:rPr lang="en-US" dirty="0"/>
              <a:t>zero error may be infeasible with a simple hypothesis class </a:t>
            </a:r>
          </a:p>
          <a:p>
            <a:r>
              <a:rPr lang="en-US" dirty="0"/>
              <a:t>The noise may be due to multiple reasons</a:t>
            </a:r>
          </a:p>
          <a:p>
            <a:pPr lvl="1"/>
            <a:r>
              <a:rPr lang="en-US" dirty="0"/>
              <a:t>Recording noise: imprecision in recording the input attributes </a:t>
            </a:r>
          </a:p>
          <a:p>
            <a:pPr lvl="1"/>
            <a:r>
              <a:rPr lang="en-US" dirty="0"/>
              <a:t>Teacher noise: errors in labeling the data points </a:t>
            </a:r>
          </a:p>
          <a:p>
            <a:pPr lvl="1"/>
            <a:r>
              <a:rPr lang="en-US" dirty="0"/>
              <a:t>Hidden or latent attributes: We may miss some important attributes to record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C35A-DD27-40C6-8546-912DE97E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1BC18-70CF-4CD4-82C4-8639B6B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146" name="Picture 2" descr="Noise Handling (Data Mining) - ML Wiki">
            <a:extLst>
              <a:ext uri="{FF2B5EF4-FFF2-40B4-BE49-F238E27FC236}">
                <a16:creationId xmlns:a16="http://schemas.microsoft.com/office/drawing/2014/main" id="{D7352FA3-E526-49B6-831B-2C49811B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27" y="2760689"/>
            <a:ext cx="2798067" cy="23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DF9D-51FF-4CEE-9747-30724966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Multiple Classes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762B-8CCB-4055-9538-292E36B12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08909"/>
                <a:ext cx="7854079" cy="44195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Our car classification problem is binary class problem</a:t>
                </a:r>
              </a:p>
              <a:p>
                <a:r>
                  <a:rPr lang="en-US" dirty="0"/>
                  <a:t>There may be more than two classes in your dataset</a:t>
                </a:r>
              </a:p>
              <a:p>
                <a:r>
                  <a:rPr lang="en-US" dirty="0"/>
                  <a:t>Out training set is same 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FFFF00"/>
                    </a:solidFill>
                  </a:rPr>
                  <a:t>r</a:t>
                </a:r>
                <a:r>
                  <a:rPr lang="en-US" dirty="0"/>
                  <a:t> has </a:t>
                </a:r>
                <a:r>
                  <a:rPr lang="en-US" b="1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dims.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𝒘𝒉𝒆𝒓𝒆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In simple cases, learn the boundary separating the instances of one class from the instances of all other classes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positive instances of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the examples of all other classes are the negative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Thus in a </a:t>
                </a:r>
                <a:r>
                  <a:rPr lang="en-US" i="1" dirty="0"/>
                  <a:t>K</a:t>
                </a:r>
                <a:r>
                  <a:rPr lang="en-US" dirty="0"/>
                  <a:t>-class problem, we have </a:t>
                </a:r>
                <a:r>
                  <a:rPr lang="en-US" i="1" dirty="0"/>
                  <a:t>K </a:t>
                </a:r>
                <a:r>
                  <a:rPr lang="en-US" dirty="0"/>
                  <a:t>hypotheses to learn such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𝒘𝒉𝒆𝒓𝒆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762B-8CCB-4055-9538-292E36B12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08909"/>
                <a:ext cx="7854079" cy="4419599"/>
              </a:xfrm>
              <a:blipFill>
                <a:blip r:embed="rId2"/>
                <a:stretch>
                  <a:fillRect l="-699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583BA-C75B-4210-8643-D48CC3A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653C3-2735-456D-9426-E24BE67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170" name="Picture 2" descr="Multiple instance classification: Review, taxonomy and comparative ...">
            <a:extLst>
              <a:ext uri="{FF2B5EF4-FFF2-40B4-BE49-F238E27FC236}">
                <a16:creationId xmlns:a16="http://schemas.microsoft.com/office/drawing/2014/main" id="{2709CF4A-3DE5-4F56-A4E5-853B86A5A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82" b="28309"/>
          <a:stretch/>
        </p:blipFill>
        <p:spPr bwMode="auto">
          <a:xfrm>
            <a:off x="8497027" y="2933957"/>
            <a:ext cx="3594309" cy="22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3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432-A999-4B0B-8A53-92A3D05A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FCC8-26B1-4FFA-9924-3D8103AED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6870660" cy="3599316"/>
              </a:xfrm>
            </p:spPr>
            <p:txBody>
              <a:bodyPr/>
              <a:lstStyle/>
              <a:p>
                <a:r>
                  <a:rPr lang="en-US" dirty="0"/>
                  <a:t>Total empirical error </a:t>
                </a:r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ideally only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 and we can choose a class </a:t>
                </a:r>
              </a:p>
              <a:p>
                <a:pPr lvl="1"/>
                <a:r>
                  <a:rPr lang="en-US" dirty="0"/>
                  <a:t>when no, or two or 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1, we cannot choose a class, and this is the case of </a:t>
                </a:r>
                <a:r>
                  <a:rPr lang="en-US" i="1" dirty="0"/>
                  <a:t>doubt </a:t>
                </a:r>
                <a:r>
                  <a:rPr lang="en-US" dirty="0"/>
                  <a:t>and the classifier </a:t>
                </a:r>
                <a:r>
                  <a:rPr lang="en-US" i="1" dirty="0"/>
                  <a:t>rejects </a:t>
                </a:r>
                <a:r>
                  <a:rPr lang="en-US" dirty="0"/>
                  <a:t>such cases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3FCC8-26B1-4FFA-9924-3D8103AED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6870660" cy="3599316"/>
              </a:xfrm>
              <a:blipFill>
                <a:blip r:embed="rId2"/>
                <a:stretch>
                  <a:fillRect l="-1242" t="-2876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54B37-1E30-4477-B10C-8B4F3E2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381C-1F3E-4853-9027-46A8819D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194" name="Picture 2" descr="Support Vector Machines for Classification | SpringerLink">
            <a:extLst>
              <a:ext uri="{FF2B5EF4-FFF2-40B4-BE49-F238E27FC236}">
                <a16:creationId xmlns:a16="http://schemas.microsoft.com/office/drawing/2014/main" id="{25886E20-E449-4010-A106-52AC39DB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70" y="2370972"/>
            <a:ext cx="43148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2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0499-3BC9-40D2-8C87-DED47636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68BBE-4733-4C60-A73F-C1E4692C9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43125"/>
                <a:ext cx="7673970" cy="452383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output of a classification function is discrete i.e. class id</a:t>
                </a:r>
              </a:p>
              <a:p>
                <a:r>
                  <a:rPr lang="en-US" dirty="0"/>
                  <a:t>The output of a regression method is a numeric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noise then the regression task is either interpolation or extrapolation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In case of noise, the estimation of function is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Empirical Error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This is mean squared error of training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68BBE-4733-4C60-A73F-C1E4692C9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43125"/>
                <a:ext cx="7673970" cy="4523836"/>
              </a:xfrm>
              <a:blipFill>
                <a:blip r:embed="rId2"/>
                <a:stretch>
                  <a:fillRect l="-95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F805-4547-4052-9838-ACED35F4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6025-69E5-4FE7-951D-A37C86A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218" name="Picture 2" descr="Fitting the Multiple Linear Regression Model | Introduction to ...">
            <a:extLst>
              <a:ext uri="{FF2B5EF4-FFF2-40B4-BE49-F238E27FC236}">
                <a16:creationId xmlns:a16="http://schemas.microsoft.com/office/drawing/2014/main" id="{0CE9CC46-842B-4E01-B9A9-7A916F5EC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2338" r="8981" b="7791"/>
          <a:stretch/>
        </p:blipFill>
        <p:spPr bwMode="auto">
          <a:xfrm>
            <a:off x="8015544" y="2138263"/>
            <a:ext cx="3996346" cy="22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imple Linear Regression">
            <a:extLst>
              <a:ext uri="{FF2B5EF4-FFF2-40B4-BE49-F238E27FC236}">
                <a16:creationId xmlns:a16="http://schemas.microsoft.com/office/drawing/2014/main" id="{65C68D02-49C4-4716-99C0-5E6EA5E5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94" y="4509172"/>
            <a:ext cx="2849274" cy="22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0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479-14D2-4804-A6D7-775909D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7F354-B87A-4C3E-834B-C76FB5332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349254" cy="21208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Here </a:t>
                </a:r>
                <a:r>
                  <a:rPr lang="en-US" b="1" dirty="0">
                    <a:solidFill>
                      <a:srgbClr val="FFFF00"/>
                    </a:solidFill>
                  </a:rPr>
                  <a:t>g(x)</a:t>
                </a:r>
                <a:r>
                  <a:rPr lang="en-US" dirty="0"/>
                  <a:t> is our hypothesis</a:t>
                </a:r>
              </a:p>
              <a:p>
                <a:r>
                  <a:rPr lang="en-US" dirty="0"/>
                  <a:t>Assume that </a:t>
                </a:r>
                <a:r>
                  <a:rPr lang="en-US" b="1" dirty="0">
                    <a:solidFill>
                      <a:srgbClr val="FFFF00"/>
                    </a:solidFill>
                  </a:rPr>
                  <a:t>g(.) </a:t>
                </a:r>
                <a:r>
                  <a:rPr lang="en-US" dirty="0"/>
                  <a:t>is linear function of the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7F354-B87A-4C3E-834B-C76FB5332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349254" cy="2120827"/>
              </a:xfrm>
              <a:blipFill>
                <a:blip r:embed="rId2"/>
                <a:stretch>
                  <a:fillRect l="-1162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60E2-9D10-4F2C-9F12-23D33E8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7ACA3-7194-4445-A829-1BECCAD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BE54-7377-4FF8-8E32-BAF649FE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58" y="3016334"/>
            <a:ext cx="4162702" cy="32495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7B6391-E392-4775-A088-2855157015B0}"/>
              </a:ext>
            </a:extLst>
          </p:cNvPr>
          <p:cNvSpPr/>
          <p:nvPr/>
        </p:nvSpPr>
        <p:spPr>
          <a:xfrm>
            <a:off x="688607" y="4627249"/>
            <a:ext cx="7083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Linear, second-order, and sixth-order polynomials are fitted to the same set of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order gives a perfect fit, but it overfits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order seems better than the linear fit in capturing the trend in the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1893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220D-21CD-414C-B0D0-9A6E05E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EF33-F61C-4A36-AF75-782F37099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1992240"/>
              </a:xfrm>
            </p:spPr>
            <p:txBody>
              <a:bodyPr/>
              <a:lstStyle/>
              <a:p>
                <a:r>
                  <a:rPr lang="en-US" dirty="0"/>
                  <a:t>Consider the problem of estimating price of used cars where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=mileage, </a:t>
                </a:r>
                <a:r>
                  <a:rPr lang="en-US" b="1" dirty="0">
                    <a:solidFill>
                      <a:srgbClr val="FFFF00"/>
                    </a:solidFill>
                  </a:rPr>
                  <a:t>y</a:t>
                </a:r>
                <a:r>
                  <a:rPr lang="en-US" dirty="0"/>
                  <a:t>=price (univariate linear polynomial)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Whe</a:t>
                </a:r>
                <a:r>
                  <a:rPr lang="en-US" b="1" dirty="0"/>
                  <a:t>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parameters, which are estimated from da</a:t>
                </a:r>
                <a:r>
                  <a:rPr lang="en-US" b="1" dirty="0"/>
                  <a:t>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EF33-F61C-4A36-AF75-782F37099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1992240"/>
              </a:xfrm>
              <a:blipFill>
                <a:blip r:embed="rId2"/>
                <a:stretch>
                  <a:fillRect l="-888" t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AD9AF-17F7-4C6A-BE53-53F4E0AE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7453-B67B-4357-BC23-AF2DEB12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0F1DD-1678-4E7F-914A-6F60A76F8446}"/>
                  </a:ext>
                </a:extLst>
              </p:cNvPr>
              <p:cNvSpPr txBox="1"/>
              <p:nvPr/>
            </p:nvSpPr>
            <p:spPr>
              <a:xfrm>
                <a:off x="2264514" y="4511796"/>
                <a:ext cx="2267736" cy="640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0F1DD-1678-4E7F-914A-6F60A76F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14" y="4511796"/>
                <a:ext cx="2267736" cy="640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3257DD-B46C-4467-933B-51C8F0D91265}"/>
                  </a:ext>
                </a:extLst>
              </p:cNvPr>
              <p:cNvSpPr txBox="1"/>
              <p:nvPr/>
            </p:nvSpPr>
            <p:spPr>
              <a:xfrm>
                <a:off x="4962132" y="4705306"/>
                <a:ext cx="226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3257DD-B46C-4467-933B-51C8F0D9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32" y="4705306"/>
                <a:ext cx="2267736" cy="276999"/>
              </a:xfrm>
              <a:prstGeom prst="rect">
                <a:avLst/>
              </a:prstGeom>
              <a:blipFill>
                <a:blip r:embed="rId4"/>
                <a:stretch>
                  <a:fillRect t="-22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3114D-C2B1-4272-8A2B-43BA06F23881}"/>
                  </a:ext>
                </a:extLst>
              </p:cNvPr>
              <p:cNvSpPr txBox="1"/>
              <p:nvPr/>
            </p:nvSpPr>
            <p:spPr>
              <a:xfrm>
                <a:off x="1699820" y="5358498"/>
                <a:ext cx="385801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3114D-C2B1-4272-8A2B-43BA06F2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20" y="5358498"/>
                <a:ext cx="385801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E3215-546D-47F0-8119-BE29FB746B2A}"/>
                  </a:ext>
                </a:extLst>
              </p:cNvPr>
              <p:cNvSpPr txBox="1"/>
              <p:nvPr/>
            </p:nvSpPr>
            <p:spPr>
              <a:xfrm>
                <a:off x="3966770" y="5358498"/>
                <a:ext cx="385801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E3215-546D-47F0-8119-BE29FB74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70" y="5358498"/>
                <a:ext cx="3858018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37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7CEE-79AF-4105-A30A-362053E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731D-B6E2-4878-8780-BC9ABCE6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937205" cy="3599316"/>
          </a:xfrm>
        </p:spPr>
        <p:txBody>
          <a:bodyPr>
            <a:normAutofit/>
          </a:bodyPr>
          <a:lstStyle/>
          <a:p>
            <a:r>
              <a:rPr lang="en-US" dirty="0"/>
              <a:t>If the linear model is too simple, it is too constrained and incurs a large approximation error</a:t>
            </a:r>
          </a:p>
          <a:p>
            <a:r>
              <a:rPr lang="en-US" dirty="0"/>
              <a:t>When the order of the polynomial is increased, the error on the training data decreases. </a:t>
            </a:r>
          </a:p>
          <a:p>
            <a:r>
              <a:rPr lang="en-US" dirty="0"/>
              <a:t>But a high-order polynomial follows individual examples closely, instead of capturing the general trend; </a:t>
            </a:r>
          </a:p>
          <a:p>
            <a:r>
              <a:rPr lang="en-US" dirty="0"/>
              <a:t>This implies that Occam’s razor also applies in the case of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CEC03-ECD7-486B-AE95-D314F0D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DE6CA-14EA-4218-9FBA-8C8A413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 descr="Polynomial Regression. This is my third blog in the Machine… | by ...">
            <a:extLst>
              <a:ext uri="{FF2B5EF4-FFF2-40B4-BE49-F238E27FC236}">
                <a16:creationId xmlns:a16="http://schemas.microsoft.com/office/drawing/2014/main" id="{63581C75-E781-4259-A9F8-E30D411EB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0001" r="7969" b="9062"/>
          <a:stretch/>
        </p:blipFill>
        <p:spPr bwMode="auto">
          <a:xfrm>
            <a:off x="9109688" y="4438111"/>
            <a:ext cx="2977537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05D-8CD0-4F1E-A2EC-DCB3A2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 and 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73228-C67F-4B67-80FE-1D7565CC3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Boolean function, all inputs and the output are binary </a:t>
                </a:r>
              </a:p>
              <a:p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 input data, the training set may have maximum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examples</a:t>
                </a:r>
              </a:p>
              <a:p>
                <a:r>
                  <a:rPr lang="en-US" dirty="0"/>
                  <a:t>There may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possible Boolean functions for </a:t>
                </a:r>
                <a:r>
                  <a:rPr lang="en-US" b="1" dirty="0">
                    <a:solidFill>
                      <a:srgbClr val="FFFF00"/>
                    </a:solidFill>
                  </a:rPr>
                  <a:t>d</a:t>
                </a:r>
                <a:r>
                  <a:rPr lang="en-US" dirty="0"/>
                  <a:t>-inputs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73228-C67F-4B67-80FE-1D7565CC3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5D21-126B-487A-916A-18C89F70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B4053-2921-4F10-96CD-DA4696F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47FE1-36C6-4E5D-82EE-82E9CED3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58" y="4064830"/>
            <a:ext cx="7267575" cy="1590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32645-2E54-4E65-96B6-99EAE74C5430}"/>
              </a:ext>
            </a:extLst>
          </p:cNvPr>
          <p:cNvSpPr/>
          <p:nvPr/>
        </p:nvSpPr>
        <p:spPr>
          <a:xfrm>
            <a:off x="2143558" y="5655505"/>
            <a:ext cx="726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LucidaBright"/>
              </a:rPr>
              <a:t>With 2 inputs, there are 4 possible cases and 16  possible Boolean functions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2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62E-F967-4F1A-9FAA-EB6298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 posed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0F085-B572-490B-8F6D-D364C3BFA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58292"/>
                <a:ext cx="9613861" cy="42949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distinct training example removes half the hypotheses, whose guesses are wrong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output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To end up with a single hypothesis we need to see </a:t>
                </a:r>
                <a:r>
                  <a:rPr lang="en-US" i="1" dirty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training</a:t>
                </a:r>
                <a:br>
                  <a:rPr lang="en-US" dirty="0"/>
                </a:br>
                <a:r>
                  <a:rPr lang="en-US" dirty="0"/>
                  <a:t>examples </a:t>
                </a:r>
              </a:p>
              <a:p>
                <a:r>
                  <a:rPr lang="en-US" dirty="0"/>
                  <a:t>For small amount of training examples, the solutions are multiple</a:t>
                </a:r>
              </a:p>
              <a:p>
                <a:r>
                  <a:rPr lang="en-US" dirty="0"/>
                  <a:t>After seeing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example cases, there remain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possible functions </a:t>
                </a:r>
              </a:p>
              <a:p>
                <a:r>
                  <a:rPr lang="en-US" b="1" i="1" dirty="0">
                    <a:solidFill>
                      <a:srgbClr val="FFFF00"/>
                    </a:solidFill>
                  </a:rPr>
                  <a:t>ill-posed problem </a:t>
                </a:r>
                <a:r>
                  <a:rPr lang="en-US" dirty="0"/>
                  <a:t>where the data by itself is not sufficient to find a unique solution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0F085-B572-490B-8F6D-D364C3BF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58292"/>
                <a:ext cx="9613861" cy="4294908"/>
              </a:xfrm>
              <a:blipFill>
                <a:blip r:embed="rId2"/>
                <a:stretch>
                  <a:fillRect l="-888" t="-2837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E1E5-56C6-416D-B68A-7DA7FE2B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603F9-7968-4BAE-AB2D-B613C01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1D279A-8839-40A5-A56A-AA1B713C4CA3}"/>
              </a:ext>
            </a:extLst>
          </p:cNvPr>
          <p:cNvGrpSpPr/>
          <p:nvPr/>
        </p:nvGrpSpPr>
        <p:grpSpPr>
          <a:xfrm>
            <a:off x="6830292" y="2584422"/>
            <a:ext cx="5199351" cy="1134966"/>
            <a:chOff x="6816437" y="2861516"/>
            <a:chExt cx="5199351" cy="1134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3D49C8-F5D2-44C6-80DD-A66B0E82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291" y="2861517"/>
              <a:ext cx="5185497" cy="113496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386D47-6699-4436-A04A-C9CA00FB31A1}"/>
                </a:ext>
              </a:extLst>
            </p:cNvPr>
            <p:cNvSpPr/>
            <p:nvPr/>
          </p:nvSpPr>
          <p:spPr>
            <a:xfrm>
              <a:off x="8423564" y="2861516"/>
              <a:ext cx="1025236" cy="11349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C7816-5D84-45FB-8E1F-579A6C6F3E5C}"/>
                </a:ext>
              </a:extLst>
            </p:cNvPr>
            <p:cNvSpPr/>
            <p:nvPr/>
          </p:nvSpPr>
          <p:spPr>
            <a:xfrm>
              <a:off x="10625546" y="2871367"/>
              <a:ext cx="1271915" cy="112511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6865A6-6232-42B4-B4AF-E625229C02D8}"/>
                </a:ext>
              </a:extLst>
            </p:cNvPr>
            <p:cNvSpPr/>
            <p:nvPr/>
          </p:nvSpPr>
          <p:spPr>
            <a:xfrm>
              <a:off x="6816437" y="3315890"/>
              <a:ext cx="5081024" cy="2170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66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3663-7760-4660-BD2E-43032D8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079A-9A2C-444F-83C4-0641FD4D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4328"/>
            <a:ext cx="9613861" cy="42375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learning is ill-posed</a:t>
            </a:r>
          </a:p>
          <a:p>
            <a:r>
              <a:rPr lang="en-US" dirty="0"/>
              <a:t>Data by itself is not sufficient to find the solution</a:t>
            </a:r>
          </a:p>
          <a:p>
            <a:r>
              <a:rPr lang="en-US" dirty="0"/>
              <a:t>We should make some extra assumptions to have a unique solution with the data we have </a:t>
            </a:r>
          </a:p>
          <a:p>
            <a:r>
              <a:rPr lang="en-US" dirty="0">
                <a:solidFill>
                  <a:srgbClr val="FFFF00"/>
                </a:solidFill>
              </a:rPr>
              <a:t>Inductive BIAS</a:t>
            </a:r>
            <a:r>
              <a:rPr lang="en-US" dirty="0"/>
              <a:t>: The set of assumptions we make inductive bias to have learning possible</a:t>
            </a:r>
          </a:p>
          <a:p>
            <a:r>
              <a:rPr lang="en-US" dirty="0"/>
              <a:t>there are infinitely many ways of separating the positive examples from the negative examples 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shape of a rectangle is one inductive bias</a:t>
            </a:r>
          </a:p>
          <a:p>
            <a:pPr lvl="1"/>
            <a:r>
              <a:rPr lang="en-US" dirty="0"/>
              <a:t>The rectangle with the largest margin is another inductive bias </a:t>
            </a:r>
          </a:p>
          <a:p>
            <a:pPr lvl="1"/>
            <a:r>
              <a:rPr lang="en-US" dirty="0"/>
              <a:t>In linear regression, assuming a linear function is an inductive bias</a:t>
            </a:r>
          </a:p>
          <a:p>
            <a:pPr lvl="1"/>
            <a:r>
              <a:rPr lang="en-US" dirty="0"/>
              <a:t>choosing the one that minimizes squared error is another inductive bias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CF1C5-3A26-42D0-B601-9AFCF73D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9505-8383-463F-8CF9-4DBFB9E8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5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CFF9-B861-4770-8EDB-BA0F819F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capacity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B598-77D2-4668-A50A-50CAC03F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extend the capacity of hypothesis, two or more hypothesis can be combined resulting in complex hypothesis</a:t>
            </a:r>
          </a:p>
          <a:p>
            <a:r>
              <a:rPr lang="en-US" dirty="0"/>
              <a:t>Learning is not possible without inductive bias </a:t>
            </a:r>
          </a:p>
          <a:p>
            <a:r>
              <a:rPr lang="en-US" dirty="0"/>
              <a:t>Model Selection:</a:t>
            </a:r>
          </a:p>
          <a:p>
            <a:pPr lvl="1"/>
            <a:r>
              <a:rPr lang="en-US" dirty="0"/>
              <a:t>How to choose inductive bias</a:t>
            </a:r>
          </a:p>
          <a:p>
            <a:pPr lvl="1"/>
            <a:r>
              <a:rPr lang="en-US" dirty="0"/>
              <a:t>How to chose H – The hypothesis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628E-70C6-4617-B9E6-3D11489D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0F5A6-6239-45AB-AB52-05402130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B46F69-B26B-4DF9-B463-33CD2CE97E42}"/>
              </a:ext>
            </a:extLst>
          </p:cNvPr>
          <p:cNvGrpSpPr/>
          <p:nvPr/>
        </p:nvGrpSpPr>
        <p:grpSpPr>
          <a:xfrm>
            <a:off x="7922908" y="4134887"/>
            <a:ext cx="3960698" cy="2146094"/>
            <a:chOff x="9561702" y="2867891"/>
            <a:chExt cx="1949977" cy="7758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A45E60-FACE-47D6-9772-A641DA7DD9AA}"/>
                </a:ext>
              </a:extLst>
            </p:cNvPr>
            <p:cNvSpPr/>
            <p:nvPr/>
          </p:nvSpPr>
          <p:spPr>
            <a:xfrm>
              <a:off x="9561702" y="2867891"/>
              <a:ext cx="1949977" cy="7758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D0F91-5D74-42F4-99AF-89B6157077E2}"/>
                </a:ext>
              </a:extLst>
            </p:cNvPr>
            <p:cNvSpPr/>
            <p:nvPr/>
          </p:nvSpPr>
          <p:spPr>
            <a:xfrm>
              <a:off x="9630977" y="2981442"/>
              <a:ext cx="1154151" cy="55418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33E4F5-AED9-4156-9E46-FC56264A0675}"/>
                </a:ext>
              </a:extLst>
            </p:cNvPr>
            <p:cNvSpPr/>
            <p:nvPr/>
          </p:nvSpPr>
          <p:spPr>
            <a:xfrm>
              <a:off x="10294182" y="2981442"/>
              <a:ext cx="1154151" cy="55418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6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0E7B-8BB7-4FA7-AF09-FF9B0999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2AF7-1635-4EC4-AB72-B5B95757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43344"/>
            <a:ext cx="10347898" cy="359931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Generalization</a:t>
            </a:r>
            <a:r>
              <a:rPr lang="en-US" i="1" dirty="0"/>
              <a:t>: </a:t>
            </a:r>
            <a:r>
              <a:rPr lang="en-US" dirty="0"/>
              <a:t>How well a model trained on the training set predicts the right output for new generalization instances</a:t>
            </a:r>
          </a:p>
          <a:p>
            <a:r>
              <a:rPr lang="en-US" dirty="0"/>
              <a:t>For best generalization, match the complexity of the hypothesis class </a:t>
            </a:r>
            <a:r>
              <a:rPr lang="en-US" i="1" dirty="0">
                <a:solidFill>
                  <a:srgbClr val="FFFF00"/>
                </a:solidFill>
              </a:rPr>
              <a:t>H</a:t>
            </a:r>
            <a:r>
              <a:rPr lang="en-US" dirty="0"/>
              <a:t> with the complexity of the function underlying the data</a:t>
            </a:r>
          </a:p>
          <a:p>
            <a:pPr lvl="1"/>
            <a:r>
              <a:rPr lang="en-US" sz="2400" i="1" dirty="0">
                <a:solidFill>
                  <a:srgbClr val="FFFF00"/>
                </a:solidFill>
              </a:rPr>
              <a:t>Underfitting</a:t>
            </a:r>
            <a:r>
              <a:rPr lang="en-US" i="1" dirty="0"/>
              <a:t>: </a:t>
            </a:r>
            <a:r>
              <a:rPr lang="en-US" dirty="0"/>
              <a:t>If H is less complex than the function</a:t>
            </a:r>
            <a:endParaRPr lang="en-US" i="1" dirty="0"/>
          </a:p>
          <a:p>
            <a:pPr lvl="2"/>
            <a:r>
              <a:rPr lang="en-US" i="1" dirty="0"/>
              <a:t>More training data can reduce this effect</a:t>
            </a:r>
            <a:r>
              <a:rPr lang="en-US" dirty="0"/>
              <a:t> </a:t>
            </a:r>
          </a:p>
          <a:p>
            <a:pPr lvl="1"/>
            <a:r>
              <a:rPr lang="en-US" sz="2400" i="1" dirty="0">
                <a:solidFill>
                  <a:srgbClr val="FFFF00"/>
                </a:solidFill>
              </a:rPr>
              <a:t>Overfitting</a:t>
            </a:r>
            <a:r>
              <a:rPr lang="en-US" i="1" dirty="0"/>
              <a:t>: </a:t>
            </a:r>
            <a:r>
              <a:rPr lang="en-US" dirty="0"/>
              <a:t>If H is more complex than the function, </a:t>
            </a:r>
          </a:p>
          <a:p>
            <a:pPr lvl="2"/>
            <a:r>
              <a:rPr lang="en-US" i="1" dirty="0"/>
              <a:t>More training data can help 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33B49-6991-43B7-A61B-7E1D0923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BD84-78AD-47A1-B996-042614E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4070F-6AE3-4800-B3CC-0214CBCF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4856221"/>
            <a:ext cx="5759594" cy="20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4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071-115B-4AD9-974B-01DF0E8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AF53-E206-4CE8-9CB3-E04F4564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89018"/>
            <a:ext cx="7175206" cy="4253346"/>
          </a:xfrm>
        </p:spPr>
        <p:txBody>
          <a:bodyPr>
            <a:normAutofit/>
          </a:bodyPr>
          <a:lstStyle/>
          <a:p>
            <a:r>
              <a:rPr lang="en-US" dirty="0"/>
              <a:t>All learning algorithms have trade off between three factors</a:t>
            </a:r>
          </a:p>
          <a:p>
            <a:pPr lvl="1"/>
            <a:r>
              <a:rPr lang="en-US" dirty="0"/>
              <a:t>The capacity of the hypothesis class </a:t>
            </a:r>
          </a:p>
          <a:p>
            <a:pPr lvl="2"/>
            <a:r>
              <a:rPr lang="en-US" dirty="0"/>
              <a:t>As the complexity of the model class H increases, the generalization error decreases first and then starts to increase.</a:t>
            </a:r>
          </a:p>
          <a:p>
            <a:pPr lvl="1"/>
            <a:r>
              <a:rPr lang="en-US" dirty="0"/>
              <a:t>The amount of training data </a:t>
            </a:r>
          </a:p>
          <a:p>
            <a:pPr lvl="2"/>
            <a:r>
              <a:rPr lang="en-US" dirty="0"/>
              <a:t>As the amount of training data increases, the generalization error decreases</a:t>
            </a:r>
          </a:p>
          <a:p>
            <a:pPr lvl="1"/>
            <a:r>
              <a:rPr lang="en-US" dirty="0"/>
              <a:t>The generalization error on new examples </a:t>
            </a:r>
          </a:p>
          <a:p>
            <a:pPr lvl="2"/>
            <a:r>
              <a:rPr lang="en-US" dirty="0"/>
              <a:t>The generalization error of an overcomplex </a:t>
            </a:r>
            <a:r>
              <a:rPr lang="en-US" sz="2000" b="1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dirty="0"/>
              <a:t>  can be kept in check by increasing the amount of training data but only up to a point.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F883-0D1B-484C-8342-AC6B83F7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E0F6F-ADB6-4030-91B5-37E30CA2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42" name="Picture 2" descr="Understanding Generalization Error in Machine Learning | by Yi-xin ...">
            <a:extLst>
              <a:ext uri="{FF2B5EF4-FFF2-40B4-BE49-F238E27FC236}">
                <a16:creationId xmlns:a16="http://schemas.microsoft.com/office/drawing/2014/main" id="{85F0A4B0-7BA2-4CCD-9FDE-06C4BD6C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28" y="3108181"/>
            <a:ext cx="41719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27C-3B76-41B7-99E9-6C715055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CD2A-EE20-497C-ACB9-89BD2E5E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33600"/>
            <a:ext cx="6870660" cy="43641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Generalization ability of a hypothesis can be measured through data which is not used in training</a:t>
            </a:r>
          </a:p>
          <a:p>
            <a:r>
              <a:rPr lang="en-US" dirty="0"/>
              <a:t>Normally available dataset is divided into two parts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Validation data</a:t>
            </a:r>
          </a:p>
          <a:p>
            <a:pPr lvl="2"/>
            <a:r>
              <a:rPr lang="en-US" dirty="0"/>
              <a:t>used to test the generalization ability </a:t>
            </a:r>
          </a:p>
          <a:p>
            <a:r>
              <a:rPr lang="en-US" dirty="0"/>
              <a:t>Cross Validation</a:t>
            </a:r>
          </a:p>
          <a:p>
            <a:pPr lvl="2"/>
            <a:r>
              <a:rPr lang="en-US" dirty="0"/>
              <a:t>Train different hypothesis and the hypothesis that is the most accurate on the validation set is the best one </a:t>
            </a:r>
          </a:p>
          <a:p>
            <a:r>
              <a:rPr lang="en-US" dirty="0"/>
              <a:t>Test data/publication set: </a:t>
            </a:r>
          </a:p>
          <a:p>
            <a:pPr lvl="1"/>
            <a:r>
              <a:rPr lang="en-US" dirty="0"/>
              <a:t>This data is used in production environment usually</a:t>
            </a:r>
          </a:p>
          <a:p>
            <a:pPr lvl="1"/>
            <a:r>
              <a:rPr lang="en-US" dirty="0"/>
              <a:t>contains examples not used in training or validation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32100-6B2F-42E5-902C-B4AC2868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A8AB-4010-4295-B728-B4A40AB6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3A9D27-79C0-4B02-89DC-1F9E79239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67104"/>
              </p:ext>
            </p:extLst>
          </p:nvPr>
        </p:nvGraphicFramePr>
        <p:xfrm>
          <a:off x="8104909" y="2292928"/>
          <a:ext cx="393109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018">
                  <a:extLst>
                    <a:ext uri="{9D8B030D-6E8A-4147-A177-3AD203B41FA5}">
                      <a16:colId xmlns:a16="http://schemas.microsoft.com/office/drawing/2014/main" val="825798624"/>
                    </a:ext>
                  </a:extLst>
                </a:gridCol>
                <a:gridCol w="1080078">
                  <a:extLst>
                    <a:ext uri="{9D8B030D-6E8A-4147-A177-3AD203B41FA5}">
                      <a16:colId xmlns:a16="http://schemas.microsoft.com/office/drawing/2014/main" val="2199897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Train Split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Validation Split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94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5FFC98B-D39A-4A90-AC66-CD40AF9A5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226918"/>
                  </p:ext>
                </p:extLst>
              </p:nvPr>
            </p:nvGraphicFramePr>
            <p:xfrm>
              <a:off x="7550980" y="3326321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17418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75855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75854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2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5FFC98B-D39A-4A90-AC66-CD40AF9A5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226918"/>
                  </p:ext>
                </p:extLst>
              </p:nvPr>
            </p:nvGraphicFramePr>
            <p:xfrm>
              <a:off x="7550980" y="3326321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17418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75855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75854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2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13" r="-71208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9666962-4C3B-4E08-9675-ACBD663898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42956"/>
                  </p:ext>
                </p:extLst>
              </p:nvPr>
            </p:nvGraphicFramePr>
            <p:xfrm>
              <a:off x="7550978" y="3823841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9666962-4C3B-4E08-9675-ACBD663898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42956"/>
                  </p:ext>
                </p:extLst>
              </p:nvPr>
            </p:nvGraphicFramePr>
            <p:xfrm>
              <a:off x="7550978" y="3823841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613" r="-71208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B7268D2-8813-49D7-8052-9D3B4CA32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185843"/>
                  </p:ext>
                </p:extLst>
              </p:nvPr>
            </p:nvGraphicFramePr>
            <p:xfrm>
              <a:off x="7550978" y="4322395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B7268D2-8813-49D7-8052-9D3B4CA32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185843"/>
                  </p:ext>
                </p:extLst>
              </p:nvPr>
            </p:nvGraphicFramePr>
            <p:xfrm>
              <a:off x="7550978" y="4322395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" r="-7120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3D1D94-58B4-417E-97F2-D93FE9725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930539"/>
                  </p:ext>
                </p:extLst>
              </p:nvPr>
            </p:nvGraphicFramePr>
            <p:xfrm>
              <a:off x="7550978" y="4820949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3D1D94-58B4-417E-97F2-D93FE9725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930539"/>
                  </p:ext>
                </p:extLst>
              </p:nvPr>
            </p:nvGraphicFramePr>
            <p:xfrm>
              <a:off x="7550978" y="4820949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613" r="-71208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859CCB-273F-4617-8FCA-9465C8603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883532"/>
                  </p:ext>
                </p:extLst>
              </p:nvPr>
            </p:nvGraphicFramePr>
            <p:xfrm>
              <a:off x="7550978" y="5300922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859CCB-273F-4617-8FCA-9465C8603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883532"/>
                  </p:ext>
                </p:extLst>
              </p:nvPr>
            </p:nvGraphicFramePr>
            <p:xfrm>
              <a:off x="7550978" y="5300922"/>
              <a:ext cx="4485027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929">
                      <a:extLst>
                        <a:ext uri="{9D8B030D-6E8A-4147-A177-3AD203B41FA5}">
                          <a16:colId xmlns:a16="http://schemas.microsoft.com/office/drawing/2014/main" val="825798624"/>
                        </a:ext>
                      </a:extLst>
                    </a:gridCol>
                    <a:gridCol w="803566">
                      <a:extLst>
                        <a:ext uri="{9D8B030D-6E8A-4147-A177-3AD203B41FA5}">
                          <a16:colId xmlns:a16="http://schemas.microsoft.com/office/drawing/2014/main" val="1364340527"/>
                        </a:ext>
                      </a:extLst>
                    </a:gridCol>
                    <a:gridCol w="803561">
                      <a:extLst>
                        <a:ext uri="{9D8B030D-6E8A-4147-A177-3AD203B41FA5}">
                          <a16:colId xmlns:a16="http://schemas.microsoft.com/office/drawing/2014/main" val="659861317"/>
                        </a:ext>
                      </a:extLst>
                    </a:gridCol>
                    <a:gridCol w="762002">
                      <a:extLst>
                        <a:ext uri="{9D8B030D-6E8A-4147-A177-3AD203B41FA5}">
                          <a16:colId xmlns:a16="http://schemas.microsoft.com/office/drawing/2014/main" val="2063990897"/>
                        </a:ext>
                      </a:extLst>
                    </a:gridCol>
                    <a:gridCol w="789709">
                      <a:extLst>
                        <a:ext uri="{9D8B030D-6E8A-4147-A177-3AD203B41FA5}">
                          <a16:colId xmlns:a16="http://schemas.microsoft.com/office/drawing/2014/main" val="111021992"/>
                        </a:ext>
                      </a:extLst>
                    </a:gridCol>
                    <a:gridCol w="772260">
                      <a:extLst>
                        <a:ext uri="{9D8B030D-6E8A-4147-A177-3AD203B41FA5}">
                          <a16:colId xmlns:a16="http://schemas.microsoft.com/office/drawing/2014/main" val="21998976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613" r="-71208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903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2FC0E1-776D-4854-89F8-1766601B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64111"/>
              </p:ext>
            </p:extLst>
          </p:nvPr>
        </p:nvGraphicFramePr>
        <p:xfrm>
          <a:off x="7550978" y="5713932"/>
          <a:ext cx="44850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9">
                  <a:extLst>
                    <a:ext uri="{9D8B030D-6E8A-4147-A177-3AD203B41FA5}">
                      <a16:colId xmlns:a16="http://schemas.microsoft.com/office/drawing/2014/main" val="825798624"/>
                    </a:ext>
                  </a:extLst>
                </a:gridCol>
                <a:gridCol w="803566">
                  <a:extLst>
                    <a:ext uri="{9D8B030D-6E8A-4147-A177-3AD203B41FA5}">
                      <a16:colId xmlns:a16="http://schemas.microsoft.com/office/drawing/2014/main" val="1364340527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659861317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6399089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11021992"/>
                    </a:ext>
                  </a:extLst>
                </a:gridCol>
                <a:gridCol w="772260">
                  <a:extLst>
                    <a:ext uri="{9D8B030D-6E8A-4147-A177-3AD203B41FA5}">
                      <a16:colId xmlns:a16="http://schemas.microsoft.com/office/drawing/2014/main" val="2199897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21-40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41-60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61-80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81-100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5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9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E8B-D9FB-4413-8BA9-341B6FD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of a Supervised Machine Learning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713DC-60F7-4F20-9CCE-63C468D28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8412460" cy="396496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independent and identically distributed </a:t>
                </a:r>
                <a:r>
                  <a:rPr lang="en-US" dirty="0"/>
                  <a:t>(</a:t>
                </a:r>
                <a:r>
                  <a:rPr lang="en-US" i="1" dirty="0" err="1"/>
                  <a:t>iid</a:t>
                </a:r>
                <a:r>
                  <a:rPr lang="en-US" i="1" dirty="0"/>
                  <a:t>) examples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the ordering is not important and all instances are drawn from the same joint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For binary class: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For multi-classes: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k-value vector where exactly one value is 1</a:t>
                </a:r>
              </a:p>
              <a:p>
                <a:pPr lvl="2"/>
                <a:r>
                  <a:rPr lang="en-US" dirty="0"/>
                  <a:t>For 3 classes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This representation is called </a:t>
                </a:r>
                <a:r>
                  <a:rPr lang="en-US" dirty="0">
                    <a:solidFill>
                      <a:srgbClr val="FFFF00"/>
                    </a:solidFill>
                  </a:rPr>
                  <a:t>one-hot encoding</a:t>
                </a:r>
              </a:p>
              <a:p>
                <a:r>
                  <a:rPr lang="en-US" dirty="0"/>
                  <a:t>The aim is to build a good and useful approximation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000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using model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713DC-60F7-4F20-9CCE-63C468D28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8412460" cy="3964963"/>
              </a:xfrm>
              <a:blipFill>
                <a:blip r:embed="rId2"/>
                <a:stretch>
                  <a:fillRect l="-1014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BA0D-9A80-4FD7-8E81-D1E385ED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255C-3A18-4C70-A6C0-21C8A45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Machine Learning Basics with Examples — Part 2 Supervised Learning ...">
            <a:extLst>
              <a:ext uri="{FF2B5EF4-FFF2-40B4-BE49-F238E27FC236}">
                <a16:creationId xmlns:a16="http://schemas.microsoft.com/office/drawing/2014/main" id="{4E9C2CD3-9C1D-4A7B-B557-8C2FB819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40" y="2817184"/>
            <a:ext cx="3437728" cy="20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9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F7D2-E814-4C9E-92E0-4138DC0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good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AC944-E6BE-4CBE-A27B-9CE7A9240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05891"/>
                <a:ext cx="9613861" cy="433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Selection of model(inductive Bias):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helps to find best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/>
                  <a:t>Loss function: L(.)</a:t>
                </a:r>
              </a:p>
              <a:p>
                <a:pPr lvl="1"/>
                <a:r>
                  <a:rPr lang="en-US" dirty="0"/>
                  <a:t>to compute the difference between the desired output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 approximation to it given by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approximation error</a:t>
                </a:r>
                <a:r>
                  <a:rPr lang="en-US" dirty="0"/>
                  <a:t>, or </a:t>
                </a:r>
                <a:r>
                  <a:rPr lang="en-US" i="1" dirty="0"/>
                  <a:t>loss: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/>
                  <a:t>Optimization procedure: </a:t>
                </a:r>
              </a:p>
              <a:p>
                <a:pPr lvl="1"/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that minimizes the total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𝐚𝐫𝐠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r>
                  <a:rPr lang="en-US" dirty="0"/>
                  <a:t>Different machine learning algorithms differ either </a:t>
                </a:r>
              </a:p>
              <a:p>
                <a:pPr lvl="1"/>
                <a:r>
                  <a:rPr lang="en-US" dirty="0"/>
                  <a:t>in the models they assume (their hypothesis class/inductive bias) </a:t>
                </a:r>
              </a:p>
              <a:p>
                <a:pPr lvl="1"/>
                <a:r>
                  <a:rPr lang="en-US" dirty="0"/>
                  <a:t>the loss measures they employ</a:t>
                </a:r>
              </a:p>
              <a:p>
                <a:pPr lvl="1"/>
                <a:r>
                  <a:rPr lang="en-US" dirty="0"/>
                  <a:t>the optimization procedure they use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AC944-E6BE-4CBE-A27B-9CE7A9240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05891"/>
                <a:ext cx="9613861" cy="4336473"/>
              </a:xfrm>
              <a:blipFill>
                <a:blip r:embed="rId2"/>
                <a:stretch>
                  <a:fillRect l="-88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A0745-FBE5-4E39-B18C-FF8573E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0A09-3CD1-450F-B92B-F6B9DA6B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The Approximation Power of Neural Networks (with Python codes ...">
            <a:extLst>
              <a:ext uri="{FF2B5EF4-FFF2-40B4-BE49-F238E27FC236}">
                <a16:creationId xmlns:a16="http://schemas.microsoft.com/office/drawing/2014/main" id="{196E717F-7E1A-45A3-943B-4DD5E2F3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85" y="3228108"/>
            <a:ext cx="3139703" cy="2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56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None/>
            </a:pPr>
            <a:r>
              <a:rPr lang="en-US" sz="2600" dirty="0">
                <a:hlinkClick r:id="rId2"/>
              </a:rPr>
              <a:t>sajidiqbal.pk@gmail.com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https://github.com/sajjo79/Design_and_Analysis_of_Algorithms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425-DAA6-4738-9521-E807C84C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CA4-7726-46F6-8CD7-95DC1DD5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all the exercises of the chapter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56267-1CFF-424B-89D9-7A24E97A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1896-1BE0-4DF5-AA93-BA2EA19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3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1752-714A-46EA-8A6C-07293B0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BF0D8-8E42-4814-B4DD-894C66708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program in python that takes values for following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𝑒𝑛𝑔𝑖𝑛𝑒𝑃𝑜𝑤𝑒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𝑒𝑛𝑔𝑖𝑛𝑒𝑃𝑜𝑤𝑒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criteria for two classes (family car, not family car)</a:t>
                </a:r>
              </a:p>
              <a:p>
                <a:pPr lvl="1"/>
                <a:r>
                  <a:rPr lang="en-US" dirty="0"/>
                  <a:t>Based on read parameters, decide the class of car.</a:t>
                </a:r>
              </a:p>
              <a:p>
                <a:pPr lvl="1"/>
                <a:r>
                  <a:rPr lang="en-US" dirty="0"/>
                  <a:t>Draw the graph using python matplotlib library</a:t>
                </a:r>
              </a:p>
              <a:p>
                <a:r>
                  <a:rPr lang="en-US" dirty="0"/>
                  <a:t>Write a program to find the VC dimension of given data points</a:t>
                </a:r>
              </a:p>
              <a:p>
                <a:r>
                  <a:rPr lang="en-US" dirty="0"/>
                  <a:t>Write a program to perform regression for </a:t>
                </a:r>
                <a:r>
                  <a:rPr lang="en-US" dirty="0" err="1"/>
                  <a:t>uni</a:t>
                </a:r>
                <a:r>
                  <a:rPr lang="en-US" dirty="0"/>
                  <a:t>-variable data. Do not use any </a:t>
                </a:r>
                <a:r>
                  <a:rPr lang="en-US" dirty="0" err="1"/>
                  <a:t>builtin</a:t>
                </a:r>
                <a:r>
                  <a:rPr lang="en-US" dirty="0"/>
                  <a:t> API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BF0D8-8E42-4814-B4DD-894C66708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7FF6-DC37-47F9-9194-AD0D90DF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5728-DE8F-4AC4-A5C7-DFC1968C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C979-8957-495E-9FB5-89E19C9D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Class from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104D-6F60-4D18-BF9B-E6019A88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879315" cy="4299454"/>
          </a:xfrm>
        </p:spPr>
        <p:txBody>
          <a:bodyPr/>
          <a:lstStyle/>
          <a:p>
            <a:r>
              <a:rPr lang="en-US" dirty="0"/>
              <a:t>ML model learns (enhances its experience) by looking at data instances (examples)</a:t>
            </a:r>
          </a:p>
          <a:p>
            <a:pPr lvl="1"/>
            <a:r>
              <a:rPr lang="en-US" dirty="0"/>
              <a:t>Examples: Let we want to learn a class ‘family car’</a:t>
            </a:r>
          </a:p>
          <a:p>
            <a:pPr lvl="1"/>
            <a:r>
              <a:rPr lang="en-US" dirty="0"/>
              <a:t>The data set consist of pictures of cars and each car is labeled as ‘family car’ and ‘not-family car’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Positive examples</a:t>
            </a:r>
            <a:r>
              <a:rPr lang="en-US" dirty="0"/>
              <a:t>: cars labelled as family car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Negative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examples</a:t>
            </a:r>
            <a:r>
              <a:rPr lang="en-US" dirty="0"/>
              <a:t>: cars labelled as not-family car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FFFF00"/>
                </a:solidFill>
              </a:rPr>
              <a:t>Learning</a:t>
            </a:r>
            <a:r>
              <a:rPr lang="en-US" dirty="0"/>
              <a:t>’ refers to finding the features/descriptions which are associated with family cars and filter out the features/descriptions which are associated with not-family cars</a:t>
            </a:r>
          </a:p>
          <a:p>
            <a:pPr lvl="1"/>
            <a:r>
              <a:rPr lang="en-US" dirty="0"/>
              <a:t>The Learning is also known as </a:t>
            </a:r>
            <a:r>
              <a:rPr lang="en-US" dirty="0">
                <a:solidFill>
                  <a:srgbClr val="FFFF00"/>
                </a:solidFill>
              </a:rPr>
              <a:t>Knowledge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0CCA-DF32-4438-88D6-99FA0C2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9F6AB-A38C-465D-B719-ACCBCD4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Physical Markup Language">
            <a:extLst>
              <a:ext uri="{FF2B5EF4-FFF2-40B4-BE49-F238E27FC236}">
                <a16:creationId xmlns:a16="http://schemas.microsoft.com/office/drawing/2014/main" id="{CDCD7A37-FE46-4748-92FC-FAED29E90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6" t="15625" r="18984" b="11079"/>
          <a:stretch/>
        </p:blipFill>
        <p:spPr bwMode="auto">
          <a:xfrm>
            <a:off x="9428602" y="2775735"/>
            <a:ext cx="2601706" cy="23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0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91A-2448-49C2-975C-AC771172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EE36-AC2E-42CD-BF6E-F46F8909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939679" cy="3599316"/>
          </a:xfrm>
        </p:spPr>
        <p:txBody>
          <a:bodyPr/>
          <a:lstStyle/>
          <a:p>
            <a:r>
              <a:rPr lang="en-US" dirty="0"/>
              <a:t>Let we decide that the ‘family car’ class is learned based on two features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Input Features</a:t>
            </a:r>
            <a:r>
              <a:rPr lang="en-US" dirty="0"/>
              <a:t>: Price and Engine Power, input features must be represented as numerical values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Model</a:t>
            </a:r>
            <a:r>
              <a:rPr lang="en-US" dirty="0"/>
              <a:t>: The discriminator function we will build is known as class recognizer</a:t>
            </a:r>
          </a:p>
          <a:p>
            <a:r>
              <a:rPr lang="en-US" dirty="0"/>
              <a:t>In figure</a:t>
            </a:r>
          </a:p>
          <a:p>
            <a:pPr lvl="1"/>
            <a:r>
              <a:rPr lang="en-US" dirty="0"/>
              <a:t>Each data point corresponds one example car</a:t>
            </a:r>
          </a:p>
          <a:p>
            <a:pPr lvl="1"/>
            <a:r>
              <a:rPr lang="en-US" dirty="0"/>
              <a:t>‘+’ represents a positive example</a:t>
            </a:r>
          </a:p>
          <a:p>
            <a:pPr lvl="1"/>
            <a:r>
              <a:rPr lang="en-US" dirty="0"/>
              <a:t>‘-’ represents a negative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10F4F-FB54-490C-A8D6-ECF01B92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791" y="2278589"/>
            <a:ext cx="3733800" cy="3657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6A05-2886-44ED-A3E4-E0D3F85F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4C4A-E591-46E4-B795-B136C40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4447-E66E-4218-AE12-CC594F4E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A5C3C80-8317-478C-A68E-670F673F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037964"/>
                  </p:ext>
                </p:extLst>
              </p:nvPr>
            </p:nvGraphicFramePr>
            <p:xfrm>
              <a:off x="446087" y="2217879"/>
              <a:ext cx="7212013" cy="2954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8551">
                      <a:extLst>
                        <a:ext uri="{9D8B030D-6E8A-4147-A177-3AD203B41FA5}">
                          <a16:colId xmlns:a16="http://schemas.microsoft.com/office/drawing/2014/main" val="227894492"/>
                        </a:ext>
                      </a:extLst>
                    </a:gridCol>
                    <a:gridCol w="4843462">
                      <a:extLst>
                        <a:ext uri="{9D8B030D-6E8A-4147-A177-3AD203B41FA5}">
                          <a16:colId xmlns:a16="http://schemas.microsoft.com/office/drawing/2014/main" val="3685016751"/>
                        </a:ext>
                      </a:extLst>
                    </a:gridCol>
                  </a:tblGrid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64175"/>
                      </a:ext>
                    </a:extLst>
                  </a:tr>
                  <a:tr h="73581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𝑒𝑛𝑔𝑖𝑛𝑒𝑃𝑜𝑤𝑒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𝑒𝑛𝑔𝑖𝑛𝑒𝑃𝑜𝑤𝑒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044989"/>
                      </a:ext>
                    </a:extLst>
                  </a:tr>
                  <a:tr h="8592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𝑝𝑜𝑠𝑖𝑡𝑖𝑣𝑒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𝑒𝑥𝑎𝑚𝑝𝑙𝑒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𝑛𝑒𝑔𝑎𝑡𝑖𝑣𝑒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𝑒𝑥𝑎𝑚𝑝𝑙𝑒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019326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Each car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𝑒𝑛𝑔𝑃𝑜𝑤𝑒𝑟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7512447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Complete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36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A5C3C80-8317-478C-A68E-670F673F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037964"/>
                  </p:ext>
                </p:extLst>
              </p:nvPr>
            </p:nvGraphicFramePr>
            <p:xfrm>
              <a:off x="446087" y="2217879"/>
              <a:ext cx="7212013" cy="2954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8551">
                      <a:extLst>
                        <a:ext uri="{9D8B030D-6E8A-4147-A177-3AD203B41FA5}">
                          <a16:colId xmlns:a16="http://schemas.microsoft.com/office/drawing/2014/main" val="227894492"/>
                        </a:ext>
                      </a:extLst>
                    </a:gridCol>
                    <a:gridCol w="4843462">
                      <a:extLst>
                        <a:ext uri="{9D8B030D-6E8A-4147-A177-3AD203B41FA5}">
                          <a16:colId xmlns:a16="http://schemas.microsoft.com/office/drawing/2014/main" val="3685016751"/>
                        </a:ext>
                      </a:extLst>
                    </a:gridCol>
                  </a:tblGrid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64175"/>
                      </a:ext>
                    </a:extLst>
                  </a:tr>
                  <a:tr h="73581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66942" r="-503" b="-241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44989"/>
                      </a:ext>
                    </a:extLst>
                  </a:tr>
                  <a:tr h="8592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143262" r="-503" b="-107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19326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Each car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463514" r="-503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7512447"/>
                      </a:ext>
                    </a:extLst>
                  </a:tr>
                  <a:tr h="4530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Complete 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057" t="-556000" r="-50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0368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17C0A0A-CC93-4115-9BFD-D3D1B13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788" y="2217879"/>
            <a:ext cx="3667125" cy="3533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679414-936F-4334-91F5-43832E95D2E9}"/>
              </a:ext>
            </a:extLst>
          </p:cNvPr>
          <p:cNvSpPr/>
          <p:nvPr/>
        </p:nvSpPr>
        <p:spPr>
          <a:xfrm>
            <a:off x="8241545" y="5831170"/>
            <a:ext cx="3667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ucidaBright"/>
              </a:rPr>
              <a:t>The class of family car is a rectangle</a:t>
            </a:r>
            <a:br>
              <a:rPr lang="en-US" b="1" dirty="0">
                <a:latin typeface="LucidaBright"/>
              </a:rPr>
            </a:br>
            <a:r>
              <a:rPr lang="en-US" b="1" dirty="0">
                <a:latin typeface="LucidaBright"/>
              </a:rPr>
              <a:t>in the price-engine power space.</a:t>
            </a: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AB16A0-7A22-4F4B-B206-D261775E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055940-A39D-4B0D-A284-5F1E1CAF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9CED4-B88F-49A7-901F-B4CA074863A2}"/>
              </a:ext>
            </a:extLst>
          </p:cNvPr>
          <p:cNvSpPr/>
          <p:nvPr/>
        </p:nvSpPr>
        <p:spPr>
          <a:xfrm>
            <a:off x="446086" y="5181442"/>
            <a:ext cx="7212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Bright"/>
              </a:rPr>
              <a:t>For a car to be a family car, its price and engine power should be in a certain range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55A56E-D349-42CF-9CED-4F375994E057}"/>
                  </a:ext>
                </a:extLst>
              </p:cNvPr>
              <p:cNvSpPr txBox="1"/>
              <p:nvPr/>
            </p:nvSpPr>
            <p:spPr>
              <a:xfrm>
                <a:off x="446086" y="5837142"/>
                <a:ext cx="74691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𝒇𝒂𝒎𝒊𝒍𝒚𝑪𝒂𝒓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𝒆𝒏𝒈𝒊𝒏𝒆𝑷𝒐𝒘𝒆𝒓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𝑨𝑵𝑫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𝒑𝒓𝒊𝒄𝒆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𝑬𝒒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55A56E-D349-42CF-9CED-4F375994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6" y="5837142"/>
                <a:ext cx="7469189" cy="553998"/>
              </a:xfrm>
              <a:prstGeom prst="rect">
                <a:avLst/>
              </a:prstGeom>
              <a:blipFill>
                <a:blip r:embed="rId4"/>
                <a:stretch>
                  <a:fillRect l="-1143" t="-3333" r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5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7AA-DFBD-4FE8-9349-4C4EFF62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Class - 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9A16-4CFD-4126-AED3-BDD2162BB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752027"/>
                <a:ext cx="7249242" cy="4186406"/>
              </a:xfrm>
            </p:spPr>
            <p:txBody>
              <a:bodyPr/>
              <a:lstStyle/>
              <a:p>
                <a:r>
                  <a:rPr lang="en-US" dirty="0"/>
                  <a:t>H is set of solutions from which we choose one.</a:t>
                </a:r>
              </a:p>
              <a:p>
                <a:r>
                  <a:rPr lang="en-US" dirty="0"/>
                  <a:t>Eq.1 fixes H from which C is drawn</a:t>
                </a:r>
              </a:p>
              <a:p>
                <a:r>
                  <a:rPr lang="en-US" dirty="0"/>
                  <a:t>The learning algorithm finds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specified by particular quadruple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to approximate C as closely as possible  </a:t>
                </a:r>
              </a:p>
              <a:p>
                <a:r>
                  <a:rPr lang="en-US" dirty="0"/>
                  <a:t>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found, we can then estimate for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𝒄𝒍𝒂𝒔𝒔𝒊𝒇𝒊𝒆𝒔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𝒑𝒐𝒔𝒊𝒕𝒊𝒗𝒆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𝒆𝒙𝒂𝒎𝒑𝒍𝒆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𝒄𝒍𝒂𝒔𝒔𝒊𝒇𝒊𝒆𝒔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𝒂𝒔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𝒏𝒆𝒈𝒂𝒕𝒊𝒗𝒆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𝒆𝒙𝒂𝒎𝒑𝒍𝒆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9A16-4CFD-4126-AED3-BDD2162BB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752027"/>
                <a:ext cx="7249242" cy="4186406"/>
              </a:xfrm>
              <a:blipFill>
                <a:blip r:embed="rId2"/>
                <a:stretch>
                  <a:fillRect l="-1177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C5A76-2DDD-4968-8345-7A975729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826F-4F01-4342-A807-FF96B319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703E6-F462-4E69-AE14-6EDC430B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37" y="2353502"/>
            <a:ext cx="3562350" cy="3514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9A4E25-BCA1-4E2E-B031-0C34578E52DB}"/>
              </a:ext>
            </a:extLst>
          </p:cNvPr>
          <p:cNvSpPr/>
          <p:nvPr/>
        </p:nvSpPr>
        <p:spPr>
          <a:xfrm>
            <a:off x="9472621" y="3471864"/>
            <a:ext cx="1278769" cy="8286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B6645-83A8-40AE-86DC-D1F25CAF9EB7}"/>
              </a:ext>
            </a:extLst>
          </p:cNvPr>
          <p:cNvSpPr/>
          <p:nvPr/>
        </p:nvSpPr>
        <p:spPr>
          <a:xfrm>
            <a:off x="9548327" y="3562403"/>
            <a:ext cx="1278769" cy="8286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02E22-0749-4CED-B277-791F2CB0CD54}"/>
                  </a:ext>
                </a:extLst>
              </p:cNvPr>
              <p:cNvSpPr txBox="1"/>
              <p:nvPr/>
            </p:nvSpPr>
            <p:spPr>
              <a:xfrm>
                <a:off x="680321" y="2198029"/>
                <a:ext cx="74691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𝒇𝒂𝒎𝒊𝒍𝒚𝑪𝒂𝒓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𝒆𝒏𝒈𝒊𝒏𝒆𝑷𝒐𝒘𝒆𝒓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𝑨𝑵𝑫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𝒑𝒓𝒊𝒄𝒆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𝑬𝒒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02E22-0749-4CED-B277-791F2CB0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198029"/>
                <a:ext cx="7469189" cy="553998"/>
              </a:xfrm>
              <a:prstGeom prst="rect">
                <a:avLst/>
              </a:prstGeom>
              <a:blipFill>
                <a:blip r:embed="rId4"/>
                <a:stretch>
                  <a:fillRect l="-1224" t="-3333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3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201-C2A6-4E02-AC93-154F0DD3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4BF49-9264-4E26-A835-1714F50C7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7400"/>
                <a:ext cx="9613861" cy="4500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real solution. A classifier that exactly classifies the given instance of car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estimate done on the bases of classifier experience</a:t>
                </a:r>
              </a:p>
              <a:p>
                <a:pPr lvl="1"/>
                <a:r>
                  <a:rPr lang="en-US" sz="2400" dirty="0"/>
                  <a:t>There is big number of family cars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not see</a:t>
                </a:r>
              </a:p>
              <a:p>
                <a:pPr lvl="1"/>
                <a:r>
                  <a:rPr lang="en-US" dirty="0"/>
                  <a:t>Hence has limited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limited experience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not provide 100% correct classification for all car images</a:t>
                </a:r>
              </a:p>
              <a:p>
                <a:r>
                  <a:rPr lang="en-US" dirty="0"/>
                  <a:t>Empirical Error: it the proportion of the incorrect predictions made by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compared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error of hypothesis </a:t>
                </a:r>
                <a:r>
                  <a:rPr lang="en-US" i="1" dirty="0"/>
                  <a:t>h </a:t>
                </a:r>
                <a:r>
                  <a:rPr lang="en-US" dirty="0"/>
                  <a:t>given the training set X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4BF49-9264-4E26-A835-1714F50C7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7400"/>
                <a:ext cx="9613861" cy="4500563"/>
              </a:xfrm>
              <a:blipFill>
                <a:blip r:embed="rId2"/>
                <a:stretch>
                  <a:fillRect l="-888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922A-0972-464D-9E64-10C16CE9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779C4-5C4B-422F-823C-986FE6AC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92A8ED-711E-42E0-9A65-63543C2BD9E3}"/>
                  </a:ext>
                </a:extLst>
              </p:cNvPr>
              <p:cNvSpPr/>
              <p:nvPr/>
            </p:nvSpPr>
            <p:spPr>
              <a:xfrm>
                <a:off x="-284123" y="5460095"/>
                <a:ext cx="9613860" cy="1152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𝑬𝒒</m:t>
                              </m:r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92A8ED-711E-42E0-9A65-63543C2BD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123" y="5460095"/>
                <a:ext cx="9613860" cy="1152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Why does linear non-logistic regression work as a linear ...">
            <a:extLst>
              <a:ext uri="{FF2B5EF4-FFF2-40B4-BE49-F238E27FC236}">
                <a16:creationId xmlns:a16="http://schemas.microsoft.com/office/drawing/2014/main" id="{A6052EFA-E9A9-4730-9455-851B18197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8312" r="4936" b="13968"/>
          <a:stretch/>
        </p:blipFill>
        <p:spPr bwMode="auto">
          <a:xfrm>
            <a:off x="8894619" y="4717448"/>
            <a:ext cx="3141388" cy="19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EF97-A110-43C4-B703-B71C5D03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9E359-9328-4007-8095-84E13FF9C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76" y="2294986"/>
                <a:ext cx="9163767" cy="4371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dirty="0"/>
                  <a:t> be the training set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be future examples set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chosen hypothesis</a:t>
                </a:r>
              </a:p>
              <a:p>
                <a:pPr lvl="1"/>
                <a:r>
                  <a:rPr lang="en-US" dirty="0"/>
                  <a:t>How well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hypothesis will correctly classify future examples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Most Specific Hypothesis (S): The tightest hypothesis (rectangle) that includes only positive examples.</a:t>
                </a:r>
              </a:p>
              <a:p>
                <a:r>
                  <a:rPr lang="en-US" dirty="0"/>
                  <a:t>Most General Hypothesis (G): the largest rectangle that we can draw which only includes the positive examples</a:t>
                </a:r>
              </a:p>
              <a:p>
                <a:r>
                  <a:rPr lang="en-US" dirty="0"/>
                  <a:t>Consistent hypothesis (C): Any hypothesis that lies between S and G.</a:t>
                </a:r>
              </a:p>
              <a:p>
                <a:r>
                  <a:rPr lang="en-US" dirty="0"/>
                  <a:t>Version Space (VS): Set of all hypothesis such that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𝐕𝐒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Each dataset may have its own version space</a:t>
                </a:r>
                <a:br>
                  <a:rPr lang="en-US" b="1" dirty="0">
                    <a:solidFill>
                      <a:srgbClr val="FFFF00"/>
                    </a:solidFill>
                  </a:rPr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9E359-9328-4007-8095-84E13FF9C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76" y="2294986"/>
                <a:ext cx="9163767" cy="4371975"/>
              </a:xfrm>
              <a:blipFill>
                <a:blip r:embed="rId2"/>
                <a:stretch>
                  <a:fillRect l="-798" t="-2786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965DB-9B7A-4D00-88DF-505514C2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96A1-F75E-496D-A608-D284D424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065EC-05CD-4B7D-9EF2-F2EB2F68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743" y="2128837"/>
            <a:ext cx="2428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9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664</TotalTime>
  <Words>3105</Words>
  <Application>Microsoft Office PowerPoint</Application>
  <PresentationFormat>Widescreen</PresentationFormat>
  <Paragraphs>395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Bahnschrift Condensed</vt:lpstr>
      <vt:lpstr>Calibri</vt:lpstr>
      <vt:lpstr>Cambria Math</vt:lpstr>
      <vt:lpstr>LucidaBright</vt:lpstr>
      <vt:lpstr>Trebuchet MS</vt:lpstr>
      <vt:lpstr>Berlin</vt:lpstr>
      <vt:lpstr>PowerPoint Presentation</vt:lpstr>
      <vt:lpstr>INTRODUCTION TO  Machine Learning 3rd Edition</vt:lpstr>
      <vt:lpstr>Supervised Learning</vt:lpstr>
      <vt:lpstr>Learning a Class from Examples </vt:lpstr>
      <vt:lpstr>The Learning</vt:lpstr>
      <vt:lpstr>Model Representation</vt:lpstr>
      <vt:lpstr>Hypothesis Class - H</vt:lpstr>
      <vt:lpstr>Empirical Error</vt:lpstr>
      <vt:lpstr>Hypothesis Generalization</vt:lpstr>
      <vt:lpstr>Confusion Matrix</vt:lpstr>
      <vt:lpstr>Data set and Hypothesis Set</vt:lpstr>
      <vt:lpstr>Boundary Margin of Hypothesis h</vt:lpstr>
      <vt:lpstr>Learning Consistent Hypothesis</vt:lpstr>
      <vt:lpstr>Vapnik-Chervonenkis Dimension </vt:lpstr>
      <vt:lpstr>Power of Classifier</vt:lpstr>
      <vt:lpstr>Probably Approximately Correct Learning </vt:lpstr>
      <vt:lpstr>PAC Learning</vt:lpstr>
      <vt:lpstr>PAC Learning</vt:lpstr>
      <vt:lpstr>Noise</vt:lpstr>
      <vt:lpstr>Learning Multiple Classes </vt:lpstr>
      <vt:lpstr>PowerPoint Presentation</vt:lpstr>
      <vt:lpstr>Regression </vt:lpstr>
      <vt:lpstr>Regression</vt:lpstr>
      <vt:lpstr>Regression</vt:lpstr>
      <vt:lpstr>Regression</vt:lpstr>
      <vt:lpstr>Model Selection and Generalization </vt:lpstr>
      <vt:lpstr>Ill posed problem</vt:lpstr>
      <vt:lpstr>Inductive BIAS</vt:lpstr>
      <vt:lpstr>Extending the capacity of hypothesis</vt:lpstr>
      <vt:lpstr>Model Generalization</vt:lpstr>
      <vt:lpstr>Triple Trade Off</vt:lpstr>
      <vt:lpstr>Measurement of Generalization</vt:lpstr>
      <vt:lpstr>Dimensions of a Supervised Machine Learning Algorithm </vt:lpstr>
      <vt:lpstr>Building a good approximation</vt:lpstr>
      <vt:lpstr>PowerPoint Presentation</vt:lpstr>
      <vt:lpstr>Theoretical Assignments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pc</cp:lastModifiedBy>
  <cp:revision>115</cp:revision>
  <dcterms:created xsi:type="dcterms:W3CDTF">2020-07-19T07:13:44Z</dcterms:created>
  <dcterms:modified xsi:type="dcterms:W3CDTF">2020-07-25T09:03:12Z</dcterms:modified>
</cp:coreProperties>
</file>