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430" r:id="rId2"/>
    <p:sldId id="431" r:id="rId3"/>
    <p:sldId id="256" r:id="rId4"/>
    <p:sldId id="513" r:id="rId5"/>
    <p:sldId id="471" r:id="rId6"/>
    <p:sldId id="522" r:id="rId7"/>
    <p:sldId id="472" r:id="rId8"/>
    <p:sldId id="521" r:id="rId9"/>
    <p:sldId id="473" r:id="rId10"/>
    <p:sldId id="519" r:id="rId11"/>
    <p:sldId id="523" r:id="rId12"/>
    <p:sldId id="474" r:id="rId13"/>
    <p:sldId id="475" r:id="rId14"/>
    <p:sldId id="515" r:id="rId15"/>
    <p:sldId id="524" r:id="rId16"/>
    <p:sldId id="477" r:id="rId17"/>
    <p:sldId id="516" r:id="rId18"/>
    <p:sldId id="478" r:id="rId19"/>
    <p:sldId id="479" r:id="rId20"/>
    <p:sldId id="525" r:id="rId21"/>
    <p:sldId id="480" r:id="rId22"/>
    <p:sldId id="526" r:id="rId23"/>
    <p:sldId id="481" r:id="rId24"/>
    <p:sldId id="520" r:id="rId25"/>
    <p:sldId id="517" r:id="rId26"/>
    <p:sldId id="482" r:id="rId27"/>
    <p:sldId id="518" r:id="rId28"/>
    <p:sldId id="432" r:id="rId29"/>
    <p:sldId id="4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4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42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ct.com/fundamentals-of-statistics/mean-estimation#NIID" TargetMode="External"/><Relationship Id="rId2" Type="http://schemas.openxmlformats.org/officeDocument/2006/relationships/hyperlink" Target="https://www.statlect.com/fundamentals-of-statistics/variance-esti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w.mit.edu/courses/mathematics/18-05-introduction-to-probability-and-statistics-spring-2014/readings/MIT18_05S14_Reading10b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D99-5BF7-4784-930C-11C90F44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6593A-9787-4EDD-9DB3-E29DB9640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25748"/>
                <a:ext cx="9613861" cy="4641213"/>
              </a:xfrm>
            </p:spPr>
            <p:txBody>
              <a:bodyPr/>
              <a:lstStyle/>
              <a:p>
                <a:r>
                  <a:rPr lang="en-US" sz="2000" dirty="0"/>
                  <a:t>The sample variance is given by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endParaRPr lang="en-US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dirty="0" err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err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92D050"/>
                  </a:solidFill>
                </a:endParaRPr>
              </a:p>
              <a:p>
                <a:r>
                  <a:rPr lang="en-US" dirty="0"/>
                  <a:t>Plugging the 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6593A-9787-4EDD-9DB3-E29DB9640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25748"/>
                <a:ext cx="9613861" cy="4641213"/>
              </a:xfrm>
              <a:blipFill>
                <a:blip r:embed="rId2"/>
                <a:stretch>
                  <a:fillRect l="-88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8BB9-F087-426D-9D6C-99DCFFD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5FA47-872F-4D85-90BF-CCC4AE2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8497E-2FBE-4D60-9144-8342A607AF34}"/>
                  </a:ext>
                </a:extLst>
              </p:cNvPr>
              <p:cNvSpPr txBox="1"/>
              <p:nvPr/>
            </p:nvSpPr>
            <p:spPr>
              <a:xfrm>
                <a:off x="8550647" y="3792356"/>
                <a:ext cx="2804742" cy="1143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8497E-2FBE-4D60-9144-8342A607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47" y="3792356"/>
                <a:ext cx="2804742" cy="1143646"/>
              </a:xfrm>
              <a:prstGeom prst="rect">
                <a:avLst/>
              </a:prstGeom>
              <a:blipFill>
                <a:blip r:embed="rId3"/>
                <a:stretch>
                  <a:fillRect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B46E8-4E0D-4B5B-B1D1-7C5505879A02}"/>
                  </a:ext>
                </a:extLst>
              </p:cNvPr>
              <p:cNvSpPr txBox="1"/>
              <p:nvPr/>
            </p:nvSpPr>
            <p:spPr>
              <a:xfrm>
                <a:off x="8423867" y="2628595"/>
                <a:ext cx="1621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B46E8-4E0D-4B5B-B1D1-7C550587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67" y="2628595"/>
                <a:ext cx="162130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909B1-7BAA-4DFD-AF44-25D87B72E742}"/>
                  </a:ext>
                </a:extLst>
              </p:cNvPr>
              <p:cNvSpPr txBox="1"/>
              <p:nvPr/>
            </p:nvSpPr>
            <p:spPr>
              <a:xfrm>
                <a:off x="8423867" y="2997927"/>
                <a:ext cx="2141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909B1-7BAA-4DFD-AF44-25D87B72E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867" y="2997927"/>
                <a:ext cx="214180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32459C-7D88-4395-B354-FAD7BA59268F}"/>
                  </a:ext>
                </a:extLst>
              </p:cNvPr>
              <p:cNvSpPr txBox="1"/>
              <p:nvPr/>
            </p:nvSpPr>
            <p:spPr>
              <a:xfrm>
                <a:off x="3885708" y="5908526"/>
                <a:ext cx="6098344" cy="727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32459C-7D88-4395-B354-FAD7BA592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08" y="5908526"/>
                <a:ext cx="6098344" cy="727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73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A62B-40D3-4237-BC27-20D245F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60D53-B671-4F4F-BD5F-1EFF752D2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721" y="4310233"/>
                <a:ext cx="9613861" cy="1827303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is not exactly estimated by the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</a:p>
              <a:p>
                <a:pPr lvl="1"/>
                <a:r>
                  <a:rPr lang="en-US" dirty="0"/>
                  <a:t>It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biased estimator </a:t>
                </a:r>
              </a:p>
              <a:p>
                <a:pPr lvl="1"/>
                <a:r>
                  <a:rPr lang="en-US" dirty="0"/>
                  <a:t>Expected value of sample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and unbiased estimator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60D53-B671-4F4F-BD5F-1EFF752D2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721" y="4310233"/>
                <a:ext cx="9613861" cy="1827303"/>
              </a:xfrm>
              <a:blipFill>
                <a:blip r:embed="rId2"/>
                <a:stretch>
                  <a:fillRect l="-1015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4575-C0EA-48C8-831E-702A7187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E0AEE-5CBE-4F90-A319-6ED65CC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50330D-E4C0-4453-A06A-6C4C10036FBD}"/>
                  </a:ext>
                </a:extLst>
              </p:cNvPr>
              <p:cNvSpPr txBox="1"/>
              <p:nvPr/>
            </p:nvSpPr>
            <p:spPr>
              <a:xfrm>
                <a:off x="2591480" y="2165482"/>
                <a:ext cx="6098344" cy="727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50330D-E4C0-4453-A06A-6C4C10036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80" y="2165482"/>
                <a:ext cx="6098344" cy="727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99111-3FBF-48C1-A181-A67CA809241D}"/>
                  </a:ext>
                </a:extLst>
              </p:cNvPr>
              <p:cNvSpPr txBox="1"/>
              <p:nvPr/>
            </p:nvSpPr>
            <p:spPr>
              <a:xfrm>
                <a:off x="2438079" y="2942841"/>
                <a:ext cx="609834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99111-3FBF-48C1-A181-A67CA8092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79" y="2942841"/>
                <a:ext cx="60983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6A2DE1-56B0-4303-B9C9-BA5F8C0582CF}"/>
                  </a:ext>
                </a:extLst>
              </p:cNvPr>
              <p:cNvSpPr txBox="1"/>
              <p:nvPr/>
            </p:nvSpPr>
            <p:spPr>
              <a:xfrm>
                <a:off x="2438079" y="3684268"/>
                <a:ext cx="60983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6A2DE1-56B0-4303-B9C9-BA5F8C05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79" y="3684268"/>
                <a:ext cx="609834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9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FFB5-9B8C-4F22-9F71-85409DCE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of unbiased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E7B4-81C2-4B44-BF30-AAABACC1E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d is our estimator (i.e. sample mean)The mean square error (MSE) can be written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endChr m:val="]"/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])(</m:t>
                        </m:r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2E7B4-81C2-4B44-BF30-AAABACC1E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8E15A-7F67-4A10-A0FA-28E69B79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95705-68DB-4158-8AAE-85908CF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FF6F9A3-E057-46EA-8D3F-DB7B7F757A42}"/>
              </a:ext>
            </a:extLst>
          </p:cNvPr>
          <p:cNvSpPr/>
          <p:nvPr/>
        </p:nvSpPr>
        <p:spPr>
          <a:xfrm rot="16200000">
            <a:off x="2361026" y="4927665"/>
            <a:ext cx="193617" cy="1507832"/>
          </a:xfrm>
          <a:prstGeom prst="lef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8570CD-EE7D-401F-B6C9-9A969D341ECF}"/>
              </a:ext>
            </a:extLst>
          </p:cNvPr>
          <p:cNvSpPr/>
          <p:nvPr/>
        </p:nvSpPr>
        <p:spPr>
          <a:xfrm rot="16200000">
            <a:off x="4018842" y="5042347"/>
            <a:ext cx="193618" cy="1296370"/>
          </a:xfrm>
          <a:prstGeom prst="lef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58028-1190-46E9-ADEB-9B7CC6C63820}"/>
              </a:ext>
            </a:extLst>
          </p:cNvPr>
          <p:cNvSpPr txBox="1"/>
          <p:nvPr/>
        </p:nvSpPr>
        <p:spPr>
          <a:xfrm>
            <a:off x="1845864" y="5787341"/>
            <a:ext cx="30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               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FA7D7-74A8-4873-80E3-6A0F45FC6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02"/>
          <a:stretch/>
        </p:blipFill>
        <p:spPr>
          <a:xfrm>
            <a:off x="9028053" y="4783050"/>
            <a:ext cx="3052302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621DAF-A2BB-4677-A85A-0D83F91B3F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621DAF-A2BB-4677-A85A-0D83F91B3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F209-E02F-40A3-B43A-251534FE1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Variance </a:t>
                </a:r>
                <a:r>
                  <a:rPr lang="en-US" dirty="0"/>
                  <a:t>measures how much, on average,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vary around the expected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Bias </a:t>
                </a:r>
                <a:r>
                  <a:rPr lang="en-US" dirty="0"/>
                  <a:t>measures how much the expected value varies from the correct value </a:t>
                </a:r>
                <a:r>
                  <a:rPr lang="en-US" i="1" dirty="0">
                    <a:solidFill>
                      <a:srgbClr val="FFC000"/>
                    </a:solidFill>
                  </a:rPr>
                  <a:t>θ</a:t>
                </a:r>
              </a:p>
              <a:p>
                <a:r>
                  <a:rPr lang="en-US" dirty="0"/>
                  <a:t>Error is the sum of these two terms, the variance and the square of the bias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F209-E02F-40A3-B43A-251534FE1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2E362-9A22-4131-ACBB-D369E6C8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4C8C0-4552-4A37-A913-C44801F2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9EF34-0724-4242-8CC5-CD0F55626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02"/>
          <a:stretch/>
        </p:blipFill>
        <p:spPr>
          <a:xfrm>
            <a:off x="9028053" y="4783050"/>
            <a:ext cx="3052302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358AF-E8FF-4745-8134-E87032C3C3B9}"/>
                  </a:ext>
                </a:extLst>
              </p:cNvPr>
              <p:cNvSpPr/>
              <p:nvPr/>
            </p:nvSpPr>
            <p:spPr>
              <a:xfrm>
                <a:off x="1395985" y="5007070"/>
                <a:ext cx="746779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FFFF00"/>
                    </a:solidFill>
                    <a:latin typeface="LucidaNewMath-Italic"/>
                  </a:rPr>
                  <a:t>: </a:t>
                </a:r>
                <a:r>
                  <a:rPr lang="en-US" dirty="0">
                    <a:latin typeface="LucidaBright"/>
                  </a:rPr>
                  <a:t>is the parameter to be estimated.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800" i="1" dirty="0">
                    <a:solidFill>
                      <a:srgbClr val="FFFF00"/>
                    </a:solidFill>
                    <a:latin typeface="LucidaNewMath-Italic"/>
                  </a:rPr>
                  <a:t>  </a:t>
                </a:r>
                <a:r>
                  <a:rPr lang="en-US" dirty="0">
                    <a:latin typeface="LucidaBright"/>
                  </a:rPr>
                  <a:t>are several estimates over different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LucidaBright"/>
                </a:endParaRPr>
              </a:p>
              <a:p>
                <a:r>
                  <a:rPr lang="en-US" dirty="0">
                    <a:solidFill>
                      <a:srgbClr val="FFFF00"/>
                    </a:solidFill>
                    <a:latin typeface="LucidaBright"/>
                  </a:rPr>
                  <a:t>Bias: </a:t>
                </a:r>
                <a:r>
                  <a:rPr lang="en-US" dirty="0">
                    <a:latin typeface="LucidaBright"/>
                  </a:rPr>
                  <a:t>is the difference between the expected value of d and θ </a:t>
                </a:r>
              </a:p>
              <a:p>
                <a:r>
                  <a:rPr lang="en-US" dirty="0">
                    <a:solidFill>
                      <a:srgbClr val="FFFF00"/>
                    </a:solidFill>
                    <a:latin typeface="LucidaBright"/>
                  </a:rPr>
                  <a:t>Variance: </a:t>
                </a:r>
                <a:r>
                  <a:rPr lang="en-US" dirty="0">
                    <a:latin typeface="LucidaBright"/>
                  </a:rPr>
                  <a:t>is how much di are scattered around the expected value</a:t>
                </a:r>
              </a:p>
              <a:p>
                <a:pPr algn="ctr"/>
                <a:r>
                  <a:rPr lang="en-US" b="1" dirty="0">
                    <a:solidFill>
                      <a:srgbClr val="92D050"/>
                    </a:solidFill>
                    <a:latin typeface="LucidaBright"/>
                  </a:rPr>
                  <a:t>Bias and Variance, both should be small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358AF-E8FF-4745-8134-E87032C3C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85" y="5007070"/>
                <a:ext cx="7467793" cy="1477328"/>
              </a:xfrm>
              <a:prstGeom prst="rect">
                <a:avLst/>
              </a:prstGeom>
              <a:blipFill>
                <a:blip r:embed="rId5"/>
                <a:stretch>
                  <a:fillRect l="-653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944E67A-177B-419C-80A1-75C8E9DA9863}"/>
              </a:ext>
            </a:extLst>
          </p:cNvPr>
          <p:cNvSpPr/>
          <p:nvPr/>
        </p:nvSpPr>
        <p:spPr>
          <a:xfrm>
            <a:off x="1292745" y="4740846"/>
            <a:ext cx="7674272" cy="2009775"/>
          </a:xfrm>
          <a:prstGeom prst="rightArrow">
            <a:avLst>
              <a:gd name="adj1" fmla="val 69181"/>
              <a:gd name="adj2" fmla="val 29006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The Bayes Estimator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5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139CE8-B89E-4210-8E44-02759A19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Estimation (DE)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DCD9BF7-E585-4A76-8F7D-B54908CE3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53882"/>
                <a:ext cx="9613861" cy="4501663"/>
              </a:xfrm>
            </p:spPr>
            <p:txBody>
              <a:bodyPr>
                <a:normAutofit/>
              </a:bodyPr>
              <a:lstStyle/>
              <a:p>
                <a:r>
                  <a:rPr lang="en-US" b="0" i="0" dirty="0">
                    <a:effectLst/>
                    <a:latin typeface="Helvetica Neue"/>
                  </a:rPr>
                  <a:t>DE involves </a:t>
                </a:r>
              </a:p>
              <a:p>
                <a:pPr lvl="2"/>
                <a:r>
                  <a:rPr lang="en-US" b="0" i="0" dirty="0">
                    <a:effectLst/>
                    <a:latin typeface="Helvetica Neue"/>
                  </a:rPr>
                  <a:t>selecting a probability distribution function i.e. pdf(x)</a:t>
                </a:r>
              </a:p>
              <a:p>
                <a:pPr lvl="2"/>
                <a:r>
                  <a:rPr lang="en-US" b="0" i="0" dirty="0">
                    <a:effectLst/>
                    <a:latin typeface="Helvetica Neue"/>
                  </a:rPr>
                  <a:t>the parameters of that distribution i.e. mean and variance</a:t>
                </a:r>
              </a:p>
              <a:p>
                <a:pPr lvl="1"/>
                <a:r>
                  <a:rPr lang="en-US" b="0" i="0" dirty="0">
                    <a:effectLst/>
                    <a:latin typeface="Helvetica Neue"/>
                  </a:rPr>
                  <a:t>that best explains the joint probability distribution of the observed data (</a:t>
                </a:r>
                <a:r>
                  <a:rPr lang="en-US" b="0" i="1" dirty="0">
                    <a:effectLst/>
                    <a:latin typeface="Helvetica Neue"/>
                  </a:rPr>
                  <a:t>X</a:t>
                </a:r>
                <a:r>
                  <a:rPr lang="en-US" b="0" i="0" dirty="0">
                    <a:effectLst/>
                    <a:latin typeface="Helvetica Neue"/>
                  </a:rPr>
                  <a:t>)</a:t>
                </a:r>
              </a:p>
              <a:p>
                <a:r>
                  <a:rPr lang="en-US" b="0" i="0" dirty="0">
                    <a:effectLst/>
                    <a:latin typeface="Helvetica Neue"/>
                  </a:rPr>
                  <a:t>DE is challenging so we estimate points </a:t>
                </a:r>
                <a:r>
                  <a:rPr lang="en-US" dirty="0">
                    <a:latin typeface="Helvetica Neue"/>
                  </a:rPr>
                  <a:t>like mean</a:t>
                </a:r>
                <a:endParaRPr lang="en-US" b="0" i="0" dirty="0">
                  <a:effectLst/>
                  <a:latin typeface="Helvetica Neue"/>
                </a:endParaRPr>
              </a:p>
              <a:p>
                <a:r>
                  <a:rPr lang="en-US" b="0" i="0" dirty="0">
                    <a:effectLst/>
                    <a:latin typeface="Helvetica Neue"/>
                  </a:rPr>
                  <a:t>There are multiple density estimation methods i.e. </a:t>
                </a:r>
                <a:r>
                  <a:rPr lang="en-US" dirty="0">
                    <a:latin typeface="Helvetica Neue"/>
                  </a:rPr>
                  <a:t>MLE and </a:t>
                </a:r>
                <a:r>
                  <a:rPr lang="en-US" b="0" i="0" dirty="0">
                    <a:effectLst/>
                    <a:latin typeface="Helvetica Neue"/>
                  </a:rPr>
                  <a:t>MAP</a:t>
                </a:r>
              </a:p>
              <a:p>
                <a:r>
                  <a:rPr lang="en-US" b="0" i="0" dirty="0">
                    <a:effectLst/>
                    <a:latin typeface="Helvetica Neue"/>
                  </a:rPr>
                  <a:t>Maximum likelihood estimation</a:t>
                </a:r>
              </a:p>
              <a:p>
                <a:pPr lvl="1"/>
                <a:r>
                  <a:rPr lang="en-US" sz="2100" dirty="0">
                    <a:latin typeface="Helvetica Neue"/>
                  </a:rPr>
                  <a:t>Try to maximize the probability of observing the data from the joint probability distribution given a </a:t>
                </a:r>
                <a:r>
                  <a:rPr lang="en-US" sz="2100" dirty="0">
                    <a:solidFill>
                      <a:srgbClr val="FFC000"/>
                    </a:solidFill>
                    <a:latin typeface="Helvetica Neue"/>
                  </a:rPr>
                  <a:t>specific probability distribution</a:t>
                </a:r>
                <a:r>
                  <a:rPr lang="en-US" sz="2100" dirty="0">
                    <a:latin typeface="Helvetica Neue"/>
                  </a:rPr>
                  <a:t> and </a:t>
                </a:r>
                <a:r>
                  <a:rPr lang="en-US" sz="2100" dirty="0">
                    <a:solidFill>
                      <a:srgbClr val="FFC000"/>
                    </a:solidFill>
                    <a:latin typeface="Helvetica Neue"/>
                  </a:rPr>
                  <a:t>its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9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>
                  <a:solidFill>
                    <a:srgbClr val="FFC000"/>
                  </a:solidFill>
                  <a:latin typeface="Helvetica Neue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DCD9BF7-E585-4A76-8F7D-B54908CE3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53882"/>
                <a:ext cx="9613861" cy="4501663"/>
              </a:xfrm>
              <a:blipFill>
                <a:blip r:embed="rId2"/>
                <a:stretch>
                  <a:fillRect l="-888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7FF3D-6AE6-4569-AAD3-7F9790A1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0369-877A-4C35-9DA7-DD195453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355C-DD65-403E-ACEA-ED0922C3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Bayes’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EE3FD-CB8F-43BE-8044-9DC92661A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17562"/>
                <a:ext cx="6240984" cy="4184274"/>
              </a:xfrm>
            </p:spPr>
            <p:txBody>
              <a:bodyPr/>
              <a:lstStyle/>
              <a:p>
                <a:r>
                  <a:rPr lang="en-US" dirty="0"/>
                  <a:t>For some densities, we may know the range of values that a parameter can take on. </a:t>
                </a:r>
              </a:p>
              <a:p>
                <a:pPr lvl="1"/>
                <a:r>
                  <a:rPr lang="en-US" dirty="0"/>
                  <a:t>This is known as </a:t>
                </a:r>
                <a:r>
                  <a:rPr lang="en-US" b="1" i="1" dirty="0"/>
                  <a:t>prior</a:t>
                </a:r>
                <a:r>
                  <a:rPr lang="en-US" dirty="0"/>
                  <a:t> knowledge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approximately normal </a:t>
                </a:r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 confidence,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lies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, symmetrically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be normal with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EE3FD-CB8F-43BE-8044-9DC92661A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17562"/>
                <a:ext cx="6240984" cy="4184274"/>
              </a:xfrm>
              <a:blipFill>
                <a:blip r:embed="rId2"/>
                <a:stretch>
                  <a:fillRect l="-1369" t="-2038" r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9739F-7FB2-4B0D-AD93-764F90B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83ED7-82F6-4CEA-B516-F78F3A63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8" name="Picture 4" descr="The confidence intervals correspond to 3-sigma rule of the normal ...">
            <a:extLst>
              <a:ext uri="{FF2B5EF4-FFF2-40B4-BE49-F238E27FC236}">
                <a16:creationId xmlns:a16="http://schemas.microsoft.com/office/drawing/2014/main" id="{66D38DBD-C9D4-4ACB-BCA4-1608980F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05" y="608362"/>
            <a:ext cx="4999700" cy="22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0970D-F9C1-48F9-93A0-A4FF596B0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2" t="10965" r="9274" b="15251"/>
          <a:stretch/>
        </p:blipFill>
        <p:spPr>
          <a:xfrm>
            <a:off x="7133305" y="3102304"/>
            <a:ext cx="5058695" cy="35993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4258AD-80EC-4FE6-BE33-D562B61211E7}"/>
              </a:ext>
            </a:extLst>
          </p:cNvPr>
          <p:cNvSpPr txBox="1">
            <a:spLocks/>
          </p:cNvSpPr>
          <p:nvPr/>
        </p:nvSpPr>
        <p:spPr>
          <a:xfrm>
            <a:off x="680320" y="4843768"/>
            <a:ext cx="5985949" cy="291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Z-score: It is the position of a raw score in terms of its distance from the mean, when measured in standard deviation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D3BE22-3B78-420E-B5F5-E0D609C44585}"/>
                  </a:ext>
                </a:extLst>
              </p:cNvPr>
              <p:cNvSpPr/>
              <p:nvPr/>
            </p:nvSpPr>
            <p:spPr>
              <a:xfrm>
                <a:off x="973394" y="5691874"/>
                <a:ext cx="5368412" cy="89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D3BE22-3B78-420E-B5F5-E0D609C44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4" y="5691874"/>
                <a:ext cx="5368412" cy="892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30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A0CF-58C4-4722-B13B-73F1AFD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F195C-FBCD-42CF-8F9D-B68D05F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0504D-7071-4B7C-ABA6-72EC1FE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ED3D1-2FAC-47F8-8825-6A0A1223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Solved: Use The Standard Normal Table To Find The? Z-score ...">
            <a:extLst>
              <a:ext uri="{FF2B5EF4-FFF2-40B4-BE49-F238E27FC236}">
                <a16:creationId xmlns:a16="http://schemas.microsoft.com/office/drawing/2014/main" id="{75F49790-544A-4B8E-96DD-DCEDDC81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7" y="2086608"/>
            <a:ext cx="7765366" cy="458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0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6D9-9961-4466-B506-7765479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CD609-44BE-46A7-A3C5-586810127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000817"/>
                <a:ext cx="4625104" cy="160861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Z-score is related to %age area under curve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−1.64&lt;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&lt;1.64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{−1.64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}=0.9</m:t>
                    </m:r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+1.64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CD609-44BE-46A7-A3C5-586810127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000817"/>
                <a:ext cx="4625104" cy="1608619"/>
              </a:xfrm>
              <a:blipFill>
                <a:blip r:embed="rId2"/>
                <a:stretch>
                  <a:fillRect l="-1187" t="-568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94D86-4D7C-42A0-936E-FBC9AD49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0B1D-7E51-4838-A69E-D8DD5CB0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Normal distribution curve with illustration of Z-score ...">
            <a:extLst>
              <a:ext uri="{FF2B5EF4-FFF2-40B4-BE49-F238E27FC236}">
                <a16:creationId xmlns:a16="http://schemas.microsoft.com/office/drawing/2014/main" id="{C677CD91-E33A-4D15-95FC-1873A7DF2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760984"/>
            <a:ext cx="6886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638663D-90AD-4AC5-8475-C7806BFFE9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322" y="3681126"/>
                <a:ext cx="4625104" cy="2423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90%</a:t>
                </a:r>
                <a:r>
                  <a:rPr lang="en-US" dirty="0">
                    <a:latin typeface="Cambria Math" panose="02040503050406030204" pitchFamily="18" charset="0"/>
                  </a:rPr>
                  <a:t> of area is covered by </a:t>
                </a:r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1.64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with difference of 2 around mean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Take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1.64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1.46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We can now assume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638663D-90AD-4AC5-8475-C7806BFF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2" y="3681126"/>
                <a:ext cx="4625104" cy="2423645"/>
              </a:xfrm>
              <a:prstGeom prst="rect">
                <a:avLst/>
              </a:prstGeom>
              <a:blipFill>
                <a:blip r:embed="rId4"/>
                <a:stretch>
                  <a:fillRect l="-1847" t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Distribution and z-scores - JungMinded">
            <a:extLst>
              <a:ext uri="{FF2B5EF4-FFF2-40B4-BE49-F238E27FC236}">
                <a16:creationId xmlns:a16="http://schemas.microsoft.com/office/drawing/2014/main" id="{25F3D1A6-9E7A-4408-86C9-46755212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03" y="753125"/>
            <a:ext cx="5129929" cy="30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9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9E1A-694D-41E9-965E-5D2E5FBB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F9DC4-EA82-4C70-804C-033C17026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791033" cy="35993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Prior density tells us likely values that </a:t>
                </a:r>
                <a:r>
                  <a:rPr lang="en-US" i="1" dirty="0"/>
                  <a:t>θ </a:t>
                </a:r>
                <a:r>
                  <a:rPr lang="en-US" dirty="0"/>
                  <a:t>may take </a:t>
                </a:r>
                <a:r>
                  <a:rPr lang="en-US" i="1" dirty="0"/>
                  <a:t>before </a:t>
                </a:r>
                <a:r>
                  <a:rPr lang="en-US" dirty="0"/>
                  <a:t>looking at the sample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likelihood density given by sample data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𝐸𝑣𝑖𝑑𝑒𝑛𝑐𝑒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the observation used to update the prior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: likely of parameter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looking at sample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F9DC4-EA82-4C70-804C-033C17026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791033" cy="3599316"/>
              </a:xfrm>
              <a:blipFill>
                <a:blip r:embed="rId2"/>
                <a:stretch>
                  <a:fillRect l="-872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148FA-1FBC-4606-9C02-F4FD765D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322CE-DCBD-4E01-B458-AEF30CFB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1DE6F-BC5E-42AE-A2DF-DF5656C133F7}"/>
                  </a:ext>
                </a:extLst>
              </p:cNvPr>
              <p:cNvSpPr txBox="1"/>
              <p:nvPr/>
            </p:nvSpPr>
            <p:spPr>
              <a:xfrm>
                <a:off x="4115651" y="4995816"/>
                <a:ext cx="222073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1DE6F-BC5E-42AE-A2DF-DF5656C1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51" y="4995816"/>
                <a:ext cx="2220736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DC2D-CBE2-44AD-828F-CAB875B6A63D}"/>
                  </a:ext>
                </a:extLst>
              </p:cNvPr>
              <p:cNvSpPr txBox="1"/>
              <p:nvPr/>
            </p:nvSpPr>
            <p:spPr>
              <a:xfrm>
                <a:off x="4000658" y="5731502"/>
                <a:ext cx="2973186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04DC2D-CBE2-44AD-828F-CAB875B6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8" y="5731502"/>
                <a:ext cx="2973186" cy="6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7B80-74AD-491C-8E6A-EC7CD2FA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8B9B-F682-4AE4-997C-42E1C685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899777" cy="3599316"/>
          </a:xfrm>
        </p:spPr>
        <p:txBody>
          <a:bodyPr/>
          <a:lstStyle/>
          <a:p>
            <a:r>
              <a:rPr lang="en-US" b="0" i="0" dirty="0">
                <a:effectLst/>
                <a:latin typeface="Helvetica Neue"/>
              </a:rPr>
              <a:t>Maximum a Posteriori or MAP</a:t>
            </a:r>
          </a:p>
          <a:p>
            <a:pPr lvl="1"/>
            <a:r>
              <a:rPr lang="en-US" dirty="0">
                <a:latin typeface="Helvetica Neue"/>
              </a:rPr>
              <a:t>A</a:t>
            </a:r>
            <a:r>
              <a:rPr lang="en-US" b="0" i="0" dirty="0">
                <a:effectLst/>
                <a:latin typeface="Helvetica Neue"/>
              </a:rPr>
              <a:t> Bayesian-based approach to estimate a distribution and model parameters that best explain an observed dataset</a:t>
            </a:r>
          </a:p>
          <a:p>
            <a:pPr lvl="1"/>
            <a:r>
              <a:rPr lang="en-US" dirty="0">
                <a:latin typeface="Helvetica Neue"/>
              </a:rPr>
              <a:t>Can be used for regression and classification</a:t>
            </a:r>
          </a:p>
          <a:p>
            <a:pPr lvl="1"/>
            <a:r>
              <a:rPr lang="en-US" dirty="0">
                <a:latin typeface="Helvetica Neue"/>
              </a:rPr>
              <a:t>MAP provides an alternate framework to maximum likelihood estimation for machine learning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FE08C-7863-4BC8-A0BD-8812A4C0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A580-A867-4AB1-8BB9-42720845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6FF663-B902-43BE-A584-17B799A5366C}"/>
                  </a:ext>
                </a:extLst>
              </p:cNvPr>
              <p:cNvSpPr txBox="1"/>
              <p:nvPr/>
            </p:nvSpPr>
            <p:spPr>
              <a:xfrm>
                <a:off x="9714947" y="2690453"/>
                <a:ext cx="222073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6FF663-B902-43BE-A584-17B799A5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947" y="2690453"/>
                <a:ext cx="2220736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1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5A5B-8741-44F3-BCB0-0DA3AE4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8141A-55FB-45CE-BA5F-D62C9AAFD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082019"/>
                <a:ext cx="7760293" cy="458494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Likelihood estimation: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(x belongs to prob.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ist.)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we have sample in hand, P(X) does not depend upon the value of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 we can eliminate it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just a normalizing constant that can be ignored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8141A-55FB-45CE-BA5F-D62C9AAFD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082019"/>
                <a:ext cx="7760293" cy="4584942"/>
              </a:xfrm>
              <a:blipFill>
                <a:blip r:embed="rId2"/>
                <a:stretch>
                  <a:fillRect l="-1100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DE68-8C4F-4820-8F00-F67104AC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CA4CB-6ACC-4A28-8FFC-532626A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97DFEA-75B6-4692-BFD5-823F36360DB5}"/>
                  </a:ext>
                </a:extLst>
              </p:cNvPr>
              <p:cNvSpPr txBox="1"/>
              <p:nvPr/>
            </p:nvSpPr>
            <p:spPr>
              <a:xfrm>
                <a:off x="8333344" y="4988219"/>
                <a:ext cx="2973186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97DFEA-75B6-4692-BFD5-823F3636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44" y="4988219"/>
                <a:ext cx="2973186" cy="610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25DC0B-F30D-4E72-8411-9978430A3479}"/>
                  </a:ext>
                </a:extLst>
              </p:cNvPr>
              <p:cNvSpPr txBox="1"/>
              <p:nvPr/>
            </p:nvSpPr>
            <p:spPr>
              <a:xfrm>
                <a:off x="7329844" y="1112461"/>
                <a:ext cx="2504718" cy="362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25DC0B-F30D-4E72-8411-9978430A3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44" y="1112461"/>
                <a:ext cx="2504718" cy="36247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DFE09-85CB-4705-8A76-BE8D399F8CBA}"/>
                  </a:ext>
                </a:extLst>
              </p:cNvPr>
              <p:cNvSpPr txBox="1"/>
              <p:nvPr/>
            </p:nvSpPr>
            <p:spPr>
              <a:xfrm>
                <a:off x="8333344" y="2952557"/>
                <a:ext cx="222073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DFE09-85CB-4705-8A76-BE8D399F8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44" y="2952557"/>
                <a:ext cx="2220736" cy="586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779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33E-C009-4C10-A18B-5DF5F9D5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77763-3037-4CE9-8BB5-008BFAB99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Evaluating the integrals is quite difficult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of Maximum A Posteriori (MAP) estimate makes it easier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replacing a whole density with a single point eliminates the integral and can be used as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do not prefer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prior density is flat and posterior has the same form as that of likelihood</a:t>
                </a:r>
              </a:p>
              <a:p>
                <a:pPr lvl="1"/>
                <a:r>
                  <a:rPr lang="en-US" dirty="0"/>
                  <a:t>And MAP estimate will be equal to ML estimate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77763-3037-4CE9-8BB5-008BFAB99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964963"/>
              </a:xfrm>
              <a:blipFill>
                <a:blip r:embed="rId2"/>
                <a:stretch>
                  <a:fillRect l="-888" t="-2151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F7AE8-52E3-4C95-B0CA-BD3132BF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41389-B378-429D-B9C9-B0585D3E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DA6CE-2410-4145-97E1-D55FB7FB53C3}"/>
                  </a:ext>
                </a:extLst>
              </p:cNvPr>
              <p:cNvSpPr txBox="1"/>
              <p:nvPr/>
            </p:nvSpPr>
            <p:spPr>
              <a:xfrm>
                <a:off x="9326600" y="2626110"/>
                <a:ext cx="2865400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DA6CE-2410-4145-97E1-D55FB7FB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00" y="2626110"/>
                <a:ext cx="2865400" cy="638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06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AB3E-60D2-47AB-8E51-C061931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702F4-338F-4723-9279-75F32EDD2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48214"/>
                <a:ext cx="9613861" cy="39536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MAP estimate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ML estimate is </a:t>
                </a:r>
                <a:r>
                  <a:rPr lang="en-US" dirty="0">
                    <a:ea typeface="Cambria Math" panose="02040503050406030204" pitchFamily="18" charset="0"/>
                  </a:rPr>
                  <a:t>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is another way to estimate the parameter defined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𝐵𝑎𝑦𝑒𝑠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Best estimate of a random variable is its mean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702F4-338F-4723-9279-75F32EDD2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48214"/>
                <a:ext cx="9613861" cy="3953621"/>
              </a:xfrm>
              <a:blipFill>
                <a:blip r:embed="rId2"/>
                <a:stretch>
                  <a:fillRect l="-888"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143C1-FF4E-4FCB-83F7-24E77978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3B87-E0F7-473C-BFF1-1A1E8BB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6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DBA2BD-3E48-4D19-BA02-A86EE4D88A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DBA2BD-3E48-4D19-BA02-A86EE4D88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C721A-45F0-4349-842B-22443291D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342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]+2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+2(0)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C721A-45F0-4349-842B-22443291D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34265"/>
              </a:xfrm>
              <a:blipFill>
                <a:blip r:embed="rId3"/>
                <a:stretch>
                  <a:fillRect l="-888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37B4-B893-4D70-95F4-591B1625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926C6-4717-473C-983B-85EE01B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8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B9BF-97D3-442F-BAF2-E022E046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FF0C6-1C48-44C6-9A89-7398F199B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say θ is the variable we want to predict with E[θ] = μ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is our estimate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:r>
                  <a:rPr lang="en-US" dirty="0"/>
                  <a:t>The term is minimum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For normal density the mode is expected value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normal then both estimations are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𝐵𝑎𝑦𝑒𝑠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FF0C6-1C48-44C6-9A89-7398F199B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3E99-A599-4347-9BC5-1A72692F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2F61D-424A-419F-B3BC-20E99822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2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B732-2847-4E3F-82CE-53C5EA40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87B05-7E25-4234-B357-B4BCD2AD0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483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Let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known</a:t>
                </a:r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can be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normal with </a:t>
                </a:r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 Bayes estimator is weighted average of the prior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sample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2000" dirty="0"/>
                  <a:t>with weights being inversely proportional to their variances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87B05-7E25-4234-B357-B4BCD2AD0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48334"/>
              </a:xfrm>
              <a:blipFill>
                <a:blip r:embed="rId2"/>
                <a:stretch>
                  <a:fillRect l="-888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2ADB-688A-4442-8DA3-6F2D3521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E2F9-104B-4FA2-82EC-45CC39FE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031E1-E3B9-4ABF-8EE1-7957274E38D7}"/>
                  </a:ext>
                </a:extLst>
              </p:cNvPr>
              <p:cNvSpPr txBox="1"/>
              <p:nvPr/>
            </p:nvSpPr>
            <p:spPr>
              <a:xfrm>
                <a:off x="3721755" y="3204940"/>
                <a:ext cx="3146182" cy="679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F031E1-E3B9-4ABF-8EE1-7957274E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55" y="3204940"/>
                <a:ext cx="3146182" cy="679225"/>
              </a:xfrm>
              <a:prstGeom prst="rect">
                <a:avLst/>
              </a:prstGeom>
              <a:blipFill>
                <a:blip r:embed="rId3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E3A46-4055-4637-A5D1-F7A2AB31A561}"/>
                  </a:ext>
                </a:extLst>
              </p:cNvPr>
              <p:cNvSpPr txBox="1"/>
              <p:nvPr/>
            </p:nvSpPr>
            <p:spPr>
              <a:xfrm>
                <a:off x="7977163" y="3204940"/>
                <a:ext cx="2686761" cy="621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E3A46-4055-4637-A5D1-F7A2AB31A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63" y="3204940"/>
                <a:ext cx="2686761" cy="621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84FDA-7C13-4AE4-B76E-7A674B2054AF}"/>
                  </a:ext>
                </a:extLst>
              </p:cNvPr>
              <p:cNvSpPr txBox="1"/>
              <p:nvPr/>
            </p:nvSpPr>
            <p:spPr>
              <a:xfrm>
                <a:off x="3721755" y="4249812"/>
                <a:ext cx="3687997" cy="1033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𝑁𝑚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584FDA-7C13-4AE4-B76E-7A674B20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55" y="4249812"/>
                <a:ext cx="3687997" cy="1033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30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003E-0B6C-4232-B185-FE521CD8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873A7-0A7D-4F93-B19C-751656E3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→∞,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𝐵𝑎𝑦𝑒𝑠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small, we have little prior uncertainty regarding the correct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when </a:t>
                </a:r>
                <a:r>
                  <a:rPr lang="en-US" i="1" dirty="0">
                    <a:solidFill>
                      <a:srgbClr val="FFC0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is small, our prior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a higher effect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873A7-0A7D-4F93-B19C-751656E3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CB952-4CD8-4BA2-8C7A-782AD5F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A771-69D5-4786-B675-CFE4DD6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https://www.statlect.com/fundamentals-of-statistics/variance-estimation</a:t>
            </a:r>
            <a:endParaRPr lang="en-US" dirty="0"/>
          </a:p>
          <a:p>
            <a:r>
              <a:rPr lang="en-US" dirty="0">
                <a:hlinkClick r:id="rId3"/>
              </a:rPr>
              <a:t>https://www.statlect.com/fundamentals-of-statistics/mean-estimation#NIID</a:t>
            </a:r>
            <a:endParaRPr lang="en-US" dirty="0"/>
          </a:p>
          <a:p>
            <a:r>
              <a:rPr lang="en-US" dirty="0">
                <a:hlinkClick r:id="rId4"/>
              </a:rPr>
              <a:t>https://ocw.mit.edu/courses/mathematics/18-05-introduction-to-probability-and-statistics-spring-2014/readings/MIT18_05S14_Reading10b.pdf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Four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1B68B-9805-428D-8BAB-E2CD4B3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Evaluating the Estimator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AAE8F-31A6-45C7-8F1B-B640D4E6E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D00EE-B957-4BA5-B174-D7A013B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E0B8-C2EC-442C-A0A5-ADB8493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4501-B42F-43C0-92B8-41F0EE5E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Estimator: Bias and 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0AFC-7C90-4D6A-A266-43DC5C473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94270"/>
                <a:ext cx="9613861" cy="42075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specified by parameter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whose estimate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where </a:t>
                </a:r>
                <a:r>
                  <a:rPr lang="en-US" dirty="0">
                    <a:solidFill>
                      <a:schemeClr val="accent6"/>
                    </a:solidFill>
                  </a:rPr>
                  <a:t>d</a:t>
                </a:r>
                <a:r>
                  <a:rPr lang="en-US" dirty="0"/>
                  <a:t> is an estimator</a:t>
                </a:r>
              </a:p>
              <a:p>
                <a:r>
                  <a:rPr lang="en-US" dirty="0"/>
                  <a:t>Quality of estimation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e>
                    </m:d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The difference may be positive or negative. To find consistent values, we square this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e>
                    </m:d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Q</a:t>
                </a:r>
                <a:r>
                  <a:rPr lang="en-US" dirty="0"/>
                  <a:t> is random variable that depends upon sample data, </a:t>
                </a:r>
              </a:p>
              <a:p>
                <a:pPr lvl="1"/>
                <a:r>
                  <a:rPr lang="en-US" dirty="0"/>
                  <a:t>To find accurate error, Q is averaged for all instances</a:t>
                </a:r>
              </a:p>
              <a:p>
                <a:r>
                  <a:rPr lang="en-US" dirty="0"/>
                  <a:t>Mean Square Error: </a:t>
                </a:r>
              </a:p>
              <a:p>
                <a:r>
                  <a:rPr lang="en-US" dirty="0"/>
                  <a:t>Bias of estimator: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DD0AFC-7C90-4D6A-A266-43DC5C473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94270"/>
                <a:ext cx="9613861" cy="4207565"/>
              </a:xfrm>
              <a:blipFill>
                <a:blip r:embed="rId2"/>
                <a:stretch>
                  <a:fillRect l="-888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5A1D-B961-4F97-9D9B-E5933C8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9B74-11D6-4B8E-9273-62C6E4E7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E0751E-85EA-40DF-880F-60DE7D2F44CF}"/>
                  </a:ext>
                </a:extLst>
              </p:cNvPr>
              <p:cNvSpPr/>
              <p:nvPr/>
            </p:nvSpPr>
            <p:spPr>
              <a:xfrm>
                <a:off x="2099356" y="5081662"/>
                <a:ext cx="6775790" cy="509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E0751E-85EA-40DF-880F-60DE7D2F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56" y="5081662"/>
                <a:ext cx="6775790" cy="509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E3914D-754A-473C-8AC8-064157A4AB58}"/>
                  </a:ext>
                </a:extLst>
              </p:cNvPr>
              <p:cNvSpPr/>
              <p:nvPr/>
            </p:nvSpPr>
            <p:spPr>
              <a:xfrm>
                <a:off x="1751675" y="5666663"/>
                <a:ext cx="71234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E3914D-754A-473C-8AC8-064157A4A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75" y="5666663"/>
                <a:ext cx="7123471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5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1FE-938B-4873-948A-FB8B24E5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9B9F-C4DF-43C4-BC03-A9971EE6C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C000"/>
                    </a:solidFill>
                  </a:rPr>
                  <a:t>X</a:t>
                </a:r>
                <a:r>
                  <a:rPr lang="en-US" dirty="0"/>
                  <a:t> is sample from some population with unknown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X is made with N independent draws (</a:t>
                </a:r>
                <a:r>
                  <a:rPr lang="en-US" dirty="0" err="1"/>
                  <a:t>iid</a:t>
                </a:r>
                <a:r>
                  <a:rPr lang="en-US" dirty="0"/>
                  <a:t>) from normal distribution</a:t>
                </a:r>
              </a:p>
              <a:p>
                <a:r>
                  <a:rPr lang="en-US" dirty="0"/>
                  <a:t>Take n samples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we denote the BIAS of estimator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lvl="1"/>
                <a:r>
                  <a:rPr lang="en-US" dirty="0"/>
                  <a:t>An Unbiased estimator has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09B9F-C4DF-43C4-BC03-A9971EE6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9BF1F-8F8F-4874-B818-1E68D1DF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F2CCB-4B35-4C47-93AB-95848708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4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C6CB-6534-4C4A-8B8C-10CD882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Estimation for Unbiased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6DA1D-B9E6-4464-95E6-FC5B530BF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730" y="2392643"/>
                <a:ext cx="7455841" cy="44653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estimator of mean population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 the number of samples increase, the average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will get closer to actual mean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→0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Hence E[m] is unbiased estimator of population mean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6DA1D-B9E6-4464-95E6-FC5B530BF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730" y="2392643"/>
                <a:ext cx="7455841" cy="4465357"/>
              </a:xfrm>
              <a:blipFill>
                <a:blip r:embed="rId2"/>
                <a:stretch>
                  <a:fillRect l="-1145" t="-1910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B4804-C53C-46C4-AA4B-079F842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C64F6-BAA4-4E8A-B025-773FD297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AutoShape 2" descr="What is meant by 'one standard deviation away from the mean'? - Quora">
            <a:extLst>
              <a:ext uri="{FF2B5EF4-FFF2-40B4-BE49-F238E27FC236}">
                <a16:creationId xmlns:a16="http://schemas.microsoft.com/office/drawing/2014/main" id="{CF8C4AE1-F562-442E-A34F-AAD4FAABA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sychology340: Probability and Sampling Distributions">
            <a:extLst>
              <a:ext uri="{FF2B5EF4-FFF2-40B4-BE49-F238E27FC236}">
                <a16:creationId xmlns:a16="http://schemas.microsoft.com/office/drawing/2014/main" id="{D849A798-29B0-4287-BBEA-BB2396E3E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r="3099"/>
          <a:stretch/>
        </p:blipFill>
        <p:spPr bwMode="auto">
          <a:xfrm>
            <a:off x="7962684" y="2111371"/>
            <a:ext cx="4201180" cy="46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25D8F6-9F51-4F82-8147-FA2FDA7E9713}"/>
                  </a:ext>
                </a:extLst>
              </p:cNvPr>
              <p:cNvSpPr/>
              <p:nvPr/>
            </p:nvSpPr>
            <p:spPr>
              <a:xfrm>
                <a:off x="1529701" y="3136862"/>
                <a:ext cx="5171898" cy="784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25D8F6-9F51-4F82-8147-FA2FDA7E9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01" y="3136862"/>
                <a:ext cx="5171898" cy="78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C6CB-6534-4C4A-8B8C-10CD882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for Unbiased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6DA1D-B9E6-4464-95E6-FC5B530BF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547" y="2005781"/>
                <a:ext cx="7455841" cy="46118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an estimator of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 the sample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increases,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(sample mean) deviates less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(population mean) leading to  small variance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6DA1D-B9E6-4464-95E6-FC5B530BF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547" y="2005781"/>
                <a:ext cx="7455841" cy="4611862"/>
              </a:xfrm>
              <a:blipFill>
                <a:blip r:embed="rId2"/>
                <a:stretch>
                  <a:fillRect l="-1145" t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B4804-C53C-46C4-AA4B-079F8426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C64F6-BAA4-4E8A-B025-773FD297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utoShape 2" descr="What is meant by 'one standard deviation away from the mean'? - Quora">
            <a:extLst>
              <a:ext uri="{FF2B5EF4-FFF2-40B4-BE49-F238E27FC236}">
                <a16:creationId xmlns:a16="http://schemas.microsoft.com/office/drawing/2014/main" id="{CF8C4AE1-F562-442E-A34F-AAD4FAABA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sychology340: Probability and Sampling Distributions">
            <a:extLst>
              <a:ext uri="{FF2B5EF4-FFF2-40B4-BE49-F238E27FC236}">
                <a16:creationId xmlns:a16="http://schemas.microsoft.com/office/drawing/2014/main" id="{D849A798-29B0-4287-BBEA-BB2396E3E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r="3099"/>
          <a:stretch/>
        </p:blipFill>
        <p:spPr bwMode="auto">
          <a:xfrm>
            <a:off x="7868389" y="2055099"/>
            <a:ext cx="4201180" cy="46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E70C46-1136-4C3C-82F3-77877432B6FE}"/>
                  </a:ext>
                </a:extLst>
              </p:cNvPr>
              <p:cNvSpPr/>
              <p:nvPr/>
            </p:nvSpPr>
            <p:spPr>
              <a:xfrm>
                <a:off x="364581" y="2420507"/>
                <a:ext cx="7345104" cy="2767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en-US" b="0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E70C46-1136-4C3C-82F3-77877432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1" y="2420507"/>
                <a:ext cx="7345104" cy="2767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14CFA-2BC9-49E2-9842-799D4A47F2DD}"/>
                  </a:ext>
                </a:extLst>
              </p:cNvPr>
              <p:cNvSpPr txBox="1"/>
              <p:nvPr/>
            </p:nvSpPr>
            <p:spPr>
              <a:xfrm>
                <a:off x="6185715" y="2521575"/>
                <a:ext cx="16273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14CFA-2BC9-49E2-9842-799D4A47F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15" y="2521575"/>
                <a:ext cx="16273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7733B3-2600-430C-A747-C52043E09D67}"/>
                  </a:ext>
                </a:extLst>
              </p:cNvPr>
              <p:cNvSpPr txBox="1"/>
              <p:nvPr/>
            </p:nvSpPr>
            <p:spPr>
              <a:xfrm>
                <a:off x="901023" y="4763862"/>
                <a:ext cx="60983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7733B3-2600-430C-A747-C52043E09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23" y="4763862"/>
                <a:ext cx="60983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72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F95-10D4-4ABB-8F45-441C9B02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of Unbiased Estimator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09FB-A77D-4A32-8BFE-A3DF1E888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1524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estimator of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𝑚𝑁𝑚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i="0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09FB-A77D-4A32-8BFE-A3DF1E888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152417"/>
              </a:xfrm>
              <a:blipFill>
                <a:blip r:embed="rId2"/>
                <a:stretch>
                  <a:fillRect l="-888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3EE8D-F104-45A0-BD93-B16E6314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8EC9-9DA9-46E5-80E0-B874356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51B7D-987D-46E5-B490-9AAF00D37B77}"/>
                  </a:ext>
                </a:extLst>
              </p:cNvPr>
              <p:cNvSpPr txBox="1"/>
              <p:nvPr/>
            </p:nvSpPr>
            <p:spPr>
              <a:xfrm>
                <a:off x="8314005" y="3588178"/>
                <a:ext cx="2387898" cy="433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=Nm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51B7D-987D-46E5-B490-9AAF00D3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05" y="3588178"/>
                <a:ext cx="2387898" cy="433965"/>
              </a:xfrm>
              <a:prstGeom prst="rect">
                <a:avLst/>
              </a:prstGeom>
              <a:blipFill>
                <a:blip r:embed="rId3"/>
                <a:stretch>
                  <a:fillRect r="-510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48BCB-E44D-4B71-8ABC-79D00C7C973F}"/>
                  </a:ext>
                </a:extLst>
              </p:cNvPr>
              <p:cNvSpPr txBox="1"/>
              <p:nvPr/>
            </p:nvSpPr>
            <p:spPr>
              <a:xfrm>
                <a:off x="1897818" y="5477833"/>
                <a:ext cx="60983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48BCB-E44D-4B71-8ABC-79D00C7C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8" y="5477833"/>
                <a:ext cx="609834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0802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2809</TotalTime>
  <Words>1817</Words>
  <Application>Microsoft Office PowerPoint</Application>
  <PresentationFormat>Widescreen</PresentationFormat>
  <Paragraphs>277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Bahnschrift Condensed</vt:lpstr>
      <vt:lpstr>Calibri</vt:lpstr>
      <vt:lpstr>Cambria Math</vt:lpstr>
      <vt:lpstr>Helvetica Neue</vt:lpstr>
      <vt:lpstr>LucidaBright</vt:lpstr>
      <vt:lpstr>LucidaNewMath-Italic</vt:lpstr>
      <vt:lpstr>Trebuchet MS</vt:lpstr>
      <vt:lpstr>Berlin</vt:lpstr>
      <vt:lpstr>PowerPoint Presentation</vt:lpstr>
      <vt:lpstr>INTRODUCTION TO  Machine Learning 3rd Edition</vt:lpstr>
      <vt:lpstr>Parametric Methods</vt:lpstr>
      <vt:lpstr>4.3 Evaluating the Estimator</vt:lpstr>
      <vt:lpstr>Evaluating an Estimator: Bias and Variance </vt:lpstr>
      <vt:lpstr>Mean Estimation</vt:lpstr>
      <vt:lpstr>Mean Estimation for Unbiased Estimator</vt:lpstr>
      <vt:lpstr>Variance Estimation for Unbiased Estimator</vt:lpstr>
      <vt:lpstr>Variance Estimation of Unbiased Estimator </vt:lpstr>
      <vt:lpstr>PowerPoint Presentation</vt:lpstr>
      <vt:lpstr>PowerPoint Presentation</vt:lpstr>
      <vt:lpstr>Variance estimation of unbiased estimator</vt:lpstr>
      <vt:lpstr>E[(d-E[d]^2 ]+(E[d]-θ)^2]</vt:lpstr>
      <vt:lpstr>4.4 The Bayes Estimator</vt:lpstr>
      <vt:lpstr>Density Estimation (DE)</vt:lpstr>
      <vt:lpstr>The Bayes’ Estimator </vt:lpstr>
      <vt:lpstr>Z-score table</vt:lpstr>
      <vt:lpstr>Bayes Estimator</vt:lpstr>
      <vt:lpstr>Bayes Estimator</vt:lpstr>
      <vt:lpstr>Maximum A Posteriori</vt:lpstr>
      <vt:lpstr>Maximum A Posterior Estimate</vt:lpstr>
      <vt:lpstr>PowerPoint Presentation</vt:lpstr>
      <vt:lpstr>Bayesian Estimator</vt:lpstr>
      <vt:lpstr>E[(θ-c)]^2=E[(θ-μ)^2 ]+(μ-c)^2</vt:lpstr>
      <vt:lpstr>Bayesian Estimator</vt:lpstr>
      <vt:lpstr>Bayesian Estimator 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380</cp:revision>
  <dcterms:created xsi:type="dcterms:W3CDTF">2020-07-19T07:13:44Z</dcterms:created>
  <dcterms:modified xsi:type="dcterms:W3CDTF">2020-08-25T13:56:41Z</dcterms:modified>
</cp:coreProperties>
</file>