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430" r:id="rId2"/>
    <p:sldId id="431" r:id="rId3"/>
    <p:sldId id="256" r:id="rId4"/>
    <p:sldId id="460" r:id="rId5"/>
    <p:sldId id="461" r:id="rId6"/>
    <p:sldId id="462" r:id="rId7"/>
    <p:sldId id="463" r:id="rId8"/>
    <p:sldId id="464" r:id="rId9"/>
    <p:sldId id="465" r:id="rId10"/>
    <p:sldId id="466" r:id="rId11"/>
    <p:sldId id="470" r:id="rId12"/>
    <p:sldId id="467" r:id="rId13"/>
    <p:sldId id="471" r:id="rId14"/>
    <p:sldId id="468" r:id="rId15"/>
    <p:sldId id="469" r:id="rId16"/>
    <p:sldId id="432" r:id="rId17"/>
    <p:sldId id="4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DFD49-FFD4-478B-8783-9E759F46EB1C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00DEE-8953-46C2-9B4D-E20859165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9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53843-1CF4-4938-B773-3DA6477B563D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797-4B17-4A4F-A08C-F622F87B23CB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5503-EAD9-4114-8792-54DAE37D3661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66F4-F451-4728-99D9-638521E50E61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5FE6-69CF-4775-9F12-C9CE1A53376A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2606-7893-4CBE-B795-96345C2E369A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9E1-B002-49A9-B3C1-114168C77EB3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4B4A-FA6B-4D72-B1D2-83AF1C1C47E7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48A0-4713-4ECF-A3D7-73539D6E277A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1378862-4CE2-44C8-B574-2E545CCBFA5B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0982" y="6301835"/>
            <a:ext cx="2743200" cy="365125"/>
          </a:xfrm>
        </p:spPr>
        <p:txBody>
          <a:bodyPr/>
          <a:lstStyle/>
          <a:p>
            <a:fld id="{E3A4B0BF-A6BF-4362-8DF2-F6394C0EED33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6301836"/>
            <a:ext cx="6870660" cy="365125"/>
          </a:xfrm>
        </p:spPr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7AD8-2E09-41D9-8D5D-9EB93BA3C6F8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0959-F248-4E16-84EE-551FF9A46236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21E4-5BC7-4378-9F74-BA3A5BDDAFAF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0A94-0ABF-4B75-BB7B-3A9D206629ED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0A89-BF2A-421C-9D46-FBFF4486B047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B7A-7267-4138-9937-C8FF19DB4865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C003-668B-42A6-B519-95B74A8B973A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A498-3920-4047-B81E-DC73393C517A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hyperlink" Target="https://github.com/sajjo79/Design_and_Analysis_of_Algorithms" TargetMode="External"/><Relationship Id="rId7" Type="http://schemas.openxmlformats.org/officeDocument/2006/relationships/image" Target="../media/image25.sv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6556-B37E-4719-8EDD-0C90857A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COMEDXD -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</a:t>
            </a: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873B6-CDE8-40C8-9785-2B9C2360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</a:t>
            </a:fld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42901-62D9-4DD0-A20E-07A2E0FDBAEB}"/>
              </a:ext>
            </a:extLst>
          </p:cNvPr>
          <p:cNvSpPr txBox="1"/>
          <p:nvPr/>
        </p:nvSpPr>
        <p:spPr>
          <a:xfrm>
            <a:off x="2488473" y="3789040"/>
            <a:ext cx="7215052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Dr. </a:t>
            </a:r>
            <a:r>
              <a:rPr lang="en-US" sz="4000" b="1">
                <a:solidFill>
                  <a:srgbClr val="92D050"/>
                </a:solidFill>
                <a:latin typeface="Bahnschrift Condensed" panose="020B0502040204020203" pitchFamily="34" charset="0"/>
              </a:rPr>
              <a:t>Sajid Iqbal</a:t>
            </a:r>
            <a:endParaRPr lang="en-US" sz="4000" b="1" dirty="0">
              <a:solidFill>
                <a:srgbClr val="92D050"/>
              </a:solidFill>
              <a:latin typeface="Bahnschrift Condensed" panose="020B0502040204020203" pitchFamily="34" charset="0"/>
            </a:endParaRPr>
          </a:p>
          <a:p>
            <a:pPr algn="ctr"/>
            <a:endParaRPr lang="en-US" dirty="0"/>
          </a:p>
          <a:p>
            <a:pPr algn="ctr"/>
            <a:r>
              <a:rPr lang="en-US" sz="3200" dirty="0"/>
              <a:t>Department of Computer Science</a:t>
            </a:r>
          </a:p>
          <a:p>
            <a:pPr algn="ctr"/>
            <a:r>
              <a:rPr lang="en-US" sz="3200" dirty="0"/>
              <a:t>Bahauddin Zakariya University</a:t>
            </a:r>
            <a:r>
              <a:rPr lang="en-US" sz="3200"/>
              <a:t>, Multan</a:t>
            </a:r>
            <a:endParaRPr lang="en-US" sz="3200" dirty="0"/>
          </a:p>
        </p:txBody>
      </p:sp>
      <p:pic>
        <p:nvPicPr>
          <p:cNvPr id="6146" name="Picture 2" descr="Institute of Computing Faculty - Bahauddin Zakariya University, Multan">
            <a:extLst>
              <a:ext uri="{FF2B5EF4-FFF2-40B4-BE49-F238E27FC236}">
                <a16:creationId xmlns:a16="http://schemas.microsoft.com/office/drawing/2014/main" id="{DF6EB393-3D8C-410F-A348-8948769F4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1268760"/>
            <a:ext cx="2304256" cy="266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76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6099-F09E-43BD-AA9C-A0E2085B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B8796-2D33-4D40-8BDC-C8DB8ACAC2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082018"/>
                <a:ext cx="9613861" cy="447352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use Iris dataset for this example</a:t>
                </a:r>
              </a:p>
              <a:p>
                <a:pPr lvl="1"/>
                <a:r>
                  <a:rPr lang="en-US" dirty="0"/>
                  <a:t>Distance calculation is done using norm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b="1" dirty="0"/>
              </a:p>
              <a:p>
                <a:pPr lvl="3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mean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class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>
                  <a:solidFill>
                    <a:srgbClr val="FFC000"/>
                  </a:solidFill>
                </a:endParaRPr>
              </a:p>
              <a:p>
                <a:pPr lvl="3"/>
                <a:r>
                  <a:rPr lang="en-US" dirty="0"/>
                  <a:t>If x is </a:t>
                </a:r>
                <a:r>
                  <a:rPr lang="en-US" dirty="0" err="1"/>
                  <a:t>uni</a:t>
                </a:r>
                <a:r>
                  <a:rPr lang="en-US" dirty="0"/>
                  <a:t>-dimensional then we can find 3 values for it as follows</a:t>
                </a:r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dirty="0"/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dirty="0"/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instance </a:t>
                </a:r>
                <a:r>
                  <a:rPr lang="en-US" dirty="0">
                    <a:solidFill>
                      <a:srgbClr val="FFC000"/>
                    </a:solidFill>
                  </a:rPr>
                  <a:t>x</a:t>
                </a:r>
                <a:r>
                  <a:rPr lang="en-US" dirty="0"/>
                  <a:t> will be assigned to class which has minimum distance.</a:t>
                </a:r>
              </a:p>
              <a:p>
                <a:r>
                  <a:rPr lang="en-US" dirty="0"/>
                  <a:t>Using one feature at a time for classification using Nearest Neighbor method validation accuracies are</a:t>
                </a:r>
              </a:p>
              <a:p>
                <a:pPr lvl="1"/>
                <a:r>
                  <a:rPr lang="en-US" dirty="0"/>
                  <a:t>0.76, 0.57, 0.92, 0.94, (by book)  and by our experiment 61,60,96,93</a:t>
                </a:r>
              </a:p>
              <a:p>
                <a:pPr lvl="1"/>
                <a:r>
                  <a:rPr lang="en-US" dirty="0"/>
                  <a:t>So we select 4</a:t>
                </a:r>
                <a:r>
                  <a:rPr lang="en-US" baseline="30000" dirty="0"/>
                  <a:t>th</a:t>
                </a:r>
                <a:r>
                  <a:rPr lang="en-US" dirty="0"/>
                  <a:t> attribute in our feature-set (by following the book)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𝑭𝑺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B8796-2D33-4D40-8BDC-C8DB8ACAC2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082018"/>
                <a:ext cx="9613861" cy="4473527"/>
              </a:xfrm>
              <a:blipFill>
                <a:blip r:embed="rId2"/>
                <a:stretch>
                  <a:fillRect l="-761" t="-2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84AE0-259B-4BDC-B578-810E29B2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E1A7E-1BB2-415D-A138-EAC386AF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546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CF10-1EE8-417D-9DC2-E7244293D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6A7E44-6138-43B6-8D27-4040C19F2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649" y="0"/>
            <a:ext cx="7059203" cy="532041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F13F1-A52C-4E2E-B6F2-AEAEE634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DD2E3-3203-4153-84E2-0183909F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29219-2E8C-476F-83E9-7CFBB2FC45CA}"/>
              </a:ext>
            </a:extLst>
          </p:cNvPr>
          <p:cNvSpPr txBox="1"/>
          <p:nvPr/>
        </p:nvSpPr>
        <p:spPr>
          <a:xfrm>
            <a:off x="1957649" y="5424673"/>
            <a:ext cx="71875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i="0" dirty="0">
                <a:effectLst/>
                <a:latin typeface="LucidaBright"/>
              </a:rPr>
              <a:t>Plot of the training data for single features on Iris dataset; the three classes are shown with different symbols. It can be seen that F4 by itself allows quite good discrimination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56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5211-9CBD-4945-843A-14A21D9A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61A73A-44D4-465F-BDE4-F08D57617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194560"/>
                <a:ext cx="9613861" cy="41072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Find two feature results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pPr lvl="1"/>
                <a:r>
                  <a:rPr lang="en-US" dirty="0"/>
                  <a:t>The scores are 0.87, 0.92, and 0.96 respectively. </a:t>
                </a:r>
              </a:p>
              <a:p>
                <a:pPr lvl="1"/>
                <a:r>
                  <a:rPr lang="en-US" dirty="0"/>
                  <a:t>F3 added more value, it is included in our feature set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𝑭𝑺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>
                  <a:solidFill>
                    <a:srgbClr val="FFC000"/>
                  </a:solidFill>
                </a:endParaRPr>
              </a:p>
              <a:p>
                <a:r>
                  <a:rPr lang="en-US" dirty="0"/>
                  <a:t>Next check for triplets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 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pPr lvl="1"/>
                <a:r>
                  <a:rPr lang="en-US" dirty="0"/>
                  <a:t>The validation accuracies remain same, so we stop</a:t>
                </a:r>
              </a:p>
              <a:p>
                <a:pPr lvl="1"/>
                <a:r>
                  <a:rPr lang="en-US" dirty="0"/>
                  <a:t>We will discard F1 and F2 and will keep high value features i.e. F3 and F4</a:t>
                </a:r>
              </a:p>
              <a:p>
                <a:r>
                  <a:rPr lang="en-US" dirty="0"/>
                  <a:t>The feature selection is based on following two factors</a:t>
                </a:r>
              </a:p>
              <a:p>
                <a:pPr lvl="1"/>
                <a:r>
                  <a:rPr lang="en-US" dirty="0"/>
                  <a:t>The feature selection depends heavily on the classifier that we use</a:t>
                </a:r>
              </a:p>
              <a:p>
                <a:pPr lvl="1"/>
                <a:r>
                  <a:rPr lang="en-US" dirty="0"/>
                  <a:t>For small datasets, the feature selection also depends upon the way train-test split is generated</a:t>
                </a:r>
              </a:p>
              <a:p>
                <a:pPr lvl="2"/>
                <a:r>
                  <a:rPr lang="en-US" dirty="0"/>
                  <a:t>A better idea is to do multiple, random training/validation splits and decide by looking at average validation performance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61A73A-44D4-465F-BDE4-F08D57617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194560"/>
                <a:ext cx="9613861" cy="4107275"/>
              </a:xfrm>
              <a:blipFill>
                <a:blip r:embed="rId2"/>
                <a:stretch>
                  <a:fillRect l="-888" t="-2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A88B9-81C7-4610-A1C7-F230574A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D7A79-81F7-465A-BBC6-0EBAA1D5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52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456C5-8FDE-4575-8548-16DCE46A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A38F63-25F4-4FA1-BA61-9A072E549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179" y="2046758"/>
            <a:ext cx="7856034" cy="276448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FAECB-FF8B-4A91-B309-85BA6198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60BAE-4B77-432B-9FED-6A87E256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CB082F-DA3D-436E-8D22-D348D30C20D1}"/>
              </a:ext>
            </a:extLst>
          </p:cNvPr>
          <p:cNvSpPr txBox="1"/>
          <p:nvPr/>
        </p:nvSpPr>
        <p:spPr>
          <a:xfrm>
            <a:off x="1802179" y="4956374"/>
            <a:ext cx="7856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effectLst/>
                <a:latin typeface="LucidaBright"/>
              </a:rPr>
              <a:t>Plot of the training data with F4 as one feature, together with one of F1, F2, and F3. Using (F3, F4) leads to best separation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4627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73FB-9337-47C4-B9B2-48D2911F4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with subset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E9EC45-1C52-4094-BFFA-B104118E3B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greedy search algorithm</a:t>
                </a:r>
              </a:p>
              <a:p>
                <a:r>
                  <a:rPr lang="en-US" dirty="0"/>
                  <a:t>For d-feature reduction to k, we need to train and predict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+…+(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r>
                  <a:rPr lang="en-US" dirty="0"/>
                  <a:t>A compute intensive method</a:t>
                </a:r>
              </a:p>
              <a:p>
                <a:r>
                  <a:rPr lang="en-US" dirty="0"/>
                  <a:t>This is a local search procedure and does not guarantee finding the optimal subset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E9EC45-1C52-4094-BFFA-B104118E3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D8ED3-9E55-49D2-9414-20ED410B4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EADDF-FE26-475F-8DD9-BAC8A75B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82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6134-3166-4FB6-BB96-4330059C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Backward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0B2E59-571A-4753-9288-7E78A9C0FB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208628"/>
                <a:ext cx="9613861" cy="38961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Start with F containing all features </a:t>
                </a:r>
              </a:p>
              <a:p>
                <a:r>
                  <a:rPr lang="en-US" dirty="0"/>
                  <a:t>Find accuracy of model on whole feature-set</a:t>
                </a:r>
              </a:p>
              <a:p>
                <a:r>
                  <a:rPr lang="en-US" dirty="0"/>
                  <a:t>Find accuracy of model on each feature</a:t>
                </a:r>
              </a:p>
              <a:p>
                <a:r>
                  <a:rPr lang="en-US" dirty="0"/>
                  <a:t>Remove the one with least contribution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2100" dirty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100" dirty="0">
                    <a:solidFill>
                      <a:srgbClr val="FFC000"/>
                    </a:solidFill>
                  </a:rPr>
                  <a:t> </a:t>
                </a:r>
                <a:r>
                  <a:rPr lang="en-US" sz="2100" dirty="0"/>
                  <a:t>from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100" dirty="0"/>
                  <a:t> if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1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1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100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1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)&lt;</m:t>
                    </m:r>
                    <m:r>
                      <a:rPr lang="en-US" sz="21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1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1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i.e. if removal of attribute decreases the error</a:t>
                </a:r>
              </a:p>
              <a:p>
                <a:r>
                  <a:rPr lang="en-US" dirty="0"/>
                  <a:t>Continue this till no more removal remain possible i.e. removal of attribute does not improve the performance</a:t>
                </a:r>
              </a:p>
              <a:p>
                <a:r>
                  <a:rPr lang="en-US" dirty="0"/>
                  <a:t>SBS is same as that of SFS however has comparatively more complexity as training on all parameters is required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0B2E59-571A-4753-9288-7E78A9C0FB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208628"/>
                <a:ext cx="9613861" cy="3896144"/>
              </a:xfrm>
              <a:blipFill>
                <a:blip r:embed="rId2"/>
                <a:stretch>
                  <a:fillRect l="-888" t="-3130" r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EA92A-CA79-42E4-8793-720968DB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A1C4D-957B-4009-8A86-F90909E8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960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130" y="1120731"/>
            <a:ext cx="9330358" cy="497256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400" dirty="0"/>
              <a:t>Thanks for watching</a:t>
            </a:r>
          </a:p>
          <a:p>
            <a:pPr algn="ctr"/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r>
              <a:rPr lang="en-US" sz="2600" b="1" dirty="0">
                <a:solidFill>
                  <a:srgbClr val="92D050"/>
                </a:solidFill>
              </a:rPr>
              <a:t>Dr. </a:t>
            </a:r>
            <a:r>
              <a:rPr lang="en-US" sz="2600" b="1">
                <a:solidFill>
                  <a:srgbClr val="92D050"/>
                </a:solidFill>
              </a:rPr>
              <a:t>Sajid Iqbal</a:t>
            </a:r>
            <a:endParaRPr lang="en-US" sz="2600" b="1" dirty="0">
              <a:solidFill>
                <a:srgbClr val="92D050"/>
              </a:solidFill>
            </a:endParaRPr>
          </a:p>
          <a:p>
            <a:pPr marL="0" indent="0" algn="ctr">
              <a:buNone/>
            </a:pPr>
            <a:r>
              <a:rPr lang="en-US" sz="2600" dirty="0"/>
              <a:t>Assistant Professor</a:t>
            </a:r>
          </a:p>
          <a:p>
            <a:pPr marL="0" indent="0" algn="ctr">
              <a:buNone/>
            </a:pPr>
            <a:r>
              <a:rPr lang="en-US" sz="2600" dirty="0"/>
              <a:t>Department of Computer Science</a:t>
            </a:r>
          </a:p>
          <a:p>
            <a:pPr marL="0" indent="0" algn="ctr">
              <a:buNone/>
            </a:pPr>
            <a:r>
              <a:rPr lang="en-US" sz="2600" dirty="0"/>
              <a:t>Bahauddin Zakariya University</a:t>
            </a:r>
            <a:r>
              <a:rPr lang="en-US" sz="2600"/>
              <a:t>, Multan</a:t>
            </a:r>
            <a:endParaRPr lang="en-US" sz="2600" dirty="0"/>
          </a:p>
          <a:p>
            <a:pPr marL="0" indent="0" algn="ctr">
              <a:buNone/>
            </a:pPr>
            <a:r>
              <a:rPr lang="en-US" sz="2600">
                <a:hlinkClick r:id="rId2"/>
              </a:rPr>
              <a:t>sajidiqbal.</a:t>
            </a:r>
            <a:r>
              <a:rPr lang="en-US" sz="2600" dirty="0">
                <a:hlinkClick r:id="rId2"/>
              </a:rPr>
              <a:t>pk</a:t>
            </a:r>
            <a:r>
              <a:rPr lang="en-US" sz="2600">
                <a:hlinkClick r:id="rId2"/>
              </a:rPr>
              <a:t>@gmail.</a:t>
            </a:r>
            <a:r>
              <a:rPr lang="en-US" sz="2600" dirty="0">
                <a:hlinkClick r:id="rId2"/>
              </a:rPr>
              <a:t>com</a:t>
            </a:r>
            <a:endParaRPr lang="en-US" sz="2600" dirty="0"/>
          </a:p>
          <a:p>
            <a:pPr marL="0" indent="0" algn="ctr">
              <a:buNone/>
            </a:pPr>
            <a:r>
              <a:rPr lang="en-US" sz="2600" dirty="0"/>
              <a:t> </a:t>
            </a:r>
            <a:r>
              <a:rPr lang="en-US" sz="2600" dirty="0">
                <a:hlinkClick r:id="rId3"/>
              </a:rPr>
              <a:t>https://github.com/sajjo79/Design_and</a:t>
            </a:r>
            <a:r>
              <a:rPr lang="en-US" sz="2600">
                <a:hlinkClick r:id="rId3"/>
              </a:rPr>
              <a:t>_Analysis</a:t>
            </a:r>
            <a:r>
              <a:rPr lang="en-US" sz="2600" dirty="0">
                <a:hlinkClick r:id="rId3"/>
              </a:rPr>
              <a:t>_of</a:t>
            </a:r>
            <a:r>
              <a:rPr lang="en-US" sz="2600">
                <a:hlinkClick r:id="rId3"/>
              </a:rPr>
              <a:t>_Algorithms</a:t>
            </a:r>
            <a:endParaRPr lang="en-US" sz="2600" dirty="0"/>
          </a:p>
          <a:p>
            <a:pPr marL="0" indent="0" algn="ctr"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By: Dr. </a:t>
            </a:r>
            <a:r>
              <a:rPr lang="en-US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3591440" y="2148745"/>
            <a:ext cx="4333460" cy="992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</a:t>
            </a:r>
            <a:r>
              <a:rPr lang="en-US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2275" y="4992684"/>
            <a:ext cx="406629" cy="406629"/>
          </a:xfrm>
          <a:prstGeom prst="rect">
            <a:avLst/>
          </a:prstGeom>
        </p:spPr>
      </p:pic>
      <p:pic>
        <p:nvPicPr>
          <p:cNvPr id="6" name="Graphic 5" descr="Presentation with checklist">
            <a:extLst>
              <a:ext uri="{FF2B5EF4-FFF2-40B4-BE49-F238E27FC236}">
                <a16:creationId xmlns:a16="http://schemas.microsoft.com/office/drawing/2014/main" id="{B35E535C-E00B-4D13-A036-D2367CDF18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9164" y="5205146"/>
            <a:ext cx="577931" cy="577931"/>
          </a:xfrm>
          <a:prstGeom prst="rect">
            <a:avLst/>
          </a:prstGeom>
        </p:spPr>
      </p:pic>
      <p:pic>
        <p:nvPicPr>
          <p:cNvPr id="1026" name="Picture 2" descr="Wow Life Youtube Channel - Youtube Logo Black Transparent PNG ...">
            <a:extLst>
              <a:ext uri="{FF2B5EF4-FFF2-40B4-BE49-F238E27FC236}">
                <a16:creationId xmlns:a16="http://schemas.microsoft.com/office/drawing/2014/main" id="{1E87467A-A420-46EF-A575-0BAB94FF6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6024" r="2323" b="5346"/>
          <a:stretch/>
        </p:blipFill>
        <p:spPr bwMode="auto">
          <a:xfrm>
            <a:off x="4038904" y="5838775"/>
            <a:ext cx="1719266" cy="40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CBBA7D6-DE90-48C6-B6E5-96120A3155CE}"/>
              </a:ext>
            </a:extLst>
          </p:cNvPr>
          <p:cNvSpPr/>
          <p:nvPr/>
        </p:nvSpPr>
        <p:spPr>
          <a:xfrm>
            <a:off x="5951984" y="5834104"/>
            <a:ext cx="1872208" cy="40662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</p:spTree>
    <p:extLst>
      <p:ext uri="{BB962C8B-B14F-4D97-AF65-F5344CB8AC3E}">
        <p14:creationId xmlns:p14="http://schemas.microsoft.com/office/powerpoint/2010/main" val="652666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CD84-8067-4D7A-A6DA-D718A3E3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8851-5328-4789-A7E2-B68CFDA00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28031-F8C1-40C1-AABD-517E8CEF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86844-D95A-4A4B-AF2A-C800FE7D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5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7408" y="1268760"/>
            <a:ext cx="5904656" cy="2808312"/>
          </a:xfrm>
        </p:spPr>
        <p:txBody>
          <a:bodyPr>
            <a:normAutofit/>
          </a:bodyPr>
          <a:lstStyle/>
          <a:p>
            <a:pPr algn="l"/>
            <a:r>
              <a:rPr lang="tr-TR" sz="3600" dirty="0"/>
              <a:t>INTRODUCTION TO </a:t>
            </a:r>
            <a:br>
              <a:rPr lang="en-US" sz="3600" dirty="0"/>
            </a:br>
            <a:r>
              <a:rPr lang="tr-TR" sz="3600"/>
              <a:t>Machine Learning</a:t>
            </a:r>
            <a:br>
              <a:rPr lang="tr-TR" dirty="0"/>
            </a:br>
            <a:r>
              <a:rPr lang="tr-TR" sz="2800" dirty="0"/>
              <a:t>3rd Edition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104800" y="4509120"/>
            <a:ext cx="7344816" cy="15841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2400">
                <a:latin typeface="+mj-lt"/>
              </a:rPr>
              <a:t>ETHEM ALPAYDIN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2014</a:t>
            </a: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i="1">
                <a:latin typeface="+mj-lt"/>
              </a:rPr>
              <a:t>alpaydin</a:t>
            </a:r>
            <a:r>
              <a:rPr lang="tr-TR" i="1" dirty="0">
                <a:latin typeface="+mj-lt"/>
              </a:rPr>
              <a:t>@boun.edu.tr</a:t>
            </a:r>
          </a:p>
          <a:p>
            <a:pPr>
              <a:lnSpc>
                <a:spcPct val="80000"/>
              </a:lnSpc>
            </a:pPr>
            <a:r>
              <a:rPr lang="tr-TR" i="1" dirty="0">
                <a:latin typeface="+mj-lt"/>
              </a:rPr>
              <a:t>http://www.cmpe.boun.edu.tr/~ethem</a:t>
            </a:r>
            <a:r>
              <a:rPr lang="tr-TR" i="1">
                <a:latin typeface="+mj-lt"/>
              </a:rPr>
              <a:t>/i2ml3e</a:t>
            </a:r>
            <a:endParaRPr lang="tr-TR" i="1" dirty="0">
              <a:latin typeface="+mj-lt"/>
            </a:endParaRPr>
          </a:p>
        </p:txBody>
      </p:sp>
      <p:pic>
        <p:nvPicPr>
          <p:cNvPr id="36866" name="Picture 2" descr="http://mitpress.mit.edu/sites/default/files/imagecache/booklist_node/97802620281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048" y="530678"/>
            <a:ext cx="5136858" cy="58139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86B9-7780-4683-91A8-7C8A8A8F9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8737A-9078-4721-A450-DA190682B7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Six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D92F8-04B2-4549-88AA-C1EC3B03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3683-3BE3-4D22-9B91-26B72A0C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8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0F2B-D088-4FB9-BE27-C0E65E6C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E1447-607B-4185-9D02-3E905FBD8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097723"/>
            <a:ext cx="11203286" cy="3599316"/>
          </a:xfrm>
        </p:spPr>
        <p:txBody>
          <a:bodyPr/>
          <a:lstStyle/>
          <a:p>
            <a:r>
              <a:rPr lang="en-US" dirty="0"/>
              <a:t>The complexity of classifier or regressor depends upon the number of features</a:t>
            </a:r>
          </a:p>
          <a:p>
            <a:pPr lvl="1"/>
            <a:r>
              <a:rPr lang="en-US" dirty="0"/>
              <a:t>More the features, higher the model complexity</a:t>
            </a:r>
          </a:p>
          <a:p>
            <a:pPr lvl="1"/>
            <a:r>
              <a:rPr lang="en-US" dirty="0"/>
              <a:t>The complexity increase in terms of both time and space</a:t>
            </a:r>
          </a:p>
          <a:p>
            <a:pPr lvl="1"/>
            <a:r>
              <a:rPr lang="en-US" dirty="0"/>
              <a:t>The training set size requirement also increases with the increase in model complexity</a:t>
            </a:r>
          </a:p>
          <a:p>
            <a:r>
              <a:rPr lang="en-US" dirty="0"/>
              <a:t>The number of features is the dimensionality of data.</a:t>
            </a:r>
          </a:p>
          <a:p>
            <a:r>
              <a:rPr lang="en-US" dirty="0"/>
              <a:t>The ML method should automatically filter out irrelevant features </a:t>
            </a:r>
          </a:p>
          <a:p>
            <a:pPr lvl="1"/>
            <a:r>
              <a:rPr lang="en-US" dirty="0"/>
              <a:t>so why we are concerned about reducing the number of features?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AA45D-7343-47B8-A63A-56194D9AA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1B064-8870-49EE-BD7E-6C9D3796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Underfitting and Overfitting in Machine Learning - GeeksforGeeks">
            <a:extLst>
              <a:ext uri="{FF2B5EF4-FFF2-40B4-BE49-F238E27FC236}">
                <a16:creationId xmlns:a16="http://schemas.microsoft.com/office/drawing/2014/main" id="{22ACBEB9-19CB-4D02-8F86-807239A4F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907" y="4761567"/>
            <a:ext cx="5457093" cy="209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BC60D62-AF8F-4802-B8BE-80D1A39A87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0320" y="4958041"/>
                <a:ext cx="5298449" cy="11467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Model complexity depends upon</a:t>
                </a:r>
              </a:p>
              <a:p>
                <a:pPr lvl="1"/>
                <a:r>
                  <a:rPr lang="en-US" dirty="0"/>
                  <a:t>Number of data dimensions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Number of data instances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en-US" b="1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BC60D62-AF8F-4802-B8BE-80D1A39A8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0" y="4958041"/>
                <a:ext cx="5298449" cy="1146732"/>
              </a:xfrm>
              <a:prstGeom prst="rect">
                <a:avLst/>
              </a:prstGeom>
              <a:blipFill>
                <a:blip r:embed="rId3"/>
                <a:stretch>
                  <a:fillRect l="-1611" t="-7447" b="-4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45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87BE-7BEF-4B95-AC11-3B10850A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498A4-BD09-43BF-8596-833170385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Reducing memory and computation complexity</a:t>
            </a:r>
          </a:p>
          <a:p>
            <a:r>
              <a:rPr lang="en-US" dirty="0"/>
              <a:t>Discard the unnecessary inputs to save its extraction time</a:t>
            </a:r>
          </a:p>
          <a:p>
            <a:r>
              <a:rPr lang="en-US" dirty="0"/>
              <a:t>Simple models are easy to interpret</a:t>
            </a:r>
          </a:p>
          <a:p>
            <a:r>
              <a:rPr lang="en-US" dirty="0"/>
              <a:t>Simple models have less variance i.e. less effect of outlies</a:t>
            </a:r>
          </a:p>
          <a:p>
            <a:r>
              <a:rPr lang="en-US" dirty="0"/>
              <a:t>Easy visualization and understanding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19748-99D7-4872-833D-41F5E695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4D32A-EED6-4F44-8B22-106AA386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 descr="1D Number Array Clustering - Stack Overflow">
            <a:extLst>
              <a:ext uri="{FF2B5EF4-FFF2-40B4-BE49-F238E27FC236}">
                <a16:creationId xmlns:a16="http://schemas.microsoft.com/office/drawing/2014/main" id="{B6663416-CEB4-4A38-8E1F-9F1DFFD2A3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3" t="6523" r="4667" b="7686"/>
          <a:stretch/>
        </p:blipFill>
        <p:spPr bwMode="auto">
          <a:xfrm>
            <a:off x="982514" y="4686296"/>
            <a:ext cx="2560751" cy="17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oes the kernel trick really map 2d data to 3d data? - Cross Validated">
            <a:extLst>
              <a:ext uri="{FF2B5EF4-FFF2-40B4-BE49-F238E27FC236}">
                <a16:creationId xmlns:a16="http://schemas.microsoft.com/office/drawing/2014/main" id="{B96CC676-5234-4B54-97A2-07A519599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454" y="4668711"/>
            <a:ext cx="2340973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cienceGL 3D Visualization is Art of Science, Gallery of images">
            <a:extLst>
              <a:ext uri="{FF2B5EF4-FFF2-40B4-BE49-F238E27FC236}">
                <a16:creationId xmlns:a16="http://schemas.microsoft.com/office/drawing/2014/main" id="{71717388-A421-4EEB-B10A-B2B6A1AFA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575" y="4668710"/>
            <a:ext cx="1924583" cy="175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isualizing Four-Dimensional Data - MATLAB &amp; Simulink Example">
            <a:extLst>
              <a:ext uri="{FF2B5EF4-FFF2-40B4-BE49-F238E27FC236}">
                <a16:creationId xmlns:a16="http://schemas.microsoft.com/office/drawing/2014/main" id="{344FDCE5-1A56-4215-BB1C-B86BF13AB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347" y="4668710"/>
            <a:ext cx="2360247" cy="177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5215EE-45DD-47C7-80D2-59A84A1B8A90}"/>
              </a:ext>
            </a:extLst>
          </p:cNvPr>
          <p:cNvSpPr/>
          <p:nvPr/>
        </p:nvSpPr>
        <p:spPr>
          <a:xfrm>
            <a:off x="11028213" y="4230364"/>
            <a:ext cx="966932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90367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4888-CBC6-477D-8932-F051F135B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Reduction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857191-3523-43E2-BCE0-60A482A7B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9613861" cy="3964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Feature Selection (FS)</a:t>
                </a:r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 high value features out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dirty="0"/>
                  <a:t> and discard the rest</a:t>
                </a:r>
              </a:p>
              <a:p>
                <a:r>
                  <a:rPr lang="en-US" dirty="0"/>
                  <a:t>Feature Extraction (FE)</a:t>
                </a:r>
              </a:p>
              <a:p>
                <a:pPr lvl="1"/>
                <a:r>
                  <a:rPr lang="en-US" dirty="0"/>
                  <a:t>Find new k-dim features using d-features</a:t>
                </a:r>
              </a:p>
              <a:p>
                <a:pPr lvl="1"/>
                <a:r>
                  <a:rPr lang="en-US" dirty="0"/>
                  <a:t>FE methods can be either supervised or unsupervised.</a:t>
                </a:r>
              </a:p>
              <a:p>
                <a:pPr lvl="2"/>
                <a:r>
                  <a:rPr lang="en-US" dirty="0"/>
                  <a:t>Linear methods</a:t>
                </a:r>
              </a:p>
              <a:p>
                <a:pPr lvl="3"/>
                <a:r>
                  <a:rPr lang="en-US" dirty="0">
                    <a:solidFill>
                      <a:srgbClr val="FFC000"/>
                    </a:solidFill>
                  </a:rPr>
                  <a:t>Supervised example</a:t>
                </a:r>
                <a:r>
                  <a:rPr lang="en-US" dirty="0"/>
                  <a:t>: linear discriminant analysis</a:t>
                </a:r>
              </a:p>
              <a:p>
                <a:pPr lvl="3"/>
                <a:r>
                  <a:rPr lang="en-US" dirty="0">
                    <a:solidFill>
                      <a:srgbClr val="FFC000"/>
                    </a:solidFill>
                  </a:rPr>
                  <a:t>Unsupervised example</a:t>
                </a:r>
                <a:r>
                  <a:rPr lang="en-US" dirty="0"/>
                  <a:t>: principal component analysis, factor analysis, multidimensional scaling</a:t>
                </a:r>
              </a:p>
              <a:p>
                <a:pPr lvl="2"/>
                <a:r>
                  <a:rPr lang="en-US" dirty="0"/>
                  <a:t>Nonlinear methods</a:t>
                </a:r>
              </a:p>
              <a:p>
                <a:pPr lvl="3"/>
                <a:r>
                  <a:rPr lang="en-US" dirty="0"/>
                  <a:t>Examples of nonlinear dimensionality reduction: isometric feature mapping, locally linear embedding, and Laplacian eigenmaps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857191-3523-43E2-BCE0-60A482A7B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9613861" cy="3964963"/>
              </a:xfrm>
              <a:blipFill>
                <a:blip r:embed="rId2"/>
                <a:stretch>
                  <a:fillRect l="-888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D503B-09AF-4E46-8A42-135CC632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393D1-0C71-49EC-9985-0AEED75A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6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D222-D24A-44FA-BC70-9374872C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8B0E84-CA93-4146-A6DE-85DAE82B45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9771974" cy="3964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Find the best subset of the set of </a:t>
                </a:r>
                <a:r>
                  <a:rPr lang="en-US" dirty="0">
                    <a:solidFill>
                      <a:srgbClr val="FFC000"/>
                    </a:solidFill>
                  </a:rPr>
                  <a:t>d</a:t>
                </a:r>
                <a:r>
                  <a:rPr lang="en-US" dirty="0"/>
                  <a:t>-features</a:t>
                </a:r>
              </a:p>
              <a:p>
                <a:pPr lvl="1"/>
                <a:r>
                  <a:rPr lang="en-US" dirty="0"/>
                  <a:t>A subset that contains least number of dimensions contributing most to model accuracy</a:t>
                </a:r>
              </a:p>
              <a:p>
                <a:pPr lvl="1"/>
                <a:r>
                  <a:rPr lang="en-US" dirty="0"/>
                  <a:t>For a set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dirty="0"/>
                  <a:t>-features,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dirty="0"/>
                  <a:t> possible subsets</a:t>
                </a:r>
              </a:p>
              <a:p>
                <a:pPr lvl="2"/>
                <a:r>
                  <a:rPr lang="en-US" dirty="0"/>
                  <a:t>Use heuristics to find reasonable (not optimal) solution in reasonable (polynomial) time</a:t>
                </a:r>
              </a:p>
              <a:p>
                <a:pPr lvl="1"/>
                <a:r>
                  <a:rPr lang="en-US" dirty="0"/>
                  <a:t>An error function is used to measure the effectiveness of a feature (variable)</a:t>
                </a:r>
              </a:p>
              <a:p>
                <a:pPr lvl="2"/>
                <a:r>
                  <a:rPr lang="en-US" dirty="0"/>
                  <a:t>Usually the error function is </a:t>
                </a:r>
                <a:r>
                  <a:rPr lang="en-US" dirty="0">
                    <a:solidFill>
                      <a:srgbClr val="FFC000"/>
                    </a:solidFill>
                  </a:rPr>
                  <a:t>mean square error (MSE) </a:t>
                </a:r>
                <a:r>
                  <a:rPr lang="en-US" dirty="0"/>
                  <a:t>or </a:t>
                </a:r>
                <a:r>
                  <a:rPr lang="en-US" dirty="0">
                    <a:solidFill>
                      <a:srgbClr val="FFC000"/>
                    </a:solidFill>
                  </a:rPr>
                  <a:t>misclassification error (MCE)</a:t>
                </a:r>
              </a:p>
              <a:p>
                <a:pPr lvl="1"/>
                <a:r>
                  <a:rPr lang="en-US" dirty="0"/>
                  <a:t>For this purpose, the data is divided into two sets normally</a:t>
                </a:r>
              </a:p>
              <a:p>
                <a:pPr lvl="2"/>
                <a:r>
                  <a:rPr lang="en-US" dirty="0"/>
                  <a:t>Training set: used to train the subset-selection model </a:t>
                </a:r>
              </a:p>
              <a:p>
                <a:pPr lvl="2"/>
                <a:r>
                  <a:rPr lang="en-US" dirty="0"/>
                  <a:t>Validation set: used to test the performance of subset-selection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8B0E84-CA93-4146-A6DE-85DAE82B45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9771974" cy="3964963"/>
              </a:xfrm>
              <a:blipFill>
                <a:blip r:embed="rId2"/>
                <a:stretch>
                  <a:fillRect l="-873" t="-2151" r="-1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79421-B60B-474E-842F-7C322717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02BE0-292D-4554-A14D-E8C56A8A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40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42CF-1F5C-490F-9D18-8D9C692E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D78E97-BC7C-4E57-881D-67EFB8AFA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152356"/>
                <a:ext cx="9613861" cy="414947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Two ways of subset selection</a:t>
                </a:r>
              </a:p>
              <a:p>
                <a:pPr lvl="1"/>
                <a:r>
                  <a:rPr lang="en-US" dirty="0"/>
                  <a:t>Forward selection</a:t>
                </a:r>
              </a:p>
              <a:p>
                <a:pPr lvl="2"/>
                <a:r>
                  <a:rPr lang="en-US" dirty="0"/>
                  <a:t>Let d-features are in given data</a:t>
                </a:r>
              </a:p>
              <a:p>
                <a:pPr lvl="2"/>
                <a:r>
                  <a:rPr lang="en-US" dirty="0"/>
                  <a:t>Select the feature which reduces the error most and add it to subset</a:t>
                </a:r>
              </a:p>
              <a:p>
                <a:pPr lvl="2"/>
                <a:r>
                  <a:rPr lang="en-US" dirty="0"/>
                  <a:t>Remove the feature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-feature-set to obtain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−1)−</m:t>
                    </m:r>
                  </m:oMath>
                </a14:m>
                <a:r>
                  <a:rPr lang="en-US" dirty="0"/>
                  <a:t>features</a:t>
                </a:r>
              </a:p>
              <a:p>
                <a:pPr lvl="2"/>
                <a:r>
                  <a:rPr lang="en-US" dirty="0"/>
                  <a:t>Find next high value feature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−1)−</m:t>
                    </m:r>
                  </m:oMath>
                </a14:m>
                <a:r>
                  <a:rPr lang="en-US" dirty="0"/>
                  <a:t>feature set and remove it</a:t>
                </a:r>
              </a:p>
              <a:p>
                <a:pPr lvl="2"/>
                <a:r>
                  <a:rPr lang="en-US" dirty="0"/>
                  <a:t>Find next high value feature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−2)−</m:t>
                    </m:r>
                  </m:oMath>
                </a14:m>
                <a:r>
                  <a:rPr lang="en-US" dirty="0"/>
                  <a:t>feature set and remove</a:t>
                </a:r>
              </a:p>
              <a:p>
                <a:pPr lvl="2"/>
                <a:r>
                  <a:rPr lang="en-US" dirty="0"/>
                  <a:t>Repeat process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-times</a:t>
                </a:r>
              </a:p>
              <a:p>
                <a:pPr lvl="1"/>
                <a:r>
                  <a:rPr lang="en-US" dirty="0"/>
                  <a:t>Backward selection</a:t>
                </a:r>
              </a:p>
              <a:p>
                <a:pPr lvl="2"/>
                <a:r>
                  <a:rPr lang="en-US" dirty="0"/>
                  <a:t>Suppose all features are high value features and add them to d-subset</a:t>
                </a:r>
              </a:p>
              <a:p>
                <a:pPr lvl="2"/>
                <a:r>
                  <a:rPr lang="en-US" dirty="0"/>
                  <a:t>Find and remove the lowest value feature to get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−1)−</m:t>
                    </m:r>
                  </m:oMath>
                </a14:m>
                <a:r>
                  <a:rPr lang="en-US" dirty="0"/>
                  <a:t>subset</a:t>
                </a:r>
              </a:p>
              <a:p>
                <a:pPr lvl="2"/>
                <a:r>
                  <a:rPr lang="en-US" dirty="0"/>
                  <a:t>Find and remove the next lowest value feature to get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−2)−</m:t>
                    </m:r>
                  </m:oMath>
                </a14:m>
                <a:r>
                  <a:rPr lang="en-US" dirty="0"/>
                  <a:t>subset</a:t>
                </a:r>
              </a:p>
              <a:p>
                <a:pPr lvl="2"/>
                <a:r>
                  <a:rPr lang="en-US" dirty="0"/>
                  <a:t>Repeat until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-features are left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D78E97-BC7C-4E57-881D-67EFB8AFA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152356"/>
                <a:ext cx="9613861" cy="4149479"/>
              </a:xfrm>
              <a:blipFill>
                <a:blip r:embed="rId2"/>
                <a:stretch>
                  <a:fillRect l="-888" t="-2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7E9262-1713-4E25-A510-601DEE0D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C9C83-9AB9-4916-939B-D38A6D26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7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D13C-B0D8-4983-9A19-AD8EC2B7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Forward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B2789F-B143-49C4-8134-8CA93757AB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is feature set of input dimensions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=1,2,3,4,…,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error obtained using validation dataset</a:t>
                </a:r>
              </a:p>
              <a:p>
                <a:pPr lvl="1"/>
                <a:r>
                  <a:rPr lang="en-US" dirty="0"/>
                  <a:t>Start with no features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Train the model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training set to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features </a:t>
                </a:r>
              </a:p>
              <a:p>
                <a:pPr lvl="1"/>
                <a:r>
                  <a:rPr lang="en-US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that produces least value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i.e.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 &lt; 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Stop if adding any feature does not decrease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A user may define another criteria of stopping</a:t>
                </a:r>
              </a:p>
              <a:p>
                <a:r>
                  <a:rPr lang="en-US" dirty="0"/>
                  <a:t>The method is also known as wrapper approach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B2789F-B143-49C4-8134-8CA93757AB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69042-F223-4D28-9DA1-BA2B1A74D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41D1C-2C93-40DD-B35F-D157C783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4878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4168</TotalTime>
  <Words>1266</Words>
  <Application>Microsoft Office PowerPoint</Application>
  <PresentationFormat>Widescreen</PresentationFormat>
  <Paragraphs>162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Bahnschrift Condensed</vt:lpstr>
      <vt:lpstr>Calibri</vt:lpstr>
      <vt:lpstr>Cambria Math</vt:lpstr>
      <vt:lpstr>LucidaBright</vt:lpstr>
      <vt:lpstr>Trebuchet MS</vt:lpstr>
      <vt:lpstr>Berlin</vt:lpstr>
      <vt:lpstr>PowerPoint Presentation</vt:lpstr>
      <vt:lpstr>INTRODUCTION TO  Machine Learning 3rd Edition</vt:lpstr>
      <vt:lpstr>Dimensionality Reduction</vt:lpstr>
      <vt:lpstr>Background</vt:lpstr>
      <vt:lpstr>Why dimensionality reduction</vt:lpstr>
      <vt:lpstr>Feature Reduction Methods</vt:lpstr>
      <vt:lpstr>Subset Selection</vt:lpstr>
      <vt:lpstr>Subset selection</vt:lpstr>
      <vt:lpstr>Sequential Forward Selection</vt:lpstr>
      <vt:lpstr>Wrapper method example</vt:lpstr>
      <vt:lpstr>PowerPoint Presentation</vt:lpstr>
      <vt:lpstr>Wrapper Method Example</vt:lpstr>
      <vt:lpstr>PowerPoint Presentation</vt:lpstr>
      <vt:lpstr>Issue with subset selection</vt:lpstr>
      <vt:lpstr>Sequential Backward Selection</vt:lpstr>
      <vt:lpstr>PowerPoint Presentation</vt:lpstr>
      <vt:lpstr>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</dc:title>
  <dc:creator>sajid iqbal</dc:creator>
  <cp:lastModifiedBy>sajid iqbal</cp:lastModifiedBy>
  <cp:revision>439</cp:revision>
  <dcterms:created xsi:type="dcterms:W3CDTF">2020-07-19T07:13:44Z</dcterms:created>
  <dcterms:modified xsi:type="dcterms:W3CDTF">2020-09-17T13:23:21Z</dcterms:modified>
</cp:coreProperties>
</file>