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3"/>
  </p:notesMasterIdLst>
  <p:sldIdLst>
    <p:sldId id="430" r:id="rId2"/>
    <p:sldId id="431" r:id="rId3"/>
    <p:sldId id="256" r:id="rId4"/>
    <p:sldId id="532" r:id="rId5"/>
    <p:sldId id="535" r:id="rId6"/>
    <p:sldId id="536" r:id="rId7"/>
    <p:sldId id="537" r:id="rId8"/>
    <p:sldId id="538" r:id="rId9"/>
    <p:sldId id="540" r:id="rId10"/>
    <p:sldId id="539" r:id="rId11"/>
    <p:sldId id="542" r:id="rId12"/>
    <p:sldId id="541" r:id="rId13"/>
    <p:sldId id="543" r:id="rId14"/>
    <p:sldId id="544" r:id="rId15"/>
    <p:sldId id="545" r:id="rId16"/>
    <p:sldId id="546" r:id="rId17"/>
    <p:sldId id="547" r:id="rId18"/>
    <p:sldId id="548" r:id="rId19"/>
    <p:sldId id="549" r:id="rId20"/>
    <p:sldId id="550" r:id="rId21"/>
    <p:sldId id="551" r:id="rId22"/>
    <p:sldId id="552" r:id="rId23"/>
    <p:sldId id="553" r:id="rId24"/>
    <p:sldId id="554" r:id="rId25"/>
    <p:sldId id="555" r:id="rId26"/>
    <p:sldId id="556" r:id="rId27"/>
    <p:sldId id="557" r:id="rId28"/>
    <p:sldId id="558" r:id="rId29"/>
    <p:sldId id="559" r:id="rId30"/>
    <p:sldId id="432" r:id="rId31"/>
    <p:sldId id="459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BDFD49-FFD4-478B-8783-9E759F46EB1C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700DEE-8953-46C2-9B4D-E20859165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291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751138" y="531813"/>
            <a:ext cx="4730750" cy="26622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53843-1CF4-4938-B773-3DA6477B563D}" type="slidenum">
              <a:rPr lang="tr-TR" smtClean="0"/>
              <a:pPr/>
              <a:t>2</a:t>
            </a:fld>
            <a:endParaRPr lang="tr-T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3D797-4B17-4A4F-A08C-F622F87B23CB}" type="datetime1">
              <a:rPr lang="en-US" smtClean="0"/>
              <a:t>9/9/2020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err="1"/>
              <a:t>EDucation</a:t>
            </a:r>
            <a:r>
              <a:rPr lang="en-US"/>
              <a:t> EXplaineD </a:t>
            </a:r>
            <a:r>
              <a:rPr lang="en-US" dirty="0"/>
              <a:t>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</a:t>
            </a:r>
            <a:r>
              <a:rPr lang="en-US" dirty="0"/>
              <a:t>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65503-EAD9-4114-8792-54DAE37D3661}" type="datetime1">
              <a:rPr lang="en-US" smtClean="0"/>
              <a:t>9/9/2020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err="1"/>
              <a:t>EDucation</a:t>
            </a:r>
            <a:r>
              <a:rPr lang="en-US"/>
              <a:t> EXplaineD </a:t>
            </a:r>
            <a:r>
              <a:rPr lang="en-US" dirty="0"/>
              <a:t>- COMEDXD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166F4-F451-4728-99D9-638521E50E61}" type="datetime1">
              <a:rPr lang="en-US" smtClean="0"/>
              <a:t>9/9/2020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err="1"/>
              <a:t>EDucation</a:t>
            </a:r>
            <a:r>
              <a:rPr lang="en-US"/>
              <a:t> EXplaineD </a:t>
            </a:r>
            <a:r>
              <a:rPr lang="en-US" dirty="0"/>
              <a:t>- COMEDXD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D5FE6-69CF-4775-9F12-C9CE1A53376A}" type="datetime1">
              <a:rPr lang="en-US" smtClean="0"/>
              <a:t>9/9/2020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err="1"/>
              <a:t>EDucation</a:t>
            </a:r>
            <a:r>
              <a:rPr lang="en-US"/>
              <a:t> EXplaineD </a:t>
            </a:r>
            <a:r>
              <a:rPr lang="en-US" dirty="0"/>
              <a:t>- COMEDXD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2606-7893-4CBE-B795-96345C2E369A}" type="datetime1">
              <a:rPr lang="en-US" smtClean="0"/>
              <a:t>9/9/2020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err="1"/>
              <a:t>EDucation</a:t>
            </a:r>
            <a:r>
              <a:rPr lang="en-US"/>
              <a:t> EXplaineD </a:t>
            </a:r>
            <a:r>
              <a:rPr lang="en-US" dirty="0"/>
              <a:t>- COMEDXD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4D9E1-B002-49A9-B3C1-114168C77EB3}" type="datetime1">
              <a:rPr lang="en-US" smtClean="0"/>
              <a:t>9/9/2020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err="1"/>
              <a:t>EDucation</a:t>
            </a:r>
            <a:r>
              <a:rPr lang="en-US"/>
              <a:t> EXplaineD </a:t>
            </a:r>
            <a:r>
              <a:rPr lang="en-US" dirty="0"/>
              <a:t>- COMEDXD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</a:t>
            </a:r>
            <a:r>
              <a:rPr lang="en-US" dirty="0"/>
              <a:t>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</a:t>
            </a:r>
            <a:r>
              <a:rPr lang="en-US" dirty="0"/>
              <a:t>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</a:t>
            </a:r>
            <a:r>
              <a:rPr lang="en-US" dirty="0"/>
              <a:t>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64B4A-FA6B-4D72-B1D2-83AF1C1C47E7}" type="datetime1">
              <a:rPr lang="en-US" smtClean="0"/>
              <a:t>9/9/2020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err="1"/>
              <a:t>EDucation</a:t>
            </a:r>
            <a:r>
              <a:rPr lang="en-US"/>
              <a:t> EXplaineD </a:t>
            </a:r>
            <a:r>
              <a:rPr lang="en-US" dirty="0"/>
              <a:t>- COMEDXD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348A0-4713-4ECF-A3D7-73539D6E277A}" type="datetime1">
              <a:rPr lang="en-US" smtClean="0"/>
              <a:t>9/9/2020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err="1"/>
              <a:t>EDucation</a:t>
            </a:r>
            <a:r>
              <a:rPr lang="en-US"/>
              <a:t> EXplaineD </a:t>
            </a:r>
            <a:r>
              <a:rPr lang="en-US" dirty="0"/>
              <a:t>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11378862-4CE2-44C8-B574-2E545CCBFA5B}" type="datetime1">
              <a:rPr lang="en-US" smtClean="0"/>
              <a:t>9/9/2020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err="1"/>
              <a:t>EDucation</a:t>
            </a:r>
            <a:r>
              <a:rPr lang="en-US"/>
              <a:t> EXplaineD </a:t>
            </a:r>
            <a:r>
              <a:rPr lang="en-US" dirty="0"/>
              <a:t>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50982" y="6301835"/>
            <a:ext cx="2743200" cy="365125"/>
          </a:xfrm>
        </p:spPr>
        <p:txBody>
          <a:bodyPr/>
          <a:lstStyle/>
          <a:p>
            <a:fld id="{E3A4B0BF-A6BF-4362-8DF2-F6394C0EED33}" type="datetime1">
              <a:rPr lang="en-US" smtClean="0"/>
              <a:t>9/9/2020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6301836"/>
            <a:ext cx="6870660" cy="365125"/>
          </a:xfrm>
        </p:spPr>
        <p:txBody>
          <a:bodyPr/>
          <a:lstStyle/>
          <a:p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err="1"/>
              <a:t>EDucation</a:t>
            </a:r>
            <a:r>
              <a:rPr lang="en-US"/>
              <a:t> EXplaineD </a:t>
            </a:r>
            <a:r>
              <a:rPr lang="en-US" dirty="0"/>
              <a:t>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37AD8-2E09-41D9-8D5D-9EB93BA3C6F8}" type="datetime1">
              <a:rPr lang="en-US" smtClean="0"/>
              <a:t>9/9/2020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err="1"/>
              <a:t>EDucation</a:t>
            </a:r>
            <a:r>
              <a:rPr lang="en-US"/>
              <a:t> EXplaineD </a:t>
            </a:r>
            <a:r>
              <a:rPr lang="en-US" dirty="0"/>
              <a:t>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A0959-F248-4E16-84EE-551FF9A46236}" type="datetime1">
              <a:rPr lang="en-US" smtClean="0"/>
              <a:t>9/9/2020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err="1"/>
              <a:t>EDucation</a:t>
            </a:r>
            <a:r>
              <a:rPr lang="en-US"/>
              <a:t> EXplaineD </a:t>
            </a:r>
            <a:r>
              <a:rPr lang="en-US" dirty="0"/>
              <a:t>- COMEDXD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221E4-5BC7-4378-9F74-BA3A5BDDAFAF}" type="datetime1">
              <a:rPr lang="en-US" smtClean="0"/>
              <a:t>9/9/2020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err="1"/>
              <a:t>EDucation</a:t>
            </a:r>
            <a:r>
              <a:rPr lang="en-US"/>
              <a:t> EXplaineD </a:t>
            </a:r>
            <a:r>
              <a:rPr lang="en-US" dirty="0"/>
              <a:t>- COMEDXD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70A94-0ABF-4B75-BB7B-3A9D206629ED}" type="datetime1">
              <a:rPr lang="en-US" smtClean="0"/>
              <a:t>9/9/2020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err="1"/>
              <a:t>EDucation</a:t>
            </a:r>
            <a:r>
              <a:rPr lang="en-US"/>
              <a:t> EXplaineD </a:t>
            </a:r>
            <a:r>
              <a:rPr lang="en-US" dirty="0"/>
              <a:t>- COMEDXD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C0A89-BF2A-421C-9D46-FBFF4486B047}" type="datetime1">
              <a:rPr lang="en-US" smtClean="0"/>
              <a:t>9/9/2020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err="1"/>
              <a:t>EDucation</a:t>
            </a:r>
            <a:r>
              <a:rPr lang="en-US"/>
              <a:t> EXplaineD </a:t>
            </a:r>
            <a:r>
              <a:rPr lang="en-US" dirty="0"/>
              <a:t>- COMEDXD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BEB7A-7267-4138-9937-C8FF19DB4865}" type="datetime1">
              <a:rPr lang="en-US" smtClean="0"/>
              <a:t>9/9/2020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err="1"/>
              <a:t>EDucation</a:t>
            </a:r>
            <a:r>
              <a:rPr lang="en-US"/>
              <a:t> EXplaineD </a:t>
            </a:r>
            <a:r>
              <a:rPr lang="en-US" dirty="0"/>
              <a:t>- COMEDXD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</a:t>
            </a:r>
            <a:r>
              <a:rPr lang="en-US" dirty="0"/>
              <a:t>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FC003-668B-42A6-B519-95B74A8B973A}" type="datetime1">
              <a:rPr lang="en-US" smtClean="0"/>
              <a:t>9/9/2020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err="1"/>
              <a:t>EDucation</a:t>
            </a:r>
            <a:r>
              <a:rPr lang="en-US"/>
              <a:t> EXplaineD </a:t>
            </a:r>
            <a:r>
              <a:rPr lang="en-US" dirty="0"/>
              <a:t>- COMEDXD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5A498-3920-4047-B81E-DC73393C517A}" type="datetime1">
              <a:rPr lang="en-US" smtClean="0"/>
              <a:t>9/9/2020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err="1"/>
              <a:t>EDucation</a:t>
            </a:r>
            <a:r>
              <a:rPr lang="en-US"/>
              <a:t> EXplaineD </a:t>
            </a:r>
            <a:r>
              <a:rPr lang="en-US" dirty="0"/>
              <a:t>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7" Type="http://schemas.openxmlformats.org/officeDocument/2006/relationships/image" Target="../media/image81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.png"/><Relationship Id="rId5" Type="http://schemas.openxmlformats.org/officeDocument/2006/relationships/image" Target="../media/image100.png"/><Relationship Id="rId4" Type="http://schemas.openxmlformats.org/officeDocument/2006/relationships/image" Target="../media/image9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6.png"/><Relationship Id="rId4" Type="http://schemas.openxmlformats.org/officeDocument/2006/relationships/image" Target="../media/image10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0.png"/><Relationship Id="rId4" Type="http://schemas.openxmlformats.org/officeDocument/2006/relationships/image" Target="../media/image10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eg"/><Relationship Id="rId3" Type="http://schemas.openxmlformats.org/officeDocument/2006/relationships/hyperlink" Target="https://github.com/sajjo79/Design_and_Analysis_of_Algorithms" TargetMode="External"/><Relationship Id="rId7" Type="http://schemas.openxmlformats.org/officeDocument/2006/relationships/image" Target="../media/image25.svg"/><Relationship Id="rId2" Type="http://schemas.openxmlformats.org/officeDocument/2006/relationships/hyperlink" Target="mailto:sajidiqbal.pk@gmail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B86556-B37E-4719-8EDD-0C90857A5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COMEDXD - </a:t>
            </a:r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err="1"/>
              <a:t>EDucation</a:t>
            </a:r>
            <a:r>
              <a:rPr lang="en-US"/>
              <a:t> EXplaineD</a:t>
            </a:r>
            <a:endParaRPr lang="tr-T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9873B6-CDE8-40C8-9785-2B9C23604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4C409-C017-451C-B236-E185BBA6E0E4}" type="slidenum">
              <a:rPr lang="tr-TR" smtClean="0"/>
              <a:pPr/>
              <a:t>1</a:t>
            </a:fld>
            <a:endParaRPr lang="tr-T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D42901-62D9-4DD0-A20E-07A2E0FDBAEB}"/>
              </a:ext>
            </a:extLst>
          </p:cNvPr>
          <p:cNvSpPr txBox="1"/>
          <p:nvPr/>
        </p:nvSpPr>
        <p:spPr>
          <a:xfrm>
            <a:off x="2488473" y="3789040"/>
            <a:ext cx="7215052" cy="19697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rgbClr val="92D050"/>
                </a:solidFill>
                <a:latin typeface="Bahnschrift Condensed" panose="020B0502040204020203" pitchFamily="34" charset="0"/>
              </a:rPr>
              <a:t>Dr. </a:t>
            </a:r>
            <a:r>
              <a:rPr lang="en-US" sz="4000" b="1">
                <a:solidFill>
                  <a:srgbClr val="92D050"/>
                </a:solidFill>
                <a:latin typeface="Bahnschrift Condensed" panose="020B0502040204020203" pitchFamily="34" charset="0"/>
              </a:rPr>
              <a:t>Sajid Iqbal</a:t>
            </a:r>
            <a:endParaRPr lang="en-US" sz="4000" b="1" dirty="0">
              <a:solidFill>
                <a:srgbClr val="92D050"/>
              </a:solidFill>
              <a:latin typeface="Bahnschrift Condensed" panose="020B0502040204020203" pitchFamily="34" charset="0"/>
            </a:endParaRPr>
          </a:p>
          <a:p>
            <a:pPr algn="ctr"/>
            <a:endParaRPr lang="en-US" dirty="0"/>
          </a:p>
          <a:p>
            <a:pPr algn="ctr"/>
            <a:r>
              <a:rPr lang="en-US" sz="3200" dirty="0"/>
              <a:t>Department of Computer Science</a:t>
            </a:r>
          </a:p>
          <a:p>
            <a:pPr algn="ctr"/>
            <a:r>
              <a:rPr lang="en-US" sz="3200" dirty="0"/>
              <a:t>Bahauddin Zakariya University</a:t>
            </a:r>
            <a:r>
              <a:rPr lang="en-US" sz="3200"/>
              <a:t>, Multan</a:t>
            </a:r>
            <a:endParaRPr lang="en-US" sz="3200" dirty="0"/>
          </a:p>
        </p:txBody>
      </p:sp>
      <p:pic>
        <p:nvPicPr>
          <p:cNvPr id="6146" name="Picture 2" descr="Institute of Computing Faculty - Bahauddin Zakariya University, Multan">
            <a:extLst>
              <a:ext uri="{FF2B5EF4-FFF2-40B4-BE49-F238E27FC236}">
                <a16:creationId xmlns:a16="http://schemas.microsoft.com/office/drawing/2014/main" id="{DF6EB393-3D8C-410F-A348-8948769F49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872" y="1268760"/>
            <a:ext cx="2304256" cy="2668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8760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98853-8C99-47F0-BA7D-75D76D43B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2B49F-BD9B-48A1-87C6-8A4D4EF4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06130"/>
          </a:xfrm>
        </p:spPr>
        <p:txBody>
          <a:bodyPr>
            <a:normAutofit/>
          </a:bodyPr>
          <a:lstStyle/>
          <a:p>
            <a:r>
              <a:rPr lang="en-US" dirty="0"/>
              <a:t>Another possibility is to pool the data and estimate a common covariance matrix for all classes: </a:t>
            </a:r>
          </a:p>
          <a:p>
            <a:r>
              <a:rPr lang="en-US" dirty="0"/>
              <a:t>In this case of equal covariance matrices </a:t>
            </a:r>
          </a:p>
          <a:p>
            <a:endParaRPr lang="en-US" dirty="0"/>
          </a:p>
          <a:p>
            <a:pPr lvl="1"/>
            <a:r>
              <a:rPr lang="en-US" dirty="0"/>
              <a:t>The equation reduces to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If the priors are equal </a:t>
            </a:r>
          </a:p>
          <a:p>
            <a:pPr lvl="1"/>
            <a:r>
              <a:rPr lang="en-US" dirty="0"/>
              <a:t>the optimal decision rule is to assign input to the class whose mean’s Mahalanobis distance to the input is the smallest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7A20B-9F67-4915-BB65-93E18573C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76ACB8-0F91-4177-993D-95F54BB28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E972DCD-DEB7-48C9-B804-B067F1D9793A}"/>
                  </a:ext>
                </a:extLst>
              </p:cNvPr>
              <p:cNvSpPr txBox="1"/>
              <p:nvPr/>
            </p:nvSpPr>
            <p:spPr>
              <a:xfrm>
                <a:off x="6654017" y="2656768"/>
                <a:ext cx="1566262" cy="6722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E972DCD-DEB7-48C9-B804-B067F1D979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4017" y="2656768"/>
                <a:ext cx="1566262" cy="6722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63BEA91-6876-430F-BCFD-D2A067A0BDC9}"/>
                  </a:ext>
                </a:extLst>
              </p:cNvPr>
              <p:cNvSpPr txBox="1"/>
              <p:nvPr/>
            </p:nvSpPr>
            <p:spPr>
              <a:xfrm>
                <a:off x="2789770" y="3412986"/>
                <a:ext cx="6410499" cy="6110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dirty="0" smtClean="0">
                              <a:solidFill>
                                <a:srgbClr val="FFC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1800" b="1" i="1" dirty="0" smtClean="0">
                              <a:solidFill>
                                <a:srgbClr val="FFC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sz="1800" b="1" i="1" dirty="0" smtClean="0">
                              <a:solidFill>
                                <a:srgbClr val="FFC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pl-PL" sz="1800" b="1" i="1" dirty="0">
                          <a:solidFill>
                            <a:srgbClr val="FFC000"/>
                          </a:solidFill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l-PL" sz="1800" b="1" i="1" dirty="0">
                          <a:solidFill>
                            <a:srgbClr val="FFC000"/>
                          </a:solidFill>
                          <a:effectLst/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l-PL" sz="1800" b="1" i="1" dirty="0">
                          <a:solidFill>
                            <a:srgbClr val="FFC000"/>
                          </a:solidFill>
                          <a:effectLst/>
                          <a:latin typeface="Cambria Math" panose="02040503050406030204" pitchFamily="18" charset="0"/>
                        </a:rPr>
                        <m:t>) = −</m:t>
                      </m:r>
                      <m:f>
                        <m:fPr>
                          <m:ctrlPr>
                            <a:rPr lang="en-US" sz="1800" b="1" i="1" dirty="0" smtClean="0">
                              <a:solidFill>
                                <a:srgbClr val="FFC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1800" b="1" i="1" dirty="0">
                              <a:solidFill>
                                <a:srgbClr val="FFC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pl-PL" sz="1800" b="1" i="1" dirty="0" smtClean="0">
                              <a:solidFill>
                                <a:srgbClr val="FFC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pl-PL" sz="1800" b="1" i="1" dirty="0" smtClean="0">
                          <a:solidFill>
                            <a:srgbClr val="FFC000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l-PL" sz="1800" b="1" i="1" dirty="0" smtClean="0">
                          <a:solidFill>
                            <a:srgbClr val="FFC000"/>
                          </a:solidFill>
                          <a:effectLst/>
                          <a:latin typeface="Cambria Math" panose="02040503050406030204" pitchFamily="18" charset="0"/>
                        </a:rPr>
                        <m:t>𝒍𝒐𝒈</m:t>
                      </m:r>
                      <m:r>
                        <a:rPr lang="pl-PL" sz="1800" b="1" i="1" dirty="0" smtClean="0">
                          <a:solidFill>
                            <a:srgbClr val="FFC000"/>
                          </a:solidFill>
                          <a:effectLst/>
                          <a:latin typeface="Cambria Math" panose="02040503050406030204" pitchFamily="18" charset="0"/>
                        </a:rPr>
                        <m:t>⁡|</m:t>
                      </m:r>
                      <m:sSub>
                        <m:sSubPr>
                          <m:ctrlPr>
                            <a:rPr lang="en-US" sz="1800" b="1" i="1" dirty="0" smtClean="0">
                              <a:solidFill>
                                <a:srgbClr val="FFC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1800" b="1" i="1" dirty="0" smtClean="0">
                              <a:solidFill>
                                <a:srgbClr val="FFC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1800" b="1" i="1" dirty="0" smtClean="0">
                              <a:solidFill>
                                <a:srgbClr val="FFC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pl-PL" sz="1800" b="1" i="1" dirty="0">
                          <a:solidFill>
                            <a:srgbClr val="FFC000"/>
                          </a:solidFill>
                          <a:effectLst/>
                          <a:latin typeface="Cambria Math" panose="02040503050406030204" pitchFamily="18" charset="0"/>
                        </a:rPr>
                        <m:t>|−</m:t>
                      </m:r>
                      <m:f>
                        <m:fPr>
                          <m:ctrlPr>
                            <a:rPr lang="en-US" sz="1800" b="1" i="1" dirty="0" smtClean="0">
                              <a:solidFill>
                                <a:srgbClr val="FFC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1800" b="1" i="1" dirty="0">
                              <a:solidFill>
                                <a:srgbClr val="FFC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pl-PL" sz="1800" b="1" i="1" dirty="0">
                              <a:solidFill>
                                <a:srgbClr val="FFC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sSup>
                        <m:sSupPr>
                          <m:ctrlPr>
                            <a:rPr lang="en-US" sz="1800" b="1" i="1" dirty="0" smtClean="0">
                              <a:solidFill>
                                <a:srgbClr val="FFC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l-PL" sz="1800" b="1" i="1" dirty="0">
                                  <a:solidFill>
                                    <a:srgbClr val="FFC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l-PL" sz="1800" b="1" i="1" dirty="0">
                                  <a:solidFill>
                                    <a:srgbClr val="FFC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pl-PL" sz="1800" b="1" i="1" dirty="0">
                                  <a:solidFill>
                                    <a:srgbClr val="FFC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800" b="1" i="1" dirty="0" smtClean="0">
                                      <a:solidFill>
                                        <a:srgbClr val="FFC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1800" b="1" i="1" dirty="0">
                                      <a:solidFill>
                                        <a:srgbClr val="FFC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𝒎</m:t>
                                  </m:r>
                                </m:e>
                                <m:sub>
                                  <m:r>
                                    <a:rPr lang="en-US" sz="1800" b="1" i="1" dirty="0" smtClean="0">
                                      <a:solidFill>
                                        <a:srgbClr val="FFC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800" b="1" i="1" dirty="0" smtClean="0">
                              <a:solidFill>
                                <a:srgbClr val="FFC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sSubSup>
                        <m:sSubSupPr>
                          <m:ctrlPr>
                            <a:rPr lang="en-US" sz="1800" b="1" i="1" dirty="0" smtClean="0">
                              <a:solidFill>
                                <a:srgbClr val="FFC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l-PL" sz="1800" b="1" i="1" dirty="0">
                              <a:solidFill>
                                <a:srgbClr val="FFC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1800" b="1" i="1" dirty="0" smtClean="0">
                              <a:solidFill>
                                <a:srgbClr val="FFC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sz="1800" b="1" i="1" dirty="0" smtClean="0">
                              <a:solidFill>
                                <a:srgbClr val="FFC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b="1" i="1" dirty="0" smtClean="0">
                              <a:solidFill>
                                <a:srgbClr val="FFC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  <m:r>
                        <a:rPr lang="pl-PL" sz="1800" b="1" i="1" dirty="0">
                          <a:solidFill>
                            <a:srgbClr val="FFC000"/>
                          </a:solidFill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l-PL" sz="1800" b="1" i="1" dirty="0">
                          <a:solidFill>
                            <a:srgbClr val="FFC000"/>
                          </a:solidFill>
                          <a:effectLst/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l-PL" sz="1800" b="1" i="1" dirty="0">
                          <a:solidFill>
                            <a:srgbClr val="FFC000"/>
                          </a:solidFill>
                          <a:effectLst/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800" b="1" i="1" dirty="0" smtClean="0">
                              <a:solidFill>
                                <a:srgbClr val="FFC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1800" b="1" i="1" dirty="0">
                              <a:solidFill>
                                <a:srgbClr val="FFC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b>
                          <m:r>
                            <a:rPr lang="en-US" sz="1800" b="1" i="1" dirty="0" smtClean="0">
                              <a:solidFill>
                                <a:srgbClr val="FFC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pl-PL" sz="1800" b="1" i="1" dirty="0">
                          <a:solidFill>
                            <a:srgbClr val="FFC000"/>
                          </a:solidFill>
                          <a:effectLst/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pl-PL" sz="1800" b="1" i="1" dirty="0">
                          <a:solidFill>
                            <a:srgbClr val="FFC000"/>
                          </a:solidFill>
                          <a:effectLst/>
                          <a:latin typeface="Cambria Math" panose="02040503050406030204" pitchFamily="18" charset="0"/>
                        </a:rPr>
                        <m:t>𝒍𝒐𝒈</m:t>
                      </m:r>
                      <m:r>
                        <a:rPr lang="pl-PL" sz="1800" b="1" i="1" dirty="0">
                          <a:solidFill>
                            <a:srgbClr val="FFC000"/>
                          </a:solidFill>
                          <a:effectLst/>
                          <a:latin typeface="Cambria Math" panose="02040503050406030204" pitchFamily="18" charset="0"/>
                        </a:rPr>
                        <m:t>⁡</m:t>
                      </m:r>
                      <m:acc>
                        <m:accPr>
                          <m:chr m:val="̂"/>
                          <m:ctrlPr>
                            <a:rPr lang="pl-PL" sz="1800" b="1" i="1" dirty="0" smtClean="0">
                              <a:solidFill>
                                <a:srgbClr val="FFC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b="1" i="1" dirty="0" smtClean="0">
                              <a:solidFill>
                                <a:srgbClr val="FFC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</m:acc>
                      <m:r>
                        <a:rPr lang="pl-PL" sz="1800" b="1" i="1" dirty="0">
                          <a:solidFill>
                            <a:srgbClr val="FFC000"/>
                          </a:solidFill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800" b="1" i="1" dirty="0" smtClean="0">
                              <a:solidFill>
                                <a:srgbClr val="FFC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1800" b="1" i="1" dirty="0">
                              <a:solidFill>
                                <a:srgbClr val="FFC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1800" b="1" i="1" dirty="0" smtClean="0">
                              <a:solidFill>
                                <a:srgbClr val="FFC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pl-PL" sz="1800" b="1" i="1" dirty="0">
                          <a:solidFill>
                            <a:srgbClr val="FFC000"/>
                          </a:solidFill>
                          <a:effectLst/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pl-PL" b="1" i="1" dirty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br>
                  <a:rPr lang="pl-PL" b="1" dirty="0">
                    <a:solidFill>
                      <a:srgbClr val="FFC000"/>
                    </a:solidFill>
                  </a:rPr>
                </a:br>
                <a:endParaRPr lang="en-US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63BEA91-6876-430F-BCFD-D2A067A0B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9770" y="3412986"/>
                <a:ext cx="6410499" cy="6110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C65DB0A-2F43-4C79-8E85-C6CF03684E6B}"/>
                  </a:ext>
                </a:extLst>
              </p:cNvPr>
              <p:cNvSpPr txBox="1"/>
              <p:nvPr/>
            </p:nvSpPr>
            <p:spPr>
              <a:xfrm>
                <a:off x="2789770" y="4191952"/>
                <a:ext cx="6410499" cy="6110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dirty="0" smtClean="0">
                              <a:solidFill>
                                <a:srgbClr val="FFC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1800" b="1" i="1" dirty="0" smtClean="0">
                              <a:solidFill>
                                <a:srgbClr val="FFC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sz="1800" b="1" i="1" dirty="0" smtClean="0">
                              <a:solidFill>
                                <a:srgbClr val="FFC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pl-PL" sz="1800" b="1" i="1" dirty="0">
                          <a:solidFill>
                            <a:srgbClr val="FFC000"/>
                          </a:solidFill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l-PL" sz="1800" b="1" i="1" dirty="0">
                          <a:solidFill>
                            <a:srgbClr val="FFC000"/>
                          </a:solidFill>
                          <a:effectLst/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l-PL" sz="1800" b="1" i="1" dirty="0">
                          <a:solidFill>
                            <a:srgbClr val="FFC000"/>
                          </a:solidFill>
                          <a:effectLst/>
                          <a:latin typeface="Cambria Math" panose="02040503050406030204" pitchFamily="18" charset="0"/>
                        </a:rPr>
                        <m:t>) = −</m:t>
                      </m:r>
                      <m:f>
                        <m:fPr>
                          <m:ctrlPr>
                            <a:rPr lang="en-US" sz="1800" b="1" i="1" dirty="0" smtClean="0">
                              <a:solidFill>
                                <a:srgbClr val="FFC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1800" b="1" i="1" dirty="0">
                              <a:solidFill>
                                <a:srgbClr val="FFC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pl-PL" sz="1800" b="1" i="1" dirty="0">
                              <a:solidFill>
                                <a:srgbClr val="FFC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sSup>
                        <m:sSupPr>
                          <m:ctrlPr>
                            <a:rPr lang="en-US" sz="1800" b="1" i="1" dirty="0" smtClean="0">
                              <a:solidFill>
                                <a:srgbClr val="FFC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l-PL" sz="1800" b="1" i="1" dirty="0">
                                  <a:solidFill>
                                    <a:srgbClr val="FFC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l-PL" sz="1800" b="1" i="1" dirty="0">
                                  <a:solidFill>
                                    <a:srgbClr val="FFC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pl-PL" sz="1800" b="1" i="1" dirty="0">
                                  <a:solidFill>
                                    <a:srgbClr val="FFC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800" b="1" i="1" dirty="0" smtClean="0">
                                      <a:solidFill>
                                        <a:srgbClr val="FFC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1800" b="1" i="1" dirty="0">
                                      <a:solidFill>
                                        <a:srgbClr val="FFC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𝒎</m:t>
                                  </m:r>
                                </m:e>
                                <m:sub>
                                  <m:r>
                                    <a:rPr lang="en-US" sz="1800" b="1" i="1" dirty="0" smtClean="0">
                                      <a:solidFill>
                                        <a:srgbClr val="FFC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800" b="1" i="1" dirty="0" smtClean="0">
                              <a:solidFill>
                                <a:srgbClr val="FFC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sSubSup>
                        <m:sSubSupPr>
                          <m:ctrlPr>
                            <a:rPr lang="en-US" sz="1800" b="1" i="1" dirty="0" smtClean="0">
                              <a:solidFill>
                                <a:srgbClr val="FFC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l-PL" sz="1800" b="1" i="1" dirty="0">
                              <a:solidFill>
                                <a:srgbClr val="FFC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1800" b="1" i="1" dirty="0" smtClean="0">
                              <a:solidFill>
                                <a:srgbClr val="FFC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sz="1800" b="1" i="1" dirty="0" smtClean="0">
                              <a:solidFill>
                                <a:srgbClr val="FFC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b="1" i="1" dirty="0" smtClean="0">
                              <a:solidFill>
                                <a:srgbClr val="FFC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  <m:r>
                        <a:rPr lang="pl-PL" sz="1800" b="1" i="1" dirty="0">
                          <a:solidFill>
                            <a:srgbClr val="FFC000"/>
                          </a:solidFill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l-PL" sz="1800" b="1" i="1" dirty="0">
                          <a:solidFill>
                            <a:srgbClr val="FFC000"/>
                          </a:solidFill>
                          <a:effectLst/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l-PL" sz="1800" b="1" i="1" dirty="0">
                          <a:solidFill>
                            <a:srgbClr val="FFC000"/>
                          </a:solidFill>
                          <a:effectLst/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800" b="1" i="1" dirty="0" smtClean="0">
                              <a:solidFill>
                                <a:srgbClr val="FFC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1800" b="1" i="1" dirty="0">
                              <a:solidFill>
                                <a:srgbClr val="FFC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b>
                          <m:r>
                            <a:rPr lang="en-US" sz="1800" b="1" i="1" dirty="0" smtClean="0">
                              <a:solidFill>
                                <a:srgbClr val="FFC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pl-PL" sz="1800" b="1" i="1" dirty="0">
                          <a:solidFill>
                            <a:srgbClr val="FFC000"/>
                          </a:solidFill>
                          <a:effectLst/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pl-PL" sz="1800" b="1" i="1" dirty="0">
                          <a:solidFill>
                            <a:srgbClr val="FFC000"/>
                          </a:solidFill>
                          <a:effectLst/>
                          <a:latin typeface="Cambria Math" panose="02040503050406030204" pitchFamily="18" charset="0"/>
                        </a:rPr>
                        <m:t>𝒍𝒐𝒈</m:t>
                      </m:r>
                      <m:r>
                        <a:rPr lang="pl-PL" sz="1800" b="1" i="1" dirty="0">
                          <a:solidFill>
                            <a:srgbClr val="FFC000"/>
                          </a:solidFill>
                          <a:effectLst/>
                          <a:latin typeface="Cambria Math" panose="02040503050406030204" pitchFamily="18" charset="0"/>
                        </a:rPr>
                        <m:t>⁡</m:t>
                      </m:r>
                      <m:acc>
                        <m:accPr>
                          <m:chr m:val="̂"/>
                          <m:ctrlPr>
                            <a:rPr lang="pl-PL" sz="1800" b="1" i="1" dirty="0" smtClean="0">
                              <a:solidFill>
                                <a:srgbClr val="FFC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b="1" i="1" dirty="0" smtClean="0">
                              <a:solidFill>
                                <a:srgbClr val="FFC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</m:acc>
                      <m:r>
                        <a:rPr lang="pl-PL" sz="1800" b="1" i="1" dirty="0">
                          <a:solidFill>
                            <a:srgbClr val="FFC000"/>
                          </a:solidFill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800" b="1" i="1" dirty="0" smtClean="0">
                              <a:solidFill>
                                <a:srgbClr val="FFC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1800" b="1" i="1" dirty="0">
                              <a:solidFill>
                                <a:srgbClr val="FFC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1800" b="1" i="1" dirty="0" smtClean="0">
                              <a:solidFill>
                                <a:srgbClr val="FFC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pl-PL" sz="1800" b="1" i="1" dirty="0">
                          <a:solidFill>
                            <a:srgbClr val="FFC000"/>
                          </a:solidFill>
                          <a:effectLst/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pl-PL" b="1" i="1" dirty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br>
                  <a:rPr lang="pl-PL" b="1" dirty="0">
                    <a:solidFill>
                      <a:srgbClr val="FFC000"/>
                    </a:solidFill>
                  </a:rPr>
                </a:br>
                <a:endParaRPr lang="en-US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C65DB0A-2F43-4C79-8E85-C6CF03684E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9770" y="4191952"/>
                <a:ext cx="6410499" cy="61100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5559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D8F07-ECE0-4937-B596-044A9B740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42DBA0AD-026A-4013-9195-74CA80A075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0321" y="2087269"/>
            <a:ext cx="4904553" cy="2322748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DCD939-E85A-4561-8E42-6FA33C210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72AEA4-159F-4AB0-A12A-14A96A9EB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6B10A2-21D2-4AF0-92E6-628E6E532C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3575" y="2087269"/>
            <a:ext cx="6448425" cy="23050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753DCB3-3DF4-4CAE-B84E-8A1F5B4457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3575" y="4429125"/>
            <a:ext cx="6467182" cy="24288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61A97D4-FE59-4CC6-A76A-4452C76AD126}"/>
              </a:ext>
            </a:extLst>
          </p:cNvPr>
          <p:cNvSpPr txBox="1"/>
          <p:nvPr/>
        </p:nvSpPr>
        <p:spPr>
          <a:xfrm>
            <a:off x="10131877" y="3827063"/>
            <a:ext cx="20601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chemeClr val="bg1"/>
                </a:solidFill>
                <a:effectLst/>
                <a:latin typeface="LucidaBright"/>
              </a:rPr>
              <a:t>Likelihood densities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297EFF-EFD7-4FE6-848D-7F65AA402111}"/>
              </a:ext>
            </a:extLst>
          </p:cNvPr>
          <p:cNvSpPr txBox="1"/>
          <p:nvPr/>
        </p:nvSpPr>
        <p:spPr>
          <a:xfrm>
            <a:off x="9762978" y="6281867"/>
            <a:ext cx="25736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chemeClr val="bg1"/>
                </a:solidFill>
                <a:effectLst/>
                <a:latin typeface="LucidaBright"/>
              </a:rPr>
              <a:t>Posterior Probabilities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33F3D8-06CA-4127-89BE-C454B0E30273}"/>
              </a:ext>
            </a:extLst>
          </p:cNvPr>
          <p:cNvSpPr txBox="1"/>
          <p:nvPr/>
        </p:nvSpPr>
        <p:spPr>
          <a:xfrm>
            <a:off x="872197" y="3765460"/>
            <a:ext cx="19784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chemeClr val="bg1"/>
                </a:solidFill>
                <a:effectLst/>
                <a:latin typeface="LucidaBright"/>
              </a:rPr>
              <a:t>Class distributions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0CF019A-FCA5-404D-BC64-DDE89203AF6C}"/>
              </a:ext>
            </a:extLst>
          </p:cNvPr>
          <p:cNvSpPr txBox="1"/>
          <p:nvPr/>
        </p:nvSpPr>
        <p:spPr>
          <a:xfrm>
            <a:off x="3606401" y="2595409"/>
            <a:ext cx="19784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rgbClr val="242021"/>
                </a:solidFill>
                <a:effectLst/>
                <a:latin typeface="LucidaBright"/>
              </a:rPr>
              <a:t>Discriminant</a:t>
            </a:r>
            <a:r>
              <a:rPr lang="en-US" dirty="0"/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9511413-7A38-4EB0-9D18-4CF62C2E31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320" y="4435694"/>
            <a:ext cx="4904553" cy="232274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1B4A687-7358-4608-A6C0-6BA1559CEB45}"/>
              </a:ext>
            </a:extLst>
          </p:cNvPr>
          <p:cNvSpPr txBox="1"/>
          <p:nvPr/>
        </p:nvSpPr>
        <p:spPr>
          <a:xfrm>
            <a:off x="872197" y="4551092"/>
            <a:ext cx="61686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rgbClr val="242021"/>
                </a:solidFill>
                <a:effectLst/>
                <a:latin typeface="LucidaBright"/>
              </a:rPr>
              <a:t>Covariances may be arbitrary but shared by </a:t>
            </a:r>
          </a:p>
          <a:p>
            <a:r>
              <a:rPr lang="en-US" sz="1800" b="0" i="0" dirty="0">
                <a:solidFill>
                  <a:srgbClr val="242021"/>
                </a:solidFill>
                <a:effectLst/>
                <a:latin typeface="LucidaBright"/>
              </a:rPr>
              <a:t>both classes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70310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E076A-697E-43AC-9ECD-2C8A618B5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Discriminant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314F97-2147-493E-B723-5F30730C4D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Unequal priors shift the boundary toward the less likely class </a:t>
                </a:r>
              </a:p>
              <a:p>
                <a:r>
                  <a:rPr lang="en-US" dirty="0"/>
                  <a:t>In this case, the quadratic term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sSup>
                      <m:sSupPr>
                        <m:ctrlPr>
                          <a:rPr lang="en-US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p>
                        <m:r>
                          <a:rPr lang="en-US" b="1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b="1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b="1" dirty="0">
                    <a:solidFill>
                      <a:srgbClr val="FFC000"/>
                    </a:solidFill>
                  </a:rPr>
                  <a:t> </a:t>
                </a:r>
                <a:r>
                  <a:rPr lang="en-US" dirty="0"/>
                  <a:t>cancels since it is common in all discriminants </a:t>
                </a:r>
              </a:p>
              <a:p>
                <a:pPr lvl="1"/>
                <a:r>
                  <a:rPr lang="en-US" dirty="0"/>
                  <a:t>The decision boundaries are linear, leading to a linear discriminant 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 smtClean="0">
                            <a:solidFill>
                              <a:srgbClr val="FFC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1800" b="1" i="1" dirty="0" smtClean="0">
                            <a:solidFill>
                              <a:srgbClr val="FFC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nb-NO" sz="1800" b="1" i="1" dirty="0" smtClean="0">
                            <a:solidFill>
                              <a:srgbClr val="FFC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nb-NO" sz="1800" b="1" i="1" dirty="0" smtClean="0">
                        <a:solidFill>
                          <a:srgbClr val="FFC000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nb-NO" sz="1800" b="1" i="1" dirty="0" smtClean="0">
                        <a:solidFill>
                          <a:srgbClr val="FFC000"/>
                        </a:solidFill>
                        <a:effectLst/>
                        <a:latin typeface="Cambria Math" panose="02040503050406030204" pitchFamily="18" charset="0"/>
                      </a:rPr>
                      <m:t>𝒙</m:t>
                    </m:r>
                    <m:r>
                      <a:rPr lang="nb-NO" sz="1800" b="1" i="1" dirty="0" smtClean="0">
                        <a:solidFill>
                          <a:srgbClr val="FFC000"/>
                        </a:solidFill>
                        <a:effectLst/>
                        <a:latin typeface="Cambria Math" panose="02040503050406030204" pitchFamily="18" charset="0"/>
                      </a:rPr>
                      <m:t>) = </m:t>
                    </m:r>
                    <m:sSubSup>
                      <m:sSubSupPr>
                        <m:ctrlPr>
                          <a:rPr lang="en-US" sz="1800" b="1" i="1" dirty="0" smtClean="0">
                            <a:solidFill>
                              <a:srgbClr val="FFC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nb-NO" sz="1800" b="1" i="1" dirty="0" smtClean="0">
                            <a:solidFill>
                              <a:srgbClr val="FFC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nb-NO" sz="1800" b="1" i="1" dirty="0" smtClean="0">
                            <a:solidFill>
                              <a:srgbClr val="FFC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nb-NO" sz="1800" b="1" i="1" dirty="0" smtClean="0">
                            <a:solidFill>
                              <a:srgbClr val="FFC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bSup>
                    <m:r>
                      <a:rPr lang="nb-NO" sz="1800" b="1" i="1" dirty="0" smtClean="0">
                        <a:solidFill>
                          <a:srgbClr val="FFC000"/>
                        </a:solidFill>
                        <a:effectLst/>
                        <a:latin typeface="Cambria Math" panose="02040503050406030204" pitchFamily="18" charset="0"/>
                      </a:rPr>
                      <m:t>𝒙</m:t>
                    </m:r>
                    <m:r>
                      <a:rPr lang="nb-NO" sz="1800" b="1" i="1" dirty="0" smtClean="0">
                        <a:solidFill>
                          <a:srgbClr val="FFC000"/>
                        </a:solidFill>
                        <a:effectLst/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b="1" i="1" dirty="0" smtClean="0">
                            <a:solidFill>
                              <a:srgbClr val="FFC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1800" b="1" i="1" dirty="0" smtClean="0">
                            <a:solidFill>
                              <a:srgbClr val="FFC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nb-NO" sz="1800" b="1" i="1" dirty="0" smtClean="0">
                            <a:solidFill>
                              <a:srgbClr val="FFC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nb-NO" sz="1800" b="1" i="1" dirty="0" smtClean="0">
                            <a:solidFill>
                              <a:srgbClr val="FFC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nb-NO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nb-NO" dirty="0"/>
                  <a:t> where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 smtClean="0">
                            <a:solidFill>
                              <a:srgbClr val="FFC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 smtClean="0">
                            <a:solidFill>
                              <a:srgbClr val="FFC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1800" b="1" i="1" dirty="0" smtClean="0">
                            <a:solidFill>
                              <a:srgbClr val="FFC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1800" b="1" i="1" dirty="0" smtClean="0">
                            <a:solidFill>
                              <a:srgbClr val="FFC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pl-PL" sz="1800" b="1" i="1" dirty="0">
                        <a:solidFill>
                          <a:srgbClr val="FFC000"/>
                        </a:solidFill>
                        <a:effectLst/>
                        <a:latin typeface="Cambria Math" panose="02040503050406030204" pitchFamily="18" charset="0"/>
                      </a:rPr>
                      <m:t>= −</m:t>
                    </m:r>
                    <m:f>
                      <m:fPr>
                        <m:ctrlPr>
                          <a:rPr lang="en-US" sz="1800" b="1" i="1" dirty="0" smtClean="0">
                            <a:solidFill>
                              <a:srgbClr val="FFC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sz="1800" b="1" i="1" dirty="0">
                            <a:solidFill>
                              <a:srgbClr val="FFC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pl-PL" sz="1800" b="1" i="1" dirty="0">
                            <a:solidFill>
                              <a:srgbClr val="FFC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sSubSup>
                      <m:sSubSupPr>
                        <m:ctrlPr>
                          <a:rPr lang="en-US" sz="1800" b="1" i="1" dirty="0" smtClean="0">
                            <a:solidFill>
                              <a:srgbClr val="FFC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1" i="1" dirty="0" smtClean="0">
                            <a:solidFill>
                              <a:srgbClr val="FFC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en-US" sz="1800" b="1" i="1" dirty="0" smtClean="0">
                            <a:solidFill>
                              <a:srgbClr val="FFC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sz="1800" b="1" i="1" dirty="0" smtClean="0">
                            <a:solidFill>
                              <a:srgbClr val="FFC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bSup>
                    <m:sSubSup>
                      <m:sSubSupPr>
                        <m:ctrlPr>
                          <a:rPr lang="en-US" sz="1800" b="1" i="1" dirty="0" smtClean="0">
                            <a:solidFill>
                              <a:srgbClr val="FFC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l-PL" sz="1800" b="1" i="1" dirty="0">
                            <a:solidFill>
                              <a:srgbClr val="FFC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1800" b="1" i="1" dirty="0" smtClean="0">
                            <a:solidFill>
                              <a:srgbClr val="FFC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sz="1800" b="1" i="1" dirty="0" smtClean="0">
                            <a:solidFill>
                              <a:srgbClr val="FFC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00" b="1" i="1" dirty="0" smtClean="0">
                            <a:solidFill>
                              <a:srgbClr val="FFC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bSup>
                    <m:sSub>
                      <m:sSubPr>
                        <m:ctrlPr>
                          <a:rPr lang="en-US" sz="1800" b="1" i="1" dirty="0" smtClean="0">
                            <a:solidFill>
                              <a:srgbClr val="FFC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b="1" i="1" dirty="0">
                            <a:solidFill>
                              <a:srgbClr val="FFC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en-US" sz="1800" b="1" i="1" dirty="0" smtClean="0">
                            <a:solidFill>
                              <a:srgbClr val="FFC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pl-PL" sz="1800" b="1" i="1" dirty="0">
                        <a:solidFill>
                          <a:srgbClr val="FFC000"/>
                        </a:solidFill>
                        <a:effectLst/>
                        <a:latin typeface="Cambria Math" panose="02040503050406030204" pitchFamily="18" charset="0"/>
                      </a:rPr>
                      <m:t>+</m:t>
                    </m:r>
                    <m:r>
                      <a:rPr lang="pl-PL" sz="1800" b="1" i="1" dirty="0">
                        <a:solidFill>
                          <a:srgbClr val="FFC000"/>
                        </a:solidFill>
                        <a:effectLst/>
                        <a:latin typeface="Cambria Math" panose="02040503050406030204" pitchFamily="18" charset="0"/>
                      </a:rPr>
                      <m:t>𝒍𝒐𝒈</m:t>
                    </m:r>
                    <m:r>
                      <a:rPr lang="pl-PL" sz="1800" b="1" i="1" dirty="0">
                        <a:solidFill>
                          <a:srgbClr val="FFC000"/>
                        </a:solidFill>
                        <a:effectLst/>
                        <a:latin typeface="Cambria Math" panose="02040503050406030204" pitchFamily="18" charset="0"/>
                      </a:rPr>
                      <m:t>⁡</m:t>
                    </m:r>
                    <m:acc>
                      <m:accPr>
                        <m:chr m:val="̂"/>
                        <m:ctrlPr>
                          <a:rPr lang="pl-PL" sz="1800" b="1" i="1" dirty="0" smtClean="0">
                            <a:solidFill>
                              <a:srgbClr val="FFC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1" i="1" dirty="0" smtClean="0">
                            <a:solidFill>
                              <a:srgbClr val="FFC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</m:acc>
                    <m:r>
                      <a:rPr lang="pl-PL" sz="1800" b="1" i="1" dirty="0">
                        <a:solidFill>
                          <a:srgbClr val="FFC000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800" b="1" i="1" dirty="0" smtClean="0">
                            <a:solidFill>
                              <a:srgbClr val="FFC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b="1" i="1" dirty="0">
                            <a:solidFill>
                              <a:srgbClr val="FFC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sz="1800" b="1" i="1" dirty="0" smtClean="0">
                            <a:solidFill>
                              <a:srgbClr val="FFC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pl-PL" sz="1800" b="1" i="1" dirty="0">
                        <a:solidFill>
                          <a:srgbClr val="FFC000"/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nb-NO" dirty="0"/>
              </a:p>
              <a:p>
                <a:pPr lvl="1"/>
                <a:r>
                  <a:rPr lang="en-US" sz="2400" dirty="0"/>
                  <a:t>Decision regions of such a linear classifier are convex </a:t>
                </a:r>
                <a:br>
                  <a:rPr lang="en-US" dirty="0"/>
                </a:br>
                <a:endParaRPr lang="nb-NO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314F97-2147-493E-B723-5F30730C4D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88" t="-2369" r="-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4100A4-3A6E-439C-AB3A-954C7C9BF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868D58-C474-4AC7-B159-E750ADFC9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  <p:pic>
        <p:nvPicPr>
          <p:cNvPr id="1026" name="Picture 2" descr="Convex shape | Glossary | Underground Mathematics">
            <a:extLst>
              <a:ext uri="{FF2B5EF4-FFF2-40B4-BE49-F238E27FC236}">
                <a16:creationId xmlns:a16="http://schemas.microsoft.com/office/drawing/2014/main" id="{8D0832A4-7C70-4596-B665-147E809FFA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6" y="5255151"/>
            <a:ext cx="3352800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7105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28378-08D1-48D8-A600-343BB7858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 Classifier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6794FB-E2F3-4F6B-86A9-E20F574616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If we assume all off-diagonals of the covariance matrix to be 0, more simplification is possible </a:t>
                </a:r>
              </a:p>
              <a:p>
                <a:r>
                  <a:rPr lang="en-US" dirty="0"/>
                  <a:t>The problems becomes univariate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p>
                                    </m:sSub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acc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The term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dirty="0" err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i="1" dirty="0" err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𝑚𝑖𝑗</m:t>
                        </m:r>
                      </m:num>
                      <m:den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err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 dirty="0" err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has the effect of normalization and measures the distance in terms of standard deviation units. </a:t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6794FB-E2F3-4F6B-86A9-E20F574616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88" t="-2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45170A-0507-4479-919D-196AEC920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CD5352-92D5-4EB4-A193-6E7325905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6580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C8C4-38AE-4098-8BE1-D94D960D2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35FB8F-F64A-444A-9927-B4E60C51CD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0322" y="2336873"/>
                <a:ext cx="8421476" cy="3599316"/>
              </a:xfrm>
            </p:spPr>
            <p:txBody>
              <a:bodyPr/>
              <a:lstStyle/>
              <a:p>
                <a:r>
                  <a:rPr lang="en-US" dirty="0"/>
                  <a:t>As the covariances are zero, classes are </a:t>
                </a:r>
                <a:r>
                  <a:rPr lang="en-US" dirty="0" err="1"/>
                  <a:t>hyperellipsoidal</a:t>
                </a:r>
                <a:r>
                  <a:rPr lang="en-US" dirty="0"/>
                  <a:t> are axis-aligned </a:t>
                </a:r>
              </a:p>
              <a:p>
                <a:r>
                  <a:rPr lang="en-US" dirty="0"/>
                  <a:t>The number of parameters is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·</m:t>
                    </m:r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for the means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for the variances. </a:t>
                </a:r>
              </a:p>
              <a:p>
                <a:pPr lvl="1"/>
                <a:r>
                  <a:rPr lang="en-US" dirty="0"/>
                  <a:t>Thus the complexity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is reduced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to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35FB8F-F64A-444A-9927-B4E60C51CD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322" y="2336873"/>
                <a:ext cx="8421476" cy="3599316"/>
              </a:xfrm>
              <a:blipFill>
                <a:blip r:embed="rId2"/>
                <a:stretch>
                  <a:fillRect l="-1014" t="-2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613AA7-DA37-4AFF-BEA3-2BDAE0D71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4C8317-3453-4D93-85BB-C9F595DF0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8FF2E9-A0E5-4A4D-844C-8B628CB66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5389" y="2336873"/>
            <a:ext cx="2828131" cy="229091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1A17E90-80C0-4001-884E-3F79CF3E187C}"/>
              </a:ext>
            </a:extLst>
          </p:cNvPr>
          <p:cNvSpPr txBox="1"/>
          <p:nvPr/>
        </p:nvSpPr>
        <p:spPr>
          <a:xfrm>
            <a:off x="9315390" y="4668825"/>
            <a:ext cx="299384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effectLst/>
                <a:latin typeface="LucidaBright"/>
              </a:rPr>
              <a:t>All classes have equal,</a:t>
            </a:r>
          </a:p>
          <a:p>
            <a:r>
              <a:rPr lang="en-US" sz="1800" b="0" i="0" dirty="0">
                <a:effectLst/>
                <a:latin typeface="LucidaBright"/>
              </a:rPr>
              <a:t>diagonal covariance matrices,</a:t>
            </a:r>
          </a:p>
          <a:p>
            <a:r>
              <a:rPr lang="en-US" sz="1800" b="0" i="0" dirty="0">
                <a:effectLst/>
                <a:latin typeface="LucidaBright"/>
              </a:rPr>
              <a:t>but Variances are not equal</a:t>
            </a:r>
            <a:r>
              <a:rPr lang="en-US" dirty="0"/>
              <a:t>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465E61-F9F1-4D71-A316-995829E373EB}"/>
              </a:ext>
            </a:extLst>
          </p:cNvPr>
          <p:cNvSpPr/>
          <p:nvPr/>
        </p:nvSpPr>
        <p:spPr>
          <a:xfrm>
            <a:off x="9847383" y="2701998"/>
            <a:ext cx="492370" cy="106814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F389A33-6D70-4FF2-AE66-3D17D2C047C2}"/>
              </a:ext>
            </a:extLst>
          </p:cNvPr>
          <p:cNvSpPr/>
          <p:nvPr/>
        </p:nvSpPr>
        <p:spPr>
          <a:xfrm>
            <a:off x="9861450" y="3277674"/>
            <a:ext cx="868005" cy="40930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3842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BA1F3-4FBF-4120-9743-85355185C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Euclidian Distance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76187E-E13B-4704-BD3B-14322F0A7A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0322" y="2336873"/>
                <a:ext cx="7886904" cy="359931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Simplifying even further, if we assume all variances to be equal, the Mahalanobis distance reduces to Euclidean distance</a:t>
                </a:r>
              </a:p>
              <a:p>
                <a:r>
                  <a:rPr lang="en-US" dirty="0"/>
                  <a:t>The distribution is shaped spherically, centered around the mean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C000"/>
                    </a:solidFill>
                  </a:rPr>
                  <a:t> </a:t>
                </a:r>
              </a:p>
              <a:p>
                <a:pPr lvl="1"/>
                <a:r>
                  <a:rPr lang="en-US" dirty="0"/>
                  <a:t>Then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|=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 = (1/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The number of parameters in this case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·</m:t>
                    </m:r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for the means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76187E-E13B-4704-BD3B-14322F0A7A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322" y="2336873"/>
                <a:ext cx="7886904" cy="3599316"/>
              </a:xfrm>
              <a:blipFill>
                <a:blip r:embed="rId2"/>
                <a:stretch>
                  <a:fillRect l="-1083" t="-2369" r="-18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3C7AF2-F2C6-4716-88B0-86F8DC884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DB8827-52DE-49AE-9333-F38F7CDD4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F8FC11-DF4B-4C6C-83C2-DC8636CF93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7249" y="2236763"/>
            <a:ext cx="2416357" cy="18899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EFD94E4-7389-4168-B3DD-A0BF11B42A5B}"/>
              </a:ext>
            </a:extLst>
          </p:cNvPr>
          <p:cNvSpPr txBox="1"/>
          <p:nvPr/>
        </p:nvSpPr>
        <p:spPr>
          <a:xfrm>
            <a:off x="9474264" y="4136531"/>
            <a:ext cx="281705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effectLst/>
                <a:latin typeface="LucidaBright"/>
              </a:rPr>
              <a:t>All classes have equal, </a:t>
            </a:r>
          </a:p>
          <a:p>
            <a:r>
              <a:rPr lang="en-US" sz="1800" b="0" i="0" dirty="0">
                <a:effectLst/>
                <a:latin typeface="LucidaBright"/>
              </a:rPr>
              <a:t>diagonal covariance </a:t>
            </a:r>
          </a:p>
          <a:p>
            <a:r>
              <a:rPr lang="en-US" sz="1800" b="0" i="0" dirty="0">
                <a:effectLst/>
                <a:latin typeface="LucidaBright"/>
              </a:rPr>
              <a:t>matrices of equal variances</a:t>
            </a:r>
          </a:p>
          <a:p>
            <a:r>
              <a:rPr lang="en-US" sz="1800" b="0" i="0" dirty="0">
                <a:effectLst/>
                <a:latin typeface="LucidaBright"/>
              </a:rPr>
              <a:t>on both dimensions</a:t>
            </a:r>
            <a:r>
              <a:rPr 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55DB7DF-97D3-47D4-A7D9-CF4BB154A231}"/>
                  </a:ext>
                </a:extLst>
              </p:cNvPr>
              <p:cNvSpPr txBox="1"/>
              <p:nvPr/>
            </p:nvSpPr>
            <p:spPr>
              <a:xfrm>
                <a:off x="2859653" y="5343216"/>
                <a:ext cx="3347263" cy="5558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</m:func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55DB7DF-97D3-47D4-A7D9-CF4BB154A2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9653" y="5343216"/>
                <a:ext cx="3347263" cy="55585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1A4C3A5-C165-495E-A869-2F3DB5874393}"/>
                  </a:ext>
                </a:extLst>
              </p:cNvPr>
              <p:cNvSpPr txBox="1"/>
              <p:nvPr/>
            </p:nvSpPr>
            <p:spPr>
              <a:xfrm>
                <a:off x="2950142" y="5899074"/>
                <a:ext cx="4243726" cy="4113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acc>
                          </m:e>
                        </m:func>
                        <m: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>
                    <a:solidFill>
                      <a:srgbClr val="FFC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1A4C3A5-C165-495E-A869-2F3DB58743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0142" y="5899074"/>
                <a:ext cx="4243726" cy="411395"/>
              </a:xfrm>
              <a:prstGeom prst="rect">
                <a:avLst/>
              </a:prstGeom>
              <a:blipFill>
                <a:blip r:embed="rId5"/>
                <a:stretch>
                  <a:fillRect l="-2011" t="-101493" r="-144" b="-1656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47505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CE69C-6F2A-473C-8822-CCC0332F2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Nearest Mean Classifier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0DA9B0-4335-41B7-B2E5-33B093585A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0321" y="2702520"/>
                <a:ext cx="9613861" cy="3599316"/>
              </a:xfrm>
            </p:spPr>
            <p:txBody>
              <a:bodyPr/>
              <a:lstStyle/>
              <a:p>
                <a:r>
                  <a:rPr lang="en-US" dirty="0"/>
                  <a:t>If the priors are equal then eq. reduces to</a:t>
                </a:r>
              </a:p>
              <a:p>
                <a:r>
                  <a:rPr lang="en-US" dirty="0"/>
                  <a:t>Now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assigns the class to input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which has least difference </a:t>
                </a:r>
              </a:p>
              <a:p>
                <a:r>
                  <a:rPr lang="en-US" dirty="0"/>
                  <a:t>If mean is considered as reference point (ideal prototype)</a:t>
                </a:r>
              </a:p>
              <a:p>
                <a:pPr lvl="1"/>
                <a:r>
                  <a:rPr lang="en-US" dirty="0"/>
                  <a:t>It becomes the templated for that class and the process is known as template matching</a:t>
                </a:r>
              </a:p>
              <a:p>
                <a:r>
                  <a:rPr lang="en-US" dirty="0"/>
                  <a:t>This can be expanded as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0DA9B0-4335-41B7-B2E5-33B093585A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321" y="2702520"/>
                <a:ext cx="9613861" cy="3599316"/>
              </a:xfrm>
              <a:blipFill>
                <a:blip r:embed="rId2"/>
                <a:stretch>
                  <a:fillRect l="-888" t="-2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830B34-A864-4D33-A101-CF6592479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dirty="0" err="1"/>
              <a:t>EDucation</a:t>
            </a:r>
            <a:r>
              <a:rPr lang="en-US" dirty="0"/>
              <a:t> </a:t>
            </a:r>
            <a:r>
              <a:rPr lang="en-US" dirty="0" err="1"/>
              <a:t>EXplaineD</a:t>
            </a:r>
            <a:r>
              <a:rPr lang="en-US" dirty="0"/>
              <a:t>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14D9C0-8051-4CC8-89D8-FC75B8954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4DA6A3E-9E74-4BAE-BD7E-B75E29D5E2A1}"/>
                  </a:ext>
                </a:extLst>
              </p:cNvPr>
              <p:cNvSpPr txBox="1"/>
              <p:nvPr/>
            </p:nvSpPr>
            <p:spPr>
              <a:xfrm>
                <a:off x="2915924" y="2050038"/>
                <a:ext cx="3347263" cy="5558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</m:func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4DA6A3E-9E74-4BAE-BD7E-B75E29D5E2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924" y="2050038"/>
                <a:ext cx="3347263" cy="5558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BE623CF-F093-4F8C-A9BD-C9920697DD79}"/>
                  </a:ext>
                </a:extLst>
              </p:cNvPr>
              <p:cNvSpPr txBox="1"/>
              <p:nvPr/>
            </p:nvSpPr>
            <p:spPr>
              <a:xfrm>
                <a:off x="7171177" y="2806217"/>
                <a:ext cx="20994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BE623CF-F093-4F8C-A9BD-C9920697DD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1177" y="2806217"/>
                <a:ext cx="2099484" cy="276999"/>
              </a:xfrm>
              <a:prstGeom prst="rect">
                <a:avLst/>
              </a:prstGeom>
              <a:blipFill>
                <a:blip r:embed="rId4"/>
                <a:stretch>
                  <a:fillRect l="-2029" t="-2174" r="-580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2F377DF-D177-430D-8EA5-0E3EC15B5180}"/>
                  </a:ext>
                </a:extLst>
              </p:cNvPr>
              <p:cNvSpPr txBox="1"/>
              <p:nvPr/>
            </p:nvSpPr>
            <p:spPr>
              <a:xfrm>
                <a:off x="3247345" y="5052786"/>
                <a:ext cx="6098344" cy="3755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dirty="0" smtClean="0">
                              <a:solidFill>
                                <a:srgbClr val="FFC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dirty="0" smtClean="0">
                              <a:solidFill>
                                <a:srgbClr val="FFC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sz="1800" b="1" i="1" dirty="0" smtClean="0">
                              <a:solidFill>
                                <a:srgbClr val="FFC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d>
                        <m:dPr>
                          <m:ctrlPr>
                            <a:rPr lang="en-US" sz="1800" b="1" i="1" dirty="0">
                              <a:solidFill>
                                <a:srgbClr val="FFC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 dirty="0">
                              <a:solidFill>
                                <a:srgbClr val="FFC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1800" b="1" i="1" dirty="0">
                          <a:solidFill>
                            <a:srgbClr val="FFC000"/>
                          </a:solidFill>
                          <a:effectLst/>
                          <a:latin typeface="Cambria Math" panose="02040503050406030204" pitchFamily="18" charset="0"/>
                        </a:rPr>
                        <m:t>= −</m:t>
                      </m:r>
                      <m:sSup>
                        <m:sSupPr>
                          <m:ctrlPr>
                            <a:rPr lang="en-US" sz="1800" b="1" i="1" dirty="0" smtClean="0">
                              <a:solidFill>
                                <a:srgbClr val="FFC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1800" b="1" i="1" dirty="0" smtClean="0">
                                  <a:solidFill>
                                    <a:srgbClr val="FFC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1" i="1" dirty="0" smtClean="0">
                                  <a:solidFill>
                                    <a:srgbClr val="FFC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1800" b="1" i="1" dirty="0" smtClean="0">
                                  <a:solidFill>
                                    <a:srgbClr val="FFC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800" b="1" i="1" dirty="0" smtClean="0">
                                      <a:solidFill>
                                        <a:srgbClr val="FFC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dirty="0" smtClean="0">
                                      <a:solidFill>
                                        <a:srgbClr val="FFC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𝒎</m:t>
                                  </m:r>
                                </m:e>
                                <m:sub>
                                  <m:r>
                                    <a:rPr lang="en-US" sz="1800" b="1" i="1" dirty="0" smtClean="0">
                                      <a:solidFill>
                                        <a:srgbClr val="FFC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800" b="1" i="1" dirty="0" smtClean="0">
                              <a:solidFill>
                                <a:srgbClr val="FFC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1800" b="1" i="1" dirty="0">
                  <a:solidFill>
                    <a:srgbClr val="FFC000"/>
                  </a:solidFill>
                  <a:effectLst/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2F377DF-D177-430D-8EA5-0E3EC15B51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7345" y="5052786"/>
                <a:ext cx="6098344" cy="375552"/>
              </a:xfrm>
              <a:prstGeom prst="rect">
                <a:avLst/>
              </a:prstGeom>
              <a:blipFill>
                <a:blip r:embed="rId5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C693847-1352-4E76-89C7-154139879B92}"/>
                  </a:ext>
                </a:extLst>
              </p:cNvPr>
              <p:cNvSpPr txBox="1"/>
              <p:nvPr/>
            </p:nvSpPr>
            <p:spPr>
              <a:xfrm>
                <a:off x="4322269" y="5938224"/>
                <a:ext cx="6098344" cy="3879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n-NO" b="1" i="1" dirty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= −(</m:t>
                      </m:r>
                      <m:sSup>
                        <m:sSupPr>
                          <m:ctrlPr>
                            <a:rPr lang="en-US" b="1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n-NO" b="1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nn-NO" b="1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nn-NO" b="1" i="1" dirty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nn-NO" b="1" i="1" dirty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nn-NO" b="1" i="1" dirty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sSubSup>
                        <m:sSubSupPr>
                          <m:ctrlPr>
                            <a:rPr lang="en-US" b="1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nn-NO" b="1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b>
                          <m:r>
                            <a:rPr lang="nn-NO" b="1" i="1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nn-NO" b="1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bSup>
                      <m:r>
                        <a:rPr lang="nn-NO" b="1" i="1" dirty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nn-NO" b="1" i="1" dirty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 + </m:t>
                      </m:r>
                      <m:sSubSup>
                        <m:sSubSupPr>
                          <m:ctrlPr>
                            <a:rPr lang="en-US" b="1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nn-NO" b="1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b>
                          <m:r>
                            <a:rPr lang="nn-NO" b="1" i="1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nn-NO" b="1" i="1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bSup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n-NO" b="1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b>
                          <m:r>
                            <a:rPr lang="nn-NO" b="1" i="1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nn-NO" b="1" i="1" dirty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nn-NO" b="1" i="1" dirty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C693847-1352-4E76-89C7-154139879B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2269" y="5938224"/>
                <a:ext cx="6098344" cy="387991"/>
              </a:xfrm>
              <a:prstGeom prst="rect">
                <a:avLst/>
              </a:prstGeom>
              <a:blipFill>
                <a:blip r:embed="rId6"/>
                <a:stretch>
                  <a:fillRect b="-140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B97E08A-279D-4DAC-94CD-B1F037AAFFD8}"/>
                  </a:ext>
                </a:extLst>
              </p:cNvPr>
              <p:cNvSpPr txBox="1"/>
              <p:nvPr/>
            </p:nvSpPr>
            <p:spPr>
              <a:xfrm>
                <a:off x="3963572" y="5490817"/>
                <a:ext cx="6098344" cy="3742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US" sz="1800" b="1" i="1" dirty="0" smtClean="0">
                              <a:solidFill>
                                <a:srgbClr val="FFC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1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b="1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1" i="1" dirty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dirty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𝒎</m:t>
                                  </m:r>
                                </m:e>
                                <m:sub>
                                  <m:r>
                                    <a:rPr lang="en-US" b="1" i="1" dirty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800" b="1" i="1" dirty="0" smtClean="0">
                              <a:solidFill>
                                <a:srgbClr val="FFC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d>
                        <m:dPr>
                          <m:ctrlPr>
                            <a:rPr lang="en-US" sz="1800" b="1" i="1" dirty="0" smtClean="0">
                              <a:solidFill>
                                <a:srgbClr val="FFC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b="1" i="1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1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en-US" b="1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B97E08A-279D-4DAC-94CD-B1F037AAFF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3572" y="5490817"/>
                <a:ext cx="6098344" cy="374270"/>
              </a:xfrm>
              <a:prstGeom prst="rect">
                <a:avLst/>
              </a:prstGeom>
              <a:blipFill>
                <a:blip r:embed="rId7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15199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0E47C-D71B-4B72-A365-E7A5FDF38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Nearest Means Classifier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4FB817-DF9D-434C-AAA7-573C04B7C9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0321" y="2519508"/>
                <a:ext cx="9613861" cy="359931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The first term,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is shared in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can be dropped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nb-NO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nb-NO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nb-NO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nb-NO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) = </m:t>
                    </m:r>
                    <m:sSubSup>
                      <m:sSubSupPr>
                        <m:ctrlPr>
                          <a:rPr lang="en-US" b="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nb-NO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nb-NO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nb-NO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nb-NO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nb-NO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 + 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nb-NO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nb-NO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nb-NO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 = −</m:t>
                    </m:r>
                    <m:d>
                      <m:dPr>
                        <m:ctrlPr>
                          <a:rPr lang="en-US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en-US" b="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If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have similar norms, then this term can also be ignored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nb-NO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nb-NO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nb-NO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nb-NO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) = </m:t>
                    </m:r>
                    <m:sSubSup>
                      <m:sSubSupPr>
                        <m:ctrlPr>
                          <a:rPr lang="en-US" b="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nb-NO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nb-NO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nb-NO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nb-NO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When the norms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𝑚𝑖</m:t>
                    </m:r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are comparable, dot product can also be used as the similarity measure instead of the (negative) Euclidean distance</a:t>
                </a:r>
              </a:p>
              <a:p>
                <a:r>
                  <a:rPr lang="en-US" dirty="0"/>
                  <a:t>We can think of finding the best discriminant function as the</a:t>
                </a:r>
                <a:br>
                  <a:rPr lang="en-US" dirty="0"/>
                </a:br>
                <a:r>
                  <a:rPr lang="en-US" dirty="0"/>
                  <a:t>task of finding the best distance function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4FB817-DF9D-434C-AAA7-573C04B7C9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321" y="2519508"/>
                <a:ext cx="9613861" cy="3599316"/>
              </a:xfrm>
              <a:blipFill>
                <a:blip r:embed="rId2"/>
                <a:stretch>
                  <a:fillRect l="-888" t="-3384" r="-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32C555-77A7-485D-8AEC-11114642C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E3242-F6E4-4A66-8D7F-672CD3C82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03948AD-08B1-47F7-A538-1BEF2FC4BAEE}"/>
                  </a:ext>
                </a:extLst>
              </p:cNvPr>
              <p:cNvSpPr txBox="1"/>
              <p:nvPr/>
            </p:nvSpPr>
            <p:spPr>
              <a:xfrm>
                <a:off x="2212115" y="1932065"/>
                <a:ext cx="6098344" cy="3879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b="1" i="1" dirty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dirty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 dirty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)= −(</m:t>
                      </m:r>
                      <m:sSup>
                        <m:sSupPr>
                          <m:ctrlPr>
                            <a:rPr lang="en-US" b="1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n-NO" b="1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nn-NO" b="1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nn-NO" b="1" i="1" dirty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nn-NO" b="1" i="1" dirty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nn-NO" b="1" i="1" dirty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sSubSup>
                        <m:sSubSupPr>
                          <m:ctrlPr>
                            <a:rPr lang="en-US" b="1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nn-NO" b="1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b>
                          <m:r>
                            <a:rPr lang="nn-NO" b="1" i="1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nn-NO" b="1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bSup>
                      <m:r>
                        <a:rPr lang="nn-NO" b="1" i="1" dirty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nn-NO" b="1" i="1" dirty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 + </m:t>
                      </m:r>
                      <m:sSubSup>
                        <m:sSubSupPr>
                          <m:ctrlPr>
                            <a:rPr lang="en-US" b="1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nn-NO" b="1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b>
                          <m:r>
                            <a:rPr lang="nn-NO" b="1" i="1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nn-NO" b="1" i="1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bSup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n-NO" b="1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b>
                          <m:r>
                            <a:rPr lang="nn-NO" b="1" i="1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nn-NO" b="1" i="1" dirty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nn-NO" b="1" i="1" dirty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03948AD-08B1-47F7-A538-1BEF2FC4BA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2115" y="1932065"/>
                <a:ext cx="6098344" cy="387991"/>
              </a:xfrm>
              <a:prstGeom prst="rect">
                <a:avLst/>
              </a:prstGeom>
              <a:blipFill>
                <a:blip r:embed="rId3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66434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62C04-8AED-42C9-B8BC-3F65116A1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0099F3-AC4E-4076-8FCD-BDFFFC729C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0321" y="2203372"/>
                <a:ext cx="9613861" cy="3599316"/>
              </a:xfrm>
            </p:spPr>
            <p:txBody>
              <a:bodyPr/>
              <a:lstStyle/>
              <a:p>
                <a:r>
                  <a:rPr lang="en-US" dirty="0"/>
                  <a:t>Instead of learning the discriminant functions,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Learn the suitable distance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), </m:t>
                    </m:r>
                  </m:oMath>
                </a14:m>
                <a:r>
                  <a:rPr lang="en-US" dirty="0"/>
                  <a:t>such that for any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1,  </m:t>
                    </m:r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2,  </m:t>
                    </m:r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3, 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 belong to the same class,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/>
                  <a:t> belong to two different classes, we would like to have </a:t>
                </a:r>
                <a:br>
                  <a:rPr lang="en-US" dirty="0"/>
                </a:b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0099F3-AC4E-4076-8FCD-BDFFFC729C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321" y="2203372"/>
                <a:ext cx="9613861" cy="3599316"/>
              </a:xfrm>
              <a:blipFill>
                <a:blip r:embed="rId2"/>
                <a:stretch>
                  <a:fillRect l="-888" t="-2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472CBD-9416-474B-855B-C0CCC7486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5FCF1E-E53A-4088-93F0-1BCC9F764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B64D7F0-4344-4733-BF16-D6D1219BE8CB}"/>
                  </a:ext>
                </a:extLst>
              </p:cNvPr>
              <p:cNvSpPr txBox="1"/>
              <p:nvPr/>
            </p:nvSpPr>
            <p:spPr>
              <a:xfrm>
                <a:off x="3861846" y="3517185"/>
                <a:ext cx="3250809" cy="3693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dirty="0" smtClean="0">
                          <a:solidFill>
                            <a:srgbClr val="FFC000"/>
                          </a:solidFill>
                          <a:effectLst/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1800" b="0" i="1" dirty="0" smtClean="0">
                          <a:solidFill>
                            <a:srgbClr val="FFC000"/>
                          </a:solidFill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800" b="0" i="1" dirty="0" smtClean="0">
                              <a:solidFill>
                                <a:srgbClr val="FFC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dirty="0" smtClean="0">
                              <a:solidFill>
                                <a:srgbClr val="FFC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dirty="0" smtClean="0">
                              <a:solidFill>
                                <a:srgbClr val="FFC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b="0" i="1" dirty="0">
                          <a:solidFill>
                            <a:srgbClr val="FFC000"/>
                          </a:solidFill>
                          <a:effectLst/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1800" b="0" i="1" dirty="0" smtClean="0">
                              <a:solidFill>
                                <a:srgbClr val="FFC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dirty="0">
                              <a:solidFill>
                                <a:srgbClr val="FFC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dirty="0" smtClean="0">
                              <a:solidFill>
                                <a:srgbClr val="FFC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b="0" i="1" dirty="0">
                          <a:solidFill>
                            <a:srgbClr val="FFC000"/>
                          </a:solidFill>
                          <a:effectLst/>
                          <a:latin typeface="Cambria Math" panose="02040503050406030204" pitchFamily="18" charset="0"/>
                        </a:rPr>
                        <m:t>)&lt;</m:t>
                      </m:r>
                      <m:r>
                        <a:rPr lang="en-US" sz="1800" b="0" i="1" dirty="0">
                          <a:solidFill>
                            <a:srgbClr val="FFC000"/>
                          </a:solidFill>
                          <a:effectLst/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1800" b="0" i="1" dirty="0">
                          <a:solidFill>
                            <a:srgbClr val="FFC000"/>
                          </a:solidFill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800" b="0" i="1" dirty="0" smtClean="0">
                              <a:solidFill>
                                <a:srgbClr val="FFC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dirty="0">
                              <a:solidFill>
                                <a:srgbClr val="FFC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dirty="0" smtClean="0">
                              <a:solidFill>
                                <a:srgbClr val="FFC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b="0" i="1" dirty="0">
                          <a:solidFill>
                            <a:srgbClr val="FFC000"/>
                          </a:solidFill>
                          <a:effectLst/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1800" b="0" i="1" dirty="0" smtClean="0">
                              <a:solidFill>
                                <a:srgbClr val="FFC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dirty="0">
                              <a:solidFill>
                                <a:srgbClr val="FFC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dirty="0" smtClean="0">
                              <a:solidFill>
                                <a:srgbClr val="FFC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800" b="0" i="1" dirty="0">
                          <a:solidFill>
                            <a:srgbClr val="FFC000"/>
                          </a:solidFill>
                          <a:effectLst/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 dirty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br>
                  <a:rPr lang="en-US" dirty="0">
                    <a:solidFill>
                      <a:srgbClr val="FFC000"/>
                    </a:solidFill>
                  </a:rPr>
                </a:br>
                <a:endParaRPr lang="en-US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B64D7F0-4344-4733-BF16-D6D1219BE8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1846" y="3517185"/>
                <a:ext cx="3250809" cy="369397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FD0EC73F-9B15-4D36-AFD7-399D0D7930C6}"/>
              </a:ext>
            </a:extLst>
          </p:cNvPr>
          <p:cNvSpPr txBox="1"/>
          <p:nvPr/>
        </p:nvSpPr>
        <p:spPr>
          <a:xfrm>
            <a:off x="3367132" y="4003030"/>
            <a:ext cx="56783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dirty="0">
                <a:solidFill>
                  <a:srgbClr val="92D050"/>
                </a:solidFill>
                <a:effectLst/>
                <a:latin typeface="LucidaBright"/>
              </a:rPr>
              <a:t>Reducing variance through simplifying assumptions</a:t>
            </a:r>
            <a:r>
              <a:rPr lang="en-US" b="1" dirty="0">
                <a:solidFill>
                  <a:srgbClr val="92D050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10">
                <a:extLst>
                  <a:ext uri="{FF2B5EF4-FFF2-40B4-BE49-F238E27FC236}">
                    <a16:creationId xmlns:a16="http://schemas.microsoft.com/office/drawing/2014/main" id="{FE890E43-AFCF-4E98-A48A-DF86AC6A20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87243614"/>
                  </p:ext>
                </p:extLst>
              </p:nvPr>
            </p:nvGraphicFramePr>
            <p:xfrm>
              <a:off x="1938215" y="4385730"/>
              <a:ext cx="8127999" cy="23735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33896">
                      <a:extLst>
                        <a:ext uri="{9D8B030D-6E8A-4147-A177-3AD203B41FA5}">
                          <a16:colId xmlns:a16="http://schemas.microsoft.com/office/drawing/2014/main" val="230493653"/>
                        </a:ext>
                      </a:extLst>
                    </a:gridCol>
                    <a:gridCol w="2484770">
                      <a:extLst>
                        <a:ext uri="{9D8B030D-6E8A-4147-A177-3AD203B41FA5}">
                          <a16:colId xmlns:a16="http://schemas.microsoft.com/office/drawing/2014/main" val="428666708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264221187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Assumption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Covariance Matrix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No. of Parameters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59328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Shared, </a:t>
                          </a:r>
                          <a:r>
                            <a:rPr lang="en-US" dirty="0" err="1"/>
                            <a:t>Hyperspheric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407077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Shared, Axis-aligned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𝑤𝑖𝑡h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06509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Shared, </a:t>
                          </a:r>
                          <a:r>
                            <a:rPr lang="en-US" dirty="0" err="1"/>
                            <a:t>Hyperellipsoidal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800073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Different, </a:t>
                          </a:r>
                          <a:r>
                            <a:rPr lang="en-US" dirty="0" err="1"/>
                            <a:t>Hyperellipsodial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.(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1797355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10">
                <a:extLst>
                  <a:ext uri="{FF2B5EF4-FFF2-40B4-BE49-F238E27FC236}">
                    <a16:creationId xmlns:a16="http://schemas.microsoft.com/office/drawing/2014/main" id="{FE890E43-AFCF-4E98-A48A-DF86AC6A20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87243614"/>
                  </p:ext>
                </p:extLst>
              </p:nvPr>
            </p:nvGraphicFramePr>
            <p:xfrm>
              <a:off x="1938215" y="4385730"/>
              <a:ext cx="8127999" cy="23735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33896">
                      <a:extLst>
                        <a:ext uri="{9D8B030D-6E8A-4147-A177-3AD203B41FA5}">
                          <a16:colId xmlns:a16="http://schemas.microsoft.com/office/drawing/2014/main" val="230493653"/>
                        </a:ext>
                      </a:extLst>
                    </a:gridCol>
                    <a:gridCol w="2484770">
                      <a:extLst>
                        <a:ext uri="{9D8B030D-6E8A-4147-A177-3AD203B41FA5}">
                          <a16:colId xmlns:a16="http://schemas.microsoft.com/office/drawing/2014/main" val="428666708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264221187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Assumption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Covariance Matrix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No. of Parameters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59328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Shared, </a:t>
                          </a:r>
                          <a:r>
                            <a:rPr lang="en-US" dirty="0" err="1"/>
                            <a:t>Hyperspheric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18382" t="-109836" r="-110049" b="-4426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225" t="-109836" r="-899" b="-4426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0707780"/>
                      </a:ext>
                    </a:extLst>
                  </a:tr>
                  <a:tr h="387858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Shared, Axis-aligned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18382" t="-200000" r="-110049" b="-321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225" t="-200000" r="-899" b="-3218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0650968"/>
                      </a:ext>
                    </a:extLst>
                  </a:tr>
                  <a:tr h="621983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Shared, </a:t>
                          </a:r>
                          <a:r>
                            <a:rPr lang="en-US" dirty="0" err="1"/>
                            <a:t>Hyperellipsoidal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18382" t="-188235" r="-110049" b="-1019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225" t="-188235" r="-899" b="-1019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80007353"/>
                      </a:ext>
                    </a:extLst>
                  </a:tr>
                  <a:tr h="621983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Different, </a:t>
                          </a:r>
                          <a:r>
                            <a:rPr lang="en-US" dirty="0" err="1"/>
                            <a:t>Hyperellipsodial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18382" t="-288235" r="-110049" b="-19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225" t="-288235" r="-899" b="-19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797355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973246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7F2CDFE-9B1A-49ED-BB68-D735A89D7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5.6 Tuning Complexity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B4AA6E-FC5B-415C-BD5B-3C5459B711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831167-CBFF-4BEB-945A-3E90B2A3B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B94537-0587-47CC-A5BA-0EC746738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832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7408" y="1268760"/>
            <a:ext cx="5904656" cy="2808312"/>
          </a:xfrm>
        </p:spPr>
        <p:txBody>
          <a:bodyPr>
            <a:normAutofit/>
          </a:bodyPr>
          <a:lstStyle/>
          <a:p>
            <a:pPr algn="l"/>
            <a:r>
              <a:rPr lang="tr-TR" sz="3600" dirty="0"/>
              <a:t>INTRODUCTION TO </a:t>
            </a:r>
            <a:br>
              <a:rPr lang="en-US" sz="3600" dirty="0"/>
            </a:br>
            <a:r>
              <a:rPr lang="tr-TR" sz="3600"/>
              <a:t>Machine Learning</a:t>
            </a:r>
            <a:br>
              <a:rPr lang="tr-TR" dirty="0"/>
            </a:br>
            <a:r>
              <a:rPr lang="tr-TR" sz="2800" dirty="0"/>
              <a:t>3rd Edition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-1104800" y="4509120"/>
            <a:ext cx="7344816" cy="1584176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tr-TR" sz="2400">
                <a:latin typeface="+mj-lt"/>
              </a:rPr>
              <a:t>ETHEM ALPAYDIN</a:t>
            </a:r>
            <a:endParaRPr lang="tr-TR" sz="2400" dirty="0">
              <a:latin typeface="+mj-lt"/>
            </a:endParaRPr>
          </a:p>
          <a:p>
            <a:pPr>
              <a:lnSpc>
                <a:spcPct val="80000"/>
              </a:lnSpc>
            </a:pPr>
            <a:r>
              <a:rPr lang="tr-TR" sz="2400" dirty="0">
                <a:latin typeface="+mj-lt"/>
              </a:rPr>
              <a:t>© The MIT Press, 2014</a:t>
            </a:r>
            <a:endParaRPr lang="tr-TR" sz="1800" dirty="0">
              <a:latin typeface="+mj-lt"/>
            </a:endParaRPr>
          </a:p>
          <a:p>
            <a:pPr>
              <a:lnSpc>
                <a:spcPct val="80000"/>
              </a:lnSpc>
            </a:pPr>
            <a:r>
              <a:rPr lang="tr-TR" i="1">
                <a:latin typeface="+mj-lt"/>
              </a:rPr>
              <a:t>alpaydin</a:t>
            </a:r>
            <a:r>
              <a:rPr lang="tr-TR" i="1" dirty="0">
                <a:latin typeface="+mj-lt"/>
              </a:rPr>
              <a:t>@boun.edu.tr</a:t>
            </a:r>
          </a:p>
          <a:p>
            <a:pPr>
              <a:lnSpc>
                <a:spcPct val="80000"/>
              </a:lnSpc>
            </a:pPr>
            <a:r>
              <a:rPr lang="tr-TR" i="1" dirty="0">
                <a:latin typeface="+mj-lt"/>
              </a:rPr>
              <a:t>http://www.cmpe.boun.edu.tr/~ethem</a:t>
            </a:r>
            <a:r>
              <a:rPr lang="tr-TR" i="1">
                <a:latin typeface="+mj-lt"/>
              </a:rPr>
              <a:t>/i2ml3e</a:t>
            </a:r>
            <a:endParaRPr lang="tr-TR" i="1" dirty="0">
              <a:latin typeface="+mj-lt"/>
            </a:endParaRPr>
          </a:p>
        </p:txBody>
      </p:sp>
      <p:pic>
        <p:nvPicPr>
          <p:cNvPr id="36866" name="Picture 2" descr="http://mitpress.mit.edu/sites/default/files/imagecache/booklist_node/9780262028189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28048" y="530678"/>
            <a:ext cx="5136858" cy="581399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0CB7B4C-3F61-4FBA-97AE-A75FC5BE9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Reducing the number of parameters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FCA3001-8A1E-477A-A5D7-22D340F17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090912"/>
            <a:ext cx="9613861" cy="421092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table shows how the number of parameters of the covariance</a:t>
            </a:r>
            <a:br>
              <a:rPr lang="en-US" dirty="0"/>
            </a:br>
            <a:r>
              <a:rPr lang="en-US" dirty="0"/>
              <a:t>matrix may be reduced</a:t>
            </a:r>
          </a:p>
          <a:p>
            <a:pPr lvl="1"/>
            <a:r>
              <a:rPr lang="en-US" dirty="0"/>
              <a:t>trading off the comfort of a simple model with generality </a:t>
            </a:r>
          </a:p>
          <a:p>
            <a:pPr lvl="1"/>
            <a:r>
              <a:rPr lang="en-US" dirty="0"/>
              <a:t>By making simplifying assumptions about the covariance matrices and decrease the number of parameters to be estimated, bias is introduced</a:t>
            </a:r>
          </a:p>
          <a:p>
            <a:pPr lvl="1"/>
            <a:r>
              <a:rPr lang="en-US" dirty="0"/>
              <a:t>if no such assumption is made and the matrices are arbitrary, the quadratic discriminant may have large variance on small datasets </a:t>
            </a:r>
          </a:p>
          <a:p>
            <a:pPr lvl="1"/>
            <a:r>
              <a:rPr lang="en-US" dirty="0"/>
              <a:t>A bias/Variance dilemma</a:t>
            </a:r>
          </a:p>
          <a:p>
            <a:r>
              <a:rPr lang="en-US" sz="2100" dirty="0"/>
              <a:t>The ideal case depends on the complexity of the problem and the amount of data</a:t>
            </a:r>
          </a:p>
          <a:p>
            <a:r>
              <a:rPr lang="en-US" sz="2100" dirty="0"/>
              <a:t>For a small dataset, even if the covariance matrices are different, it may be better to assume a shared covariance matrix</a:t>
            </a:r>
          </a:p>
          <a:p>
            <a:pPr lvl="1"/>
            <a:r>
              <a:rPr lang="en-US" sz="1700" dirty="0"/>
              <a:t>a single covariance matrix has fewer parameters </a:t>
            </a:r>
          </a:p>
          <a:p>
            <a:pPr lvl="1"/>
            <a:r>
              <a:rPr lang="en-US" sz="1700" dirty="0"/>
              <a:t>it can be estimated using more data, i.e. instances of all classes</a:t>
            </a:r>
          </a:p>
          <a:p>
            <a:pPr lvl="1"/>
            <a:r>
              <a:rPr lang="en-US" sz="1700" dirty="0"/>
              <a:t>This corresponds to using linear discriminants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1432FB-EB43-4D64-9B79-ED194450B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4FD764-FCCC-4C72-B40C-190DD537D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85B59D9-3A3F-48FE-99D8-A20155E84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5624" y="5280580"/>
            <a:ext cx="3986376" cy="157742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297EAEA-9706-465B-922E-AE8A7046A8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7370" y="5023835"/>
            <a:ext cx="3404630" cy="296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3144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C1356-9BDA-4448-B8B8-BA4C7ED7D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091BA-EB68-4FC8-B3D4-06EDEE048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067950"/>
            <a:ext cx="9613861" cy="4233885"/>
          </a:xfrm>
        </p:spPr>
        <p:txBody>
          <a:bodyPr>
            <a:normAutofit/>
          </a:bodyPr>
          <a:lstStyle/>
          <a:p>
            <a:r>
              <a:rPr lang="en-US" dirty="0"/>
              <a:t>For Euclidean distance to measure similarity, it is assumed that all variables have the same variance and they are independent</a:t>
            </a:r>
          </a:p>
          <a:p>
            <a:r>
              <a:rPr lang="en-US" dirty="0"/>
              <a:t>In many cases, all variables do not have same variance </a:t>
            </a:r>
          </a:p>
          <a:p>
            <a:pPr lvl="1"/>
            <a:r>
              <a:rPr lang="en-US" dirty="0"/>
              <a:t>For example, age and yearly income have neither same variable nor are independent</a:t>
            </a:r>
          </a:p>
          <a:p>
            <a:r>
              <a:rPr lang="en-US" dirty="0"/>
              <a:t>In such a case, to use Euclidian Distance formula, the inputs may be separately z-normalized in a preprocessing stage (to have zero mean and unit variance) </a:t>
            </a:r>
          </a:p>
          <a:p>
            <a:pPr lvl="1"/>
            <a:r>
              <a:rPr lang="en-US" dirty="0"/>
              <a:t>On the other hand, even if the variables are dependent, it may be better to assume that they are independent and to use the naive Bayes’ classifier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40AE15-1B6F-4E85-A820-BE5B2495A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50DB2-4035-4679-A8CB-0E18196A2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3700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BE512-1C43-4576-A774-4B88E797D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Regularized Discriminant Analysis (RDA)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86FC98-14E5-4720-8009-C134DDD017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0321" y="2110154"/>
                <a:ext cx="9613861" cy="441725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Regularization: Approaches that reduce high variance to lower variance at the risk of increasing bias</a:t>
                </a:r>
              </a:p>
              <a:p>
                <a:r>
                  <a:rPr lang="en-US" dirty="0"/>
                  <a:t>A method that combines all these as special cases is called (RDA) </a:t>
                </a:r>
              </a:p>
              <a:p>
                <a:r>
                  <a:rPr lang="en-US" dirty="0"/>
                  <a:t>For Gaussian parametric classification covariance matrices can be written as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b="1" i="1" dirty="0" err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b="1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l-GR" b="1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𝜶</m:t>
                    </m:r>
                    <m:sSup>
                      <m:sSupPr>
                        <m:ctrlPr>
                          <a:rPr lang="en-US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b="1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p>
                        <m:r>
                          <a:rPr lang="el-GR" b="1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b="1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b="1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l-GR" b="1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b="1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b="1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1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b="1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l-GR" b="1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  <m:r>
                          <a:rPr lang="el-GR" b="1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l-GR" b="1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d>
                    <m:sSub>
                      <m:sSubPr>
                        <m:ctrlPr>
                          <a:rPr lang="en-US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b="1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l-GR" b="1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𝜶</m:t>
                    </m:r>
                    <m:r>
                      <a:rPr lang="el-GR" b="1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l-GR" b="1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𝜷</m:t>
                    </m:r>
                    <m:r>
                      <a:rPr lang="el-GR" b="1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l-GR" b="1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dirty="0"/>
                  <a:t>: The classifier is quadratic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l-GR" b="1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𝜶</m:t>
                    </m:r>
                    <m:r>
                      <a:rPr lang="el-GR" b="1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l-GR" b="1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𝜷</m:t>
                    </m:r>
                    <m:r>
                      <a:rPr lang="el-GR" b="1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1" dirty="0">
                    <a:solidFill>
                      <a:srgbClr val="FFC000"/>
                    </a:solidFill>
                  </a:rPr>
                  <a:t>1</a:t>
                </a:r>
                <a:r>
                  <a:rPr lang="en-US" dirty="0"/>
                  <a:t>: The classifier is linear and the covariance matrices are shared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b="1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b="1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dirty="0"/>
                  <a:t>: The classifier is nearest mean classifier and the covariance matrices are diagonal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p>
                        <m:r>
                          <a:rPr lang="en-US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dirty="0"/>
                  <a:t> on the diagonals</a:t>
                </a:r>
              </a:p>
              <a:p>
                <a:pPr lvl="1"/>
                <a:r>
                  <a:rPr lang="en-US" dirty="0"/>
                  <a:t>In between these extremes, we get a whole variety of classifiers where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b="1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b="1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are optimized by cross-validation.</a:t>
                </a:r>
              </a:p>
              <a:p>
                <a:pPr lvl="1"/>
                <a:r>
                  <a:rPr lang="en-US" dirty="0"/>
                  <a:t>When the dataset is small, Bayesian approach by defining priors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or that uses cross-validation to choose the best of the four cases given in table.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86FC98-14E5-4720-8009-C134DDD017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321" y="2110154"/>
                <a:ext cx="9613861" cy="4417255"/>
              </a:xfrm>
              <a:blipFill>
                <a:blip r:embed="rId2"/>
                <a:stretch>
                  <a:fillRect l="-761" t="-2621" r="-3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322DC7-C8C3-4CD5-B742-CA7134615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7F103D-621D-45DC-8514-695A39673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4610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B850B-6825-4AE5-973F-A293DCC92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i="0" dirty="0">
                <a:effectLst/>
                <a:latin typeface="Helvetica" panose="020B0604020202020204" pitchFamily="34" charset="0"/>
              </a:rPr>
              <a:t>Population likelihoods and posteriors</a:t>
            </a:r>
            <a:r>
              <a:rPr lang="en-US" sz="3600" b="1" dirty="0"/>
              <a:t> 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61BAB6-57A7-4B01-B94E-A464B1D03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2CFB4E-E765-406B-90DC-72952FD0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03ED942-A64E-49FB-985C-231584CA1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315" y="2821817"/>
            <a:ext cx="2162175" cy="242887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0DFF973-B995-4C5B-B504-1F8A850D67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1016" y="2821817"/>
            <a:ext cx="2095500" cy="242887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E6441B4-DCF4-4EA7-BA08-F03AB7B0CE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9625" y="2821817"/>
            <a:ext cx="2289513" cy="242887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9ABAACC-50C4-4BCD-A575-588D026C84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2247" y="2821817"/>
            <a:ext cx="2265022" cy="242887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39FBD08-7A7C-412C-9100-8828B20E6A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92942" y="2821817"/>
            <a:ext cx="2278733" cy="241506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4BE2606-E1B8-468E-BED3-007719C10666}"/>
              </a:ext>
            </a:extLst>
          </p:cNvPr>
          <p:cNvSpPr txBox="1"/>
          <p:nvPr/>
        </p:nvSpPr>
        <p:spPr>
          <a:xfrm>
            <a:off x="343315" y="5387254"/>
            <a:ext cx="114283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i="0" dirty="0">
                <a:effectLst/>
                <a:latin typeface="LucidaBright"/>
              </a:rPr>
              <a:t>Different cases of the covariance matrices fitted to the same data lead to different boundaries.</a:t>
            </a:r>
            <a:r>
              <a:rPr lang="en-US" b="1" dirty="0"/>
              <a:t> </a:t>
            </a:r>
            <a:br>
              <a:rPr lang="en-US" b="1" dirty="0"/>
            </a:b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952048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D554A-41B2-450D-BBD3-75C7B3383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Discrete Features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DF0DC6-76A9-4A22-A564-EBD0DA5C22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0321" y="2138288"/>
                <a:ext cx="9613861" cy="416354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In some applications discrete features are required which can not be normalized</a:t>
                </a:r>
              </a:p>
              <a:p>
                <a:r>
                  <a:rPr lang="en-US" dirty="0"/>
                  <a:t>Let such data belong to Bernoulli distribution then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</m:sSub>
                    <m:r>
                      <a:rPr lang="en-US" b="1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≡ </m:t>
                    </m:r>
                    <m:r>
                      <a:rPr lang="en-US" b="1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err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dirty="0" err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b="1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b="1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b="1" dirty="0">
                    <a:solidFill>
                      <a:srgbClr val="FFC000"/>
                    </a:solidFill>
                  </a:rPr>
                  <a:t> </a:t>
                </a:r>
                <a:r>
                  <a:rPr lang="en-US" dirty="0"/>
                  <a:t>and for n-independent trials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𝒑</m:t>
                    </m:r>
                    <m:d>
                      <m:d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err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e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err="1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b="1" i="1" dirty="0" err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1" i="1" dirty="0" smtClean="0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𝒅</m:t>
                        </m:r>
                      </m:sup>
                      <m:e>
                        <m:sSubSup>
                          <m:sSubSup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𝒊𝒋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</m:sup>
                        </m:sSubSup>
                      </m:e>
                    </m:nary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𝒊𝒋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discriminant function is given by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d>
                      <m:dPr>
                        <m:ctrlPr>
                          <a:rPr lang="en-US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1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1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1" i="0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𝐥𝐨𝐠</m:t>
                        </m:r>
                      </m:fName>
                      <m:e>
                        <m:r>
                          <a:rPr lang="en-US" b="1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  <m:d>
                          <m:dPr>
                            <m:ctrlPr>
                              <a:rPr lang="en-US" b="1" i="1" dirty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dirty="0" err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b="1" i="1" dirty="0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 err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𝑪</m:t>
                                </m:r>
                              </m:e>
                              <m:sub>
                                <m:r>
                                  <a:rPr lang="en-US" b="1" i="1" dirty="0" err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1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1" i="0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𝐥𝐨𝐠</m:t>
                        </m:r>
                      </m:fName>
                      <m:e>
                        <m:r>
                          <a:rPr lang="en-US" b="1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  <m:d>
                          <m:dPr>
                            <m:ctrlPr>
                              <a:rPr lang="en-US" b="1" i="1" dirty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 dirty="0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𝑪</m:t>
                                </m:r>
                              </m:e>
                              <m:sub>
                                <m:r>
                                  <a:rPr lang="en-US" b="1" i="1" dirty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b="1" dirty="0">
                  <a:solidFill>
                    <a:srgbClr val="FFC00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  <m:sup/>
                      <m:e>
                        <m:d>
                          <m:dPr>
                            <m:begChr m:val="["/>
                            <m:ctrlPr>
                              <a:rPr lang="en-US" b="1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  <m:r>
                              <a:rPr lang="en-US" b="1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𝒍𝒐𝒈</m:t>
                            </m:r>
                            <m:sSub>
                              <m:sSubPr>
                                <m:ctrlPr>
                                  <a:rPr lang="en-US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lang="en-US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𝒊𝒋</m:t>
                                </m:r>
                              </m:sub>
                            </m:sSub>
                          </m:e>
                        </m:d>
                        <m:r>
                          <a:rPr lang="en-US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b="1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b="1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</m:e>
                        </m:d>
                        <m:r>
                          <a:rPr lang="en-US" b="1" i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𝐥𝐨𝐠</m:t>
                        </m:r>
                        <m:r>
                          <a:rPr lang="en-US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𝒊𝒋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)]+</m:t>
                        </m:r>
                        <m:r>
                          <a:rPr lang="en-US" b="1" i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𝐥𝐨𝐠</m:t>
                        </m:r>
                        <m:r>
                          <a:rPr lang="en-US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⁡</m:t>
                        </m:r>
                        <m:r>
                          <a:rPr lang="en-US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/>
                  <a:t> which is linear</a:t>
                </a:r>
              </a:p>
              <a:p>
                <a:pPr lvl="1"/>
                <a:r>
                  <a:rPr lang="en-US" dirty="0"/>
                  <a:t>Estimator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</m:sSub>
                  </m:oMath>
                </a14:m>
                <a:r>
                  <a:rPr lang="en-US" dirty="0"/>
                  <a:t> is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DF0DC6-76A9-4A22-A564-EBD0DA5C22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321" y="2138288"/>
                <a:ext cx="9613861" cy="4163547"/>
              </a:xfrm>
              <a:blipFill>
                <a:blip r:embed="rId2"/>
                <a:stretch>
                  <a:fillRect l="-888" t="-20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D0F642-35D4-444D-A2A5-AE3088DA5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9C4D2A-248D-4736-B0BF-FFE66F887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B43551F-DC35-4BA3-93C2-9B2F07254743}"/>
                  </a:ext>
                </a:extLst>
              </p:cNvPr>
              <p:cNvSpPr txBox="1"/>
              <p:nvPr/>
            </p:nvSpPr>
            <p:spPr>
              <a:xfrm>
                <a:off x="3826412" y="5827773"/>
                <a:ext cx="1545871" cy="6521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</m:e>
                          </m:nary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</m:e>
                          </m:nary>
                        </m:den>
                      </m:f>
                    </m:oMath>
                  </m:oMathPara>
                </a14:m>
                <a:endParaRPr lang="en-US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B43551F-DC35-4BA3-93C2-9B2F072547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6412" y="5827773"/>
                <a:ext cx="1545871" cy="6521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14952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D63F0-02D7-4882-A238-47825DF31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Discrete Features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08AB01-472D-4A89-92BC-8F11FB1BB8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0321" y="2336873"/>
                <a:ext cx="10049134" cy="3599316"/>
              </a:xfrm>
            </p:spPr>
            <p:txBody>
              <a:bodyPr/>
              <a:lstStyle/>
              <a:p>
                <a:r>
                  <a:rPr lang="en-US" dirty="0"/>
                  <a:t>In general case, let suppose we have k-classes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𝝐</m:t>
                    </m:r>
                    <m:r>
                      <a:rPr lang="en-US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{</m:t>
                    </m:r>
                    <m:sSub>
                      <m:sSubPr>
                        <m:ctrlPr>
                          <a:rPr lang="en-US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</m:sub>
                    </m:sSub>
                    <m:r>
                      <a:rPr lang="en-US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b="1" dirty="0">
                  <a:solidFill>
                    <a:srgbClr val="FFC000"/>
                  </a:solidFill>
                </a:endParaRPr>
              </a:p>
              <a:p>
                <a:pPr lvl="1"/>
                <a:r>
                  <a:rPr lang="en-US" dirty="0"/>
                  <a:t>Define new 0/1 dummy variables as 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𝒊𝒋𝒌</m:t>
                        </m:r>
                      </m:sub>
                    </m:sSub>
                  </m:oMath>
                </a14:m>
                <a:r>
                  <a:rPr lang="en-US" dirty="0"/>
                  <a:t> denote the probability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rgbClr val="FFC000"/>
                    </a:solidFill>
                  </a:rPr>
                  <a:t> </a:t>
                </a:r>
                <a:r>
                  <a:rPr lang="en-US" dirty="0"/>
                  <a:t>belonging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rgbClr val="FFC000"/>
                    </a:solidFill>
                  </a:rPr>
                  <a:t> </a:t>
                </a:r>
                <a:r>
                  <a:rPr lang="en-US" dirty="0"/>
                  <a:t>takes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endParaRPr lang="en-US" b="1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𝒊𝒋𝒌</m:t>
                        </m:r>
                      </m:sub>
                    </m:sSub>
                    <m:r>
                      <a:rPr lang="en-US" b="1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 ≡ </m:t>
                    </m:r>
                    <m:r>
                      <a:rPr lang="en-US" b="1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err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b="1" i="1" dirty="0" err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𝒋𝒌</m:t>
                        </m:r>
                      </m:sub>
                    </m:sSub>
                    <m:r>
                      <a:rPr lang="en-US" b="1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b="1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b="1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err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dirty="0" err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b="1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err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1" i="1" dirty="0" err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b="1" i="1" dirty="0" err="1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err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b="1" i="1" dirty="0" err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b="1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b="1" dirty="0">
                  <a:solidFill>
                    <a:srgbClr val="FFC000"/>
                  </a:solidFill>
                </a:endParaRPr>
              </a:p>
              <a:p>
                <a:pPr lvl="1"/>
                <a:r>
                  <a:rPr lang="en-US" dirty="0"/>
                  <a:t>If attributes are independent then </a:t>
                </a:r>
              </a:p>
              <a:p>
                <a:pPr lvl="1"/>
                <a:r>
                  <a:rPr lang="en-US" dirty="0"/>
                  <a:t>The discriminant function is 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MLE estimator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𝒊𝒋𝒌</m:t>
                        </m:r>
                      </m:sub>
                    </m:sSub>
                  </m:oMath>
                </a14:m>
                <a:r>
                  <a:rPr lang="en-US" dirty="0"/>
                  <a:t> is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08AB01-472D-4A89-92BC-8F11FB1BB8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321" y="2336873"/>
                <a:ext cx="10049134" cy="3599316"/>
              </a:xfrm>
              <a:blipFill>
                <a:blip r:embed="rId2"/>
                <a:stretch>
                  <a:fillRect l="-850" t="-2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D05933-4EC0-42CF-9736-08ADB858B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D74ECD-ACEA-46C0-923C-717F6A801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DAF0822-2C23-4830-8D38-8C91CBC0EDE6}"/>
                  </a:ext>
                </a:extLst>
              </p:cNvPr>
              <p:cNvSpPr txBox="1"/>
              <p:nvPr/>
            </p:nvSpPr>
            <p:spPr>
              <a:xfrm>
                <a:off x="6921304" y="2811139"/>
                <a:ext cx="2033570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𝑗𝑘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0  </m:t>
                              </m:r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DAF0822-2C23-4830-8D38-8C91CBC0ED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1304" y="2811139"/>
                <a:ext cx="2033570" cy="6178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293D2D3-90C7-403D-90E9-F2E3F59BD51E}"/>
                  </a:ext>
                </a:extLst>
              </p:cNvPr>
              <p:cNvSpPr txBox="1"/>
              <p:nvPr/>
            </p:nvSpPr>
            <p:spPr>
              <a:xfrm>
                <a:off x="6757894" y="4032703"/>
                <a:ext cx="2285754" cy="8253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d>
                        <m:dPr>
                          <m:ctrlPr>
                            <a:rPr lang="en-US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e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en-US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sup>
                        <m:e>
                          <m:nary>
                            <m:naryPr>
                              <m:chr m:val="∏"/>
                              <m:ctrlPr>
                                <a:rPr lang="en-US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</m:sub>
                              </m:sSub>
                            </m:sup>
                            <m:e>
                              <m:sSubSup>
                                <m:sSubSupPr>
                                  <m:ctrlPr>
                                    <a:rPr lang="en-US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𝒊𝒋𝒌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b="1" i="1" smtClean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 smtClean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lang="en-US" b="1" i="1" smtClean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𝒋𝒌</m:t>
                                      </m:r>
                                    </m:sub>
                                  </m:sSub>
                                </m:sup>
                              </m:sSubSup>
                            </m:e>
                          </m:nary>
                        </m:e>
                      </m:nary>
                    </m:oMath>
                  </m:oMathPara>
                </a14:m>
                <a:endParaRPr lang="en-US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293D2D3-90C7-403D-90E9-F2E3F59BD5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7894" y="4032703"/>
                <a:ext cx="2285754" cy="8253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8868707-6A70-4068-B651-34B7273D7D49}"/>
                  </a:ext>
                </a:extLst>
              </p:cNvPr>
              <p:cNvSpPr txBox="1"/>
              <p:nvPr/>
            </p:nvSpPr>
            <p:spPr>
              <a:xfrm>
                <a:off x="6031156" y="4810745"/>
                <a:ext cx="3917931" cy="7075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d>
                        <m:dPr>
                          <m:ctrlPr>
                            <a:rPr lang="en-US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𝒌𝒋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b="1" i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𝐥𝐨𝐠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b="1" i="1" smtClean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 smtClean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𝒑</m:t>
                                      </m:r>
                                    </m:e>
                                    <m:sub>
                                      <m:r>
                                        <a:rPr lang="en-US" b="1" i="1" smtClean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𝒊𝒋𝒌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nary>
                          <m:r>
                            <a:rPr lang="en-US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𝒍𝒐𝒈𝑷</m:t>
                          </m:r>
                          <m:r>
                            <a:rPr lang="en-US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8868707-6A70-4068-B651-34B7273D7D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1156" y="4810745"/>
                <a:ext cx="3917931" cy="70750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5408AC1-F343-44E6-A840-7DAD7692B8AB}"/>
                  </a:ext>
                </a:extLst>
              </p:cNvPr>
              <p:cNvSpPr txBox="1"/>
              <p:nvPr/>
            </p:nvSpPr>
            <p:spPr>
              <a:xfrm>
                <a:off x="7181534" y="5651978"/>
                <a:ext cx="1541961" cy="6540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𝒊𝒋𝒌</m:t>
                              </m:r>
                            </m:sub>
                          </m:sSub>
                        </m:e>
                      </m:acc>
                      <m:r>
                        <a:rPr lang="en-US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𝒋𝒌</m:t>
                                  </m:r>
                                </m:sub>
                                <m:sup>
                                  <m:r>
                                    <a:rPr lang="en-US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  <m:sup>
                                  <m:r>
                                    <a:rPr lang="en-US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sup>
                              </m:sSubSup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  <m:sup>
                                  <m:r>
                                    <a:rPr lang="en-US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sup>
                              </m:sSubSup>
                            </m:e>
                          </m:nary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5408AC1-F343-44E6-A840-7DAD7692B8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1534" y="5651978"/>
                <a:ext cx="1541961" cy="654025"/>
              </a:xfrm>
              <a:prstGeom prst="rect">
                <a:avLst/>
              </a:prstGeom>
              <a:blipFill>
                <a:blip r:embed="rId6"/>
                <a:stretch>
                  <a:fillRect b="-9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55899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A426AE2-3EED-49D2-8E5D-FEFA2DAA8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Multivariate Regression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DA72333-2FF3-4ACF-8D24-6C41D1F08F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FDB119-CCC5-452D-8F92-A8B21B43A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7AEB6D-65BD-43B9-8441-1F234CA51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7596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19D9709-3C9B-465F-A82E-11AD28287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Multivariate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64F9F59D-78AF-44F4-A4AE-8EAFE80658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Multivariate linear model is given as 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pl-PL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pl-PL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l-PL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l-PL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pl-PL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l-PL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l-PL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l-PL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l-PL" i="1" dirty="0">
                            <a:latin typeface="Cambria Math" panose="02040503050406030204" pitchFamily="18" charset="0"/>
                          </a:rPr>
                          <m:t>, . . . ,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i="1" dirty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l-PL" i="1" dirty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  <m:r>
                      <a:rPr lang="pl-PL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pl-PL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l-PL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l-PL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pl-PL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l-PL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pl-PL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pl-PL" i="1" dirty="0">
                        <a:latin typeface="Cambria Math" panose="02040503050406030204" pitchFamily="18" charset="0"/>
                      </a:rPr>
                      <m:t>+ · · · 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l-PL" i="1" dirty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l-PL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pl-PL" i="1" dirty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pl-PL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pl-PL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pl-PL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pl-PL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assumed to be normal with mean 0 and constant variance</a:t>
                </a:r>
              </a:p>
              <a:p>
                <a:pPr lvl="1"/>
                <a:r>
                  <a:rPr lang="en-US" dirty="0"/>
                  <a:t>Maximizing the likelihood is equivalent to minimizing the sum of squared errors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pl-PL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pl-PL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l-PL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l-PL" i="1" dirty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l-PL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l-PL" i="1" dirty="0">
                            <a:latin typeface="Cambria Math" panose="02040503050406030204" pitchFamily="18" charset="0"/>
                          </a:rPr>
                          <m:t>, . . . ,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l-PL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  <m:e>
                        <m:r>
                          <a:rPr lang="pl-PL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p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b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b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−…−</m:t>
                                </m:r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  <m:sup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Taking the derivative with respect to the parameters,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b="1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𝒘𝒉𝒆𝒓𝒆</m:t>
                    </m:r>
                    <m:r>
                      <a:rPr lang="en-US" b="1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b="1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b="1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, . . . , </m:t>
                    </m:r>
                    <m:r>
                      <a:rPr lang="en-US" b="1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b="1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we get these normal equations </a:t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64F9F59D-78AF-44F4-A4AE-8EAFE80658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88" t="-2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6C5F7B-E9E7-44CE-827F-E57AD5CC4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9970B0-4AC5-4BDB-9A79-205717EF0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4898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494B9-1C3F-48B9-AF16-4E1BDA07B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7CD421-DEBF-4A67-A493-755E5B921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276B4E-8F9A-4979-8792-331ED9B2B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965686D-E8B5-4D8E-8949-D1A237CE0F7D}"/>
                  </a:ext>
                </a:extLst>
              </p:cNvPr>
              <p:cNvSpPr txBox="1"/>
              <p:nvPr/>
            </p:nvSpPr>
            <p:spPr>
              <a:xfrm>
                <a:off x="2203684" y="2167897"/>
                <a:ext cx="5347297" cy="6721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965686D-E8B5-4D8E-8949-D1A237CE0F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3684" y="2167897"/>
                <a:ext cx="5347297" cy="67217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66A6F2A-6E39-4115-B3EC-CFE3131B8C8C}"/>
                  </a:ext>
                </a:extLst>
              </p:cNvPr>
              <p:cNvSpPr txBox="1"/>
              <p:nvPr/>
            </p:nvSpPr>
            <p:spPr>
              <a:xfrm>
                <a:off x="2203684" y="2994228"/>
                <a:ext cx="6951518" cy="6721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66A6F2A-6E39-4115-B3EC-CFE3131B8C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3684" y="2994228"/>
                <a:ext cx="6951518" cy="6721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011F8CD-811C-4DC1-BE8B-3E2AF8718551}"/>
                  </a:ext>
                </a:extLst>
              </p:cNvPr>
              <p:cNvSpPr txBox="1"/>
              <p:nvPr/>
            </p:nvSpPr>
            <p:spPr>
              <a:xfrm>
                <a:off x="2203684" y="3820559"/>
                <a:ext cx="6896503" cy="6721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011F8CD-811C-4DC1-BE8B-3E2AF87185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3684" y="3820559"/>
                <a:ext cx="6896503" cy="67217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DA217D4-731C-4A0B-95F9-7F3CC15BED09}"/>
                  </a:ext>
                </a:extLst>
              </p:cNvPr>
              <p:cNvSpPr txBox="1"/>
              <p:nvPr/>
            </p:nvSpPr>
            <p:spPr>
              <a:xfrm>
                <a:off x="2203683" y="4958987"/>
                <a:ext cx="6960944" cy="6721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DA217D4-731C-4A0B-95F9-7F3CC15BED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3683" y="4958987"/>
                <a:ext cx="6960944" cy="67217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10033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F3A79-807C-4171-99B4-45179F31E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2ED7B4-694E-4A73-B9AE-22C5E82456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And in matrix form we can write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Then the normal equations can be written as 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 dirty="0" err="1">
                        <a:latin typeface="Cambria Math" panose="02040503050406030204" pitchFamily="18" charset="0"/>
                      </a:rPr>
                      <m:t>𝑋𝑤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We can solve for the parameters as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en-US" dirty="0"/>
                </a:b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2ED7B4-694E-4A73-B9AE-22C5E82456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88" t="-2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309825-FA7F-464C-8627-A81711FD5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3A96A3-6EB3-4BFA-BA17-667643AEC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B0A1ADD-7534-47B8-B76A-EDCE475E32D9}"/>
                  </a:ext>
                </a:extLst>
              </p:cNvPr>
              <p:cNvSpPr txBox="1"/>
              <p:nvPr/>
            </p:nvSpPr>
            <p:spPr>
              <a:xfrm>
                <a:off x="5532914" y="2352690"/>
                <a:ext cx="2684838" cy="11657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B0A1ADD-7534-47B8-B76A-EDCE475E32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2914" y="2352690"/>
                <a:ext cx="2684838" cy="11657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3E7C7BD-57F0-4706-B224-50337AB8B9EF}"/>
                  </a:ext>
                </a:extLst>
              </p:cNvPr>
              <p:cNvSpPr txBox="1"/>
              <p:nvPr/>
            </p:nvSpPr>
            <p:spPr>
              <a:xfrm>
                <a:off x="8394816" y="2336873"/>
                <a:ext cx="993028" cy="13023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3E7C7BD-57F0-4706-B224-50337AB8B9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4816" y="2336873"/>
                <a:ext cx="993028" cy="13023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0634079-0F42-4270-8763-519EDAD2D7EA}"/>
                  </a:ext>
                </a:extLst>
              </p:cNvPr>
              <p:cNvSpPr txBox="1"/>
              <p:nvPr/>
            </p:nvSpPr>
            <p:spPr>
              <a:xfrm>
                <a:off x="9564908" y="2352690"/>
                <a:ext cx="906338" cy="13068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0634079-0F42-4270-8763-519EDAD2D7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4908" y="2352690"/>
                <a:ext cx="906338" cy="130689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0239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E86B9-7780-4683-91A8-7C8A8A8F9B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Multivariate Methods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C8737A-9078-4721-A450-DA190682B7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Five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7D92F8-04B2-4549-88AA-C1EC3B036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err="1"/>
              <a:t>EDucation</a:t>
            </a:r>
            <a:r>
              <a:rPr lang="en-US"/>
              <a:t> EXplaineD </a:t>
            </a:r>
            <a:r>
              <a:rPr lang="en-US" dirty="0"/>
              <a:t>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933683-3BE3-4D22-9B91-26B72A0C6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5821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9D3476B-4F33-4921-9B18-125FDBF40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130" y="1120731"/>
            <a:ext cx="9330358" cy="4972566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6400" dirty="0"/>
              <a:t>Thanks for watching</a:t>
            </a:r>
          </a:p>
          <a:p>
            <a:pPr algn="ctr"/>
            <a:endParaRPr lang="en-US" sz="2600" dirty="0"/>
          </a:p>
          <a:p>
            <a:pPr marL="0" indent="0" algn="ctr">
              <a:buNone/>
            </a:pPr>
            <a:endParaRPr lang="en-US" sz="2600" dirty="0"/>
          </a:p>
          <a:p>
            <a:pPr marL="0" indent="0" algn="ctr">
              <a:buNone/>
            </a:pPr>
            <a:endParaRPr lang="en-US" sz="2600" dirty="0"/>
          </a:p>
          <a:p>
            <a:pPr marL="0" indent="0" algn="ctr">
              <a:buNone/>
            </a:pPr>
            <a:endParaRPr lang="en-US" sz="2600" dirty="0"/>
          </a:p>
          <a:p>
            <a:pPr marL="0" indent="0" algn="ctr">
              <a:buNone/>
            </a:pPr>
            <a:r>
              <a:rPr lang="en-US" sz="2600" b="1" dirty="0">
                <a:solidFill>
                  <a:srgbClr val="92D050"/>
                </a:solidFill>
              </a:rPr>
              <a:t>Dr. </a:t>
            </a:r>
            <a:r>
              <a:rPr lang="en-US" sz="2600" b="1">
                <a:solidFill>
                  <a:srgbClr val="92D050"/>
                </a:solidFill>
              </a:rPr>
              <a:t>Sajid Iqbal</a:t>
            </a:r>
            <a:endParaRPr lang="en-US" sz="2600" b="1" dirty="0">
              <a:solidFill>
                <a:srgbClr val="92D050"/>
              </a:solidFill>
            </a:endParaRPr>
          </a:p>
          <a:p>
            <a:pPr marL="0" indent="0" algn="ctr">
              <a:buNone/>
            </a:pPr>
            <a:r>
              <a:rPr lang="en-US" sz="2600" dirty="0"/>
              <a:t>Assistant Professor</a:t>
            </a:r>
          </a:p>
          <a:p>
            <a:pPr marL="0" indent="0" algn="ctr">
              <a:buNone/>
            </a:pPr>
            <a:r>
              <a:rPr lang="en-US" sz="2600" dirty="0"/>
              <a:t>Department of Computer Science</a:t>
            </a:r>
          </a:p>
          <a:p>
            <a:pPr marL="0" indent="0" algn="ctr">
              <a:buNone/>
            </a:pPr>
            <a:r>
              <a:rPr lang="en-US" sz="2600" dirty="0"/>
              <a:t>Bahauddin Zakariya University</a:t>
            </a:r>
            <a:r>
              <a:rPr lang="en-US" sz="2600"/>
              <a:t>, Multan</a:t>
            </a:r>
            <a:endParaRPr lang="en-US" sz="2600" dirty="0"/>
          </a:p>
          <a:p>
            <a:pPr marL="0" indent="0" algn="ctr">
              <a:buNone/>
            </a:pPr>
            <a:r>
              <a:rPr lang="en-US" sz="2600">
                <a:hlinkClick r:id="rId2"/>
              </a:rPr>
              <a:t>sajidiqbal.</a:t>
            </a:r>
            <a:r>
              <a:rPr lang="en-US" sz="2600" dirty="0">
                <a:hlinkClick r:id="rId2"/>
              </a:rPr>
              <a:t>pk</a:t>
            </a:r>
            <a:r>
              <a:rPr lang="en-US" sz="2600">
                <a:hlinkClick r:id="rId2"/>
              </a:rPr>
              <a:t>@gmail.</a:t>
            </a:r>
            <a:r>
              <a:rPr lang="en-US" sz="2600" dirty="0">
                <a:hlinkClick r:id="rId2"/>
              </a:rPr>
              <a:t>com</a:t>
            </a:r>
            <a:endParaRPr lang="en-US" sz="2600" dirty="0"/>
          </a:p>
          <a:p>
            <a:pPr marL="0" indent="0" algn="ctr">
              <a:buNone/>
            </a:pPr>
            <a:r>
              <a:rPr lang="en-US" sz="2600" dirty="0"/>
              <a:t> </a:t>
            </a:r>
            <a:r>
              <a:rPr lang="en-US" sz="2600" dirty="0">
                <a:hlinkClick r:id="rId3"/>
              </a:rPr>
              <a:t>https://github.com/sajjo79/Design_and</a:t>
            </a:r>
            <a:r>
              <a:rPr lang="en-US" sz="2600">
                <a:hlinkClick r:id="rId3"/>
              </a:rPr>
              <a:t>_Analysis</a:t>
            </a:r>
            <a:r>
              <a:rPr lang="en-US" sz="2600" dirty="0">
                <a:hlinkClick r:id="rId3"/>
              </a:rPr>
              <a:t>_of</a:t>
            </a:r>
            <a:r>
              <a:rPr lang="en-US" sz="2600">
                <a:hlinkClick r:id="rId3"/>
              </a:rPr>
              <a:t>_Algorithms</a:t>
            </a:r>
            <a:endParaRPr lang="en-US" sz="2600" dirty="0"/>
          </a:p>
          <a:p>
            <a:pPr marL="0" indent="0" algn="ctr">
              <a:buNone/>
            </a:pP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3EF55E-BB3B-4BC4-AC59-6D41854E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By: Dr. </a:t>
            </a:r>
            <a:r>
              <a:rPr lang="en-US"/>
              <a:t>Sajid Iqbal, </a:t>
            </a:r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err="1"/>
              <a:t>EDucation</a:t>
            </a:r>
            <a:r>
              <a:rPr lang="en-US"/>
              <a:t> eXplaineD </a:t>
            </a:r>
            <a:r>
              <a:rPr lang="en-US" dirty="0"/>
              <a:t>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E8DD2C-0E62-4D81-8F5C-82964F77D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30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2F24B2-5517-4FA2-B10F-A80107F4D14F}"/>
              </a:ext>
            </a:extLst>
          </p:cNvPr>
          <p:cNvSpPr/>
          <p:nvPr/>
        </p:nvSpPr>
        <p:spPr>
          <a:xfrm>
            <a:off x="3591440" y="2148745"/>
            <a:ext cx="4333460" cy="99257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600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Allah </a:t>
            </a:r>
            <a:r>
              <a:rPr lang="en-US" sz="6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Hafiz</a:t>
            </a:r>
          </a:p>
        </p:txBody>
      </p:sp>
      <p:pic>
        <p:nvPicPr>
          <p:cNvPr id="3" name="Graphic 2" descr="Envelope">
            <a:extLst>
              <a:ext uri="{FF2B5EF4-FFF2-40B4-BE49-F238E27FC236}">
                <a16:creationId xmlns:a16="http://schemas.microsoft.com/office/drawing/2014/main" id="{C441A441-5556-40D5-8E32-2D127AC56C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32275" y="4992684"/>
            <a:ext cx="406629" cy="406629"/>
          </a:xfrm>
          <a:prstGeom prst="rect">
            <a:avLst/>
          </a:prstGeom>
        </p:spPr>
      </p:pic>
      <p:pic>
        <p:nvPicPr>
          <p:cNvPr id="6" name="Graphic 5" descr="Presentation with checklist">
            <a:extLst>
              <a:ext uri="{FF2B5EF4-FFF2-40B4-BE49-F238E27FC236}">
                <a16:creationId xmlns:a16="http://schemas.microsoft.com/office/drawing/2014/main" id="{B35E535C-E00B-4D13-A036-D2367CDF18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9164" y="5205146"/>
            <a:ext cx="577931" cy="577931"/>
          </a:xfrm>
          <a:prstGeom prst="rect">
            <a:avLst/>
          </a:prstGeom>
        </p:spPr>
      </p:pic>
      <p:pic>
        <p:nvPicPr>
          <p:cNvPr id="1026" name="Picture 2" descr="Wow Life Youtube Channel - Youtube Logo Black Transparent PNG ...">
            <a:extLst>
              <a:ext uri="{FF2B5EF4-FFF2-40B4-BE49-F238E27FC236}">
                <a16:creationId xmlns:a16="http://schemas.microsoft.com/office/drawing/2014/main" id="{1E87467A-A420-46EF-A575-0BAB94FF6A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2" t="16024" r="2323" b="5346"/>
          <a:stretch/>
        </p:blipFill>
        <p:spPr bwMode="auto">
          <a:xfrm>
            <a:off x="4038904" y="5838775"/>
            <a:ext cx="1719266" cy="406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CBBA7D6-DE90-48C6-B6E5-96120A3155CE}"/>
              </a:ext>
            </a:extLst>
          </p:cNvPr>
          <p:cNvSpPr/>
          <p:nvPr/>
        </p:nvSpPr>
        <p:spPr>
          <a:xfrm>
            <a:off x="5951984" y="5834104"/>
            <a:ext cx="1872208" cy="40662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COMEDXD</a:t>
            </a:r>
          </a:p>
        </p:txBody>
      </p:sp>
    </p:spTree>
    <p:extLst>
      <p:ext uri="{BB962C8B-B14F-4D97-AF65-F5344CB8AC3E}">
        <p14:creationId xmlns:p14="http://schemas.microsoft.com/office/powerpoint/2010/main" val="6526667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FCD84-8067-4D7A-A6DA-D718A3E3D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38851-5328-4789-A7E2-B68CFDA00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428031-F8C1-40C1-AABD-517E8CEF4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err="1"/>
              <a:t>EDucation</a:t>
            </a:r>
            <a:r>
              <a:rPr lang="en-US"/>
              <a:t> EXplaineD </a:t>
            </a:r>
            <a:r>
              <a:rPr lang="en-US" dirty="0"/>
              <a:t>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F86844-D95A-4A4B-AF2A-C800FE7D2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458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AA48435-BDD1-4AEA-9F3D-9928EADF0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Multivariate Classification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6805D54-8811-41E5-9CD8-B381B16937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7C8920-2BF9-4A62-89D2-109581D9A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30E9A2-92B8-4C28-8436-FFAD407E6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114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774D314-16B8-4FE8-B895-DE0BCB15B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D483BCD5-D1B0-4860-BC9E-5B16CFF6E1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ℜ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and class conditional densities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FFC000"/>
                    </a:solidFill>
                  </a:rPr>
                  <a:t> </a:t>
                </a:r>
                <a:r>
                  <a:rPr lang="en-US" dirty="0"/>
                  <a:t>are taken as normal density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FFC000"/>
                    </a:solidFill>
                  </a:rPr>
                  <a:t> </a:t>
                </a:r>
                <a:r>
                  <a:rPr lang="en-US" dirty="0"/>
                  <a:t>then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While real data may not often be exactly multivariate normal, it is a useful approximation </a:t>
                </a:r>
              </a:p>
              <a:p>
                <a:r>
                  <a:rPr lang="en-US" dirty="0"/>
                  <a:t>One clear requirement is that the sample of a class should form a single group; if there are multiple groups, one should use a mixture model </a:t>
                </a:r>
              </a:p>
            </p:txBody>
          </p:sp>
        </mc:Choice>
        <mc:Fallback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D483BCD5-D1B0-4860-BC9E-5B16CFF6E1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88" t="-2200" r="-1649" b="-28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60888F-B3C4-4696-942A-9BB30B92D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D58044-3A4D-40A0-9469-498B626B7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4259087-4047-4D54-8CEB-395E4FC69BC6}"/>
                  </a:ext>
                </a:extLst>
              </p:cNvPr>
              <p:cNvSpPr txBox="1"/>
              <p:nvPr/>
            </p:nvSpPr>
            <p:spPr>
              <a:xfrm>
                <a:off x="4346917" y="3035623"/>
                <a:ext cx="3991631" cy="7867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d>
                      <m:dPr>
                        <m:ctrlPr>
                          <a:rPr lang="en-US" sz="2000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2000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000" b="1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sz="2000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p>
                          <m:sSupPr>
                            <m:ctrlPr>
                              <a:rPr lang="en-US" sz="2000" b="1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sz="2000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𝝅</m:t>
                                </m:r>
                              </m:e>
                            </m:d>
                          </m:e>
                          <m:sup>
                            <m:f>
                              <m:fPr>
                                <m:ctrlPr>
                                  <a:rPr lang="en-US" sz="2000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𝒅</m:t>
                                </m:r>
                              </m:num>
                              <m:den>
                                <m:r>
                                  <a:rPr lang="en-US" sz="2000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𝟐</m:t>
                                </m:r>
                              </m:den>
                            </m:f>
                          </m:sup>
                        </m:sSup>
                        <m:sSup>
                          <m:sSupPr>
                            <m:ctrlPr>
                              <a:rPr lang="en-US" sz="2000" b="1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l-GR" sz="2000" b="1" i="1" dirty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𝚺</m:t>
                                </m:r>
                              </m:e>
                            </m:d>
                          </m:e>
                          <m:sup>
                            <m:f>
                              <m:fPr>
                                <m:ctrlPr>
                                  <a:rPr lang="en-US" sz="2000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en-US" sz="2000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𝟐</m:t>
                                </m:r>
                              </m:den>
                            </m:f>
                          </m:sup>
                        </m:sSup>
                      </m:den>
                    </m:f>
                    <m:sSup>
                      <m:sSupPr>
                        <m:ctrlPr>
                          <a:rPr lang="en-US" sz="2000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000" b="1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f>
                              <m:fPr>
                                <m:ctrlPr>
                                  <a:rPr lang="en-US" sz="2000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en-US" sz="2000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𝟐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sz="2000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000" b="1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1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en-US" sz="2000" b="1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 b="1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𝝁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2000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𝑻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sz="2000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sz="2000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𝝁</m:t>
                                </m:r>
                              </m:e>
                            </m:d>
                          </m:num>
                          <m:den>
                            <m:r>
                              <a:rPr lang="el-GR" sz="2000" b="1" i="1" dirty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𝚺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sz="2000" b="1" dirty="0">
                    <a:solidFill>
                      <a:srgbClr val="FFC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4259087-4047-4D54-8CEB-395E4FC69B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6917" y="3035623"/>
                <a:ext cx="3991631" cy="7867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648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19DAF-98CD-4463-A65A-84A86DCE3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Multi-variate classification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F73063-6D42-4FBF-907C-457F054B96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0321" y="2096086"/>
                <a:ext cx="9613861" cy="420574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𝑎𝑔𝑒</m:t>
                        </m:r>
                        <m:r>
                          <a:rPr lang="en-US" i="1" dirty="0" err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 err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𝑖𝑛𝑐𝑜𝑚𝑒</m:t>
                        </m:r>
                      </m:e>
                    </m:d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𝑡𝑦𝑝𝑒</m:t>
                        </m:r>
                        <m:r>
                          <a:rPr lang="en-US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𝑐𝑎𝑟</m:t>
                        </m:r>
                      </m:e>
                    </m:d>
                    <m:r>
                      <a:rPr lang="en-US" b="0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𝑎𝑔𝑒</m:t>
                                </m:r>
                              </m:sub>
                            </m:sSub>
                            <m:r>
                              <a:rPr lang="en-US" i="1" dirty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𝑖𝑛𝑐𝑜𝑚𝑒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: A Vector of mean age and income of customers who buy car type </a:t>
                </a:r>
                <a:r>
                  <a:rPr lang="en-US" i="1" dirty="0" err="1"/>
                  <a:t>i</a:t>
                </a:r>
                <a:r>
                  <a:rPr lang="en-US" i="1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𝑔𝑒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𝑔𝑒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𝑎𝑔𝑒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𝑖𝑛𝑐𝑜𝑚𝑒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𝑎𝑔𝑒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𝑖𝑛𝑐𝑜𝑚𝑒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𝑖𝑛𝑐𝑜𝑚𝑒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𝑖𝑛𝑐𝑜𝑚𝑒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e>
                      <m:sub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= variance of age who buy car of type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>
                  <a:solidFill>
                    <a:srgbClr val="FFC00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= variance of income who buy car of type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dirty="0"/>
                  <a:t>= covariance of age and income of customers who buy car of type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>
                  <a:solidFill>
                    <a:srgbClr val="FFC000"/>
                  </a:solidFill>
                </a:endParaRPr>
              </a:p>
              <a:p>
                <a:r>
                  <a:rPr lang="en-US" dirty="0"/>
                  <a:t>The discriminant function is given as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dirty="0" smtClean="0">
                            <a:solidFill>
                              <a:srgbClr val="FFC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dirty="0" smtClean="0">
                            <a:solidFill>
                              <a:srgbClr val="FFC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1800" b="0" i="1" dirty="0" smtClean="0">
                            <a:solidFill>
                              <a:srgbClr val="FFC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b="0" i="1" dirty="0" smtClean="0">
                        <a:solidFill>
                          <a:srgbClr val="FFC000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dirty="0" smtClean="0">
                        <a:solidFill>
                          <a:srgbClr val="FFC000"/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dirty="0" smtClean="0">
                        <a:solidFill>
                          <a:srgbClr val="FFC000"/>
                        </a:solidFill>
                        <a:effectLst/>
                        <a:latin typeface="Cambria Math" panose="02040503050406030204" pitchFamily="18" charset="0"/>
                      </a:rPr>
                      <m:t>) = </m:t>
                    </m:r>
                    <m:r>
                      <m:rPr>
                        <m:sty m:val="p"/>
                      </m:rPr>
                      <a:rPr lang="en-US" sz="1800" b="0" i="1" dirty="0" smtClean="0">
                        <a:solidFill>
                          <a:srgbClr val="FFC000"/>
                        </a:solidFill>
                        <a:effectLst/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1800" b="0" i="1" dirty="0" smtClean="0">
                        <a:solidFill>
                          <a:srgbClr val="FFC000"/>
                        </a:solidFill>
                        <a:effectLst/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sz="1800" b="0" i="1" dirty="0" smtClean="0">
                        <a:solidFill>
                          <a:srgbClr val="FFC000"/>
                        </a:solidFill>
                        <a:effectLst/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800" b="0" i="1" dirty="0" smtClean="0">
                        <a:solidFill>
                          <a:srgbClr val="FFC000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dirty="0" err="1" smtClean="0">
                        <a:solidFill>
                          <a:srgbClr val="FFC000"/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dirty="0" err="1" smtClean="0">
                        <a:solidFill>
                          <a:srgbClr val="FFC000"/>
                        </a:solidFill>
                        <a:effectLst/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1800" b="0" i="1" dirty="0" smtClean="0">
                            <a:solidFill>
                              <a:srgbClr val="FFC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dirty="0" err="1" smtClean="0">
                            <a:solidFill>
                              <a:srgbClr val="FFC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800" b="0" i="1" dirty="0" err="1" smtClean="0">
                            <a:solidFill>
                              <a:srgbClr val="FFC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b="0" i="1" dirty="0" smtClean="0">
                        <a:solidFill>
                          <a:srgbClr val="FFC000"/>
                        </a:solidFill>
                        <a:effectLst/>
                        <a:latin typeface="Cambria Math" panose="02040503050406030204" pitchFamily="18" charset="0"/>
                      </a:rPr>
                      <m:t>) + </m:t>
                    </m:r>
                    <m:r>
                      <m:rPr>
                        <m:sty m:val="p"/>
                      </m:rPr>
                      <a:rPr lang="en-US" sz="1800" b="0" i="1" dirty="0" smtClean="0">
                        <a:solidFill>
                          <a:srgbClr val="FFC000"/>
                        </a:solidFill>
                        <a:effectLst/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1800" b="0" i="1" dirty="0" smtClean="0">
                        <a:solidFill>
                          <a:srgbClr val="FFC000"/>
                        </a:solidFill>
                        <a:effectLst/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sz="1800" b="0" i="1" dirty="0" smtClean="0">
                        <a:solidFill>
                          <a:srgbClr val="FFC000"/>
                        </a:solidFill>
                        <a:effectLst/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800" b="0" i="1" dirty="0" smtClean="0">
                        <a:solidFill>
                          <a:srgbClr val="FFC000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800" b="0" i="1" dirty="0" smtClean="0">
                            <a:solidFill>
                              <a:srgbClr val="FFC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dirty="0" smtClean="0">
                            <a:solidFill>
                              <a:srgbClr val="FFC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800" b="0" i="1" dirty="0" smtClean="0">
                            <a:solidFill>
                              <a:srgbClr val="FFC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b="0" i="1" dirty="0" smtClean="0">
                        <a:solidFill>
                          <a:srgbClr val="FFC000"/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FFC000"/>
                    </a:solidFill>
                  </a:rPr>
                  <a:t> </a:t>
                </a:r>
                <a:r>
                  <a:rPr lang="en-US" dirty="0"/>
                  <a:t>assuming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err="1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i="1" dirty="0" err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 dirty="0" err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∼ 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 dirty="0" err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0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i="1" dirty="0" err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dirty="0">
                  <a:solidFill>
                    <a:srgbClr val="FFC000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F73063-6D42-4FBF-907C-457F054B96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321" y="2096086"/>
                <a:ext cx="9613861" cy="4205749"/>
              </a:xfrm>
              <a:blipFill>
                <a:blip r:embed="rId2"/>
                <a:stretch>
                  <a:fillRect l="-888" t="-20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5D8D6E-25E3-4A31-B41F-A8475E051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290FF6-706C-4661-BD9B-37C7682DB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871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5B0A0-1DD5-408A-8B28-FC81B5E4A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272F0D-3B69-4434-908F-696DAD70A3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solidFill>
                              <a:srgbClr val="FFC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rgbClr val="FFC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FFC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dirty="0" smtClean="0">
                        <a:solidFill>
                          <a:srgbClr val="FFC000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dirty="0" smtClean="0">
                        <a:solidFill>
                          <a:srgbClr val="FFC000"/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dirty="0" smtClean="0">
                        <a:solidFill>
                          <a:srgbClr val="FFC000"/>
                        </a:solidFill>
                        <a:effectLst/>
                        <a:latin typeface="Cambria Math" panose="02040503050406030204" pitchFamily="18" charset="0"/>
                      </a:rPr>
                      <m:t>) = </m:t>
                    </m:r>
                    <m:r>
                      <m:rPr>
                        <m:sty m:val="p"/>
                      </m:rPr>
                      <a:rPr lang="en-US" sz="2400" b="0" i="1" dirty="0" smtClean="0">
                        <a:solidFill>
                          <a:srgbClr val="FFC000"/>
                        </a:solidFill>
                        <a:effectLst/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2400" b="0" i="1" dirty="0" smtClean="0">
                        <a:solidFill>
                          <a:srgbClr val="FFC000"/>
                        </a:solidFill>
                        <a:effectLst/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sz="2400" b="0" i="1" dirty="0" smtClean="0">
                        <a:solidFill>
                          <a:srgbClr val="FFC000"/>
                        </a:solidFill>
                        <a:effectLst/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dirty="0" smtClean="0">
                        <a:solidFill>
                          <a:srgbClr val="FFC000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dirty="0" err="1" smtClean="0">
                        <a:solidFill>
                          <a:srgbClr val="FFC000"/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dirty="0" err="1" smtClean="0">
                        <a:solidFill>
                          <a:srgbClr val="FFC000"/>
                        </a:solidFill>
                        <a:effectLst/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400" b="0" i="1" dirty="0" smtClean="0">
                            <a:solidFill>
                              <a:srgbClr val="FFC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err="1" smtClean="0">
                            <a:solidFill>
                              <a:srgbClr val="FFC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b="0" i="1" dirty="0" err="1" smtClean="0">
                            <a:solidFill>
                              <a:srgbClr val="FFC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dirty="0" smtClean="0">
                        <a:solidFill>
                          <a:srgbClr val="FFC000"/>
                        </a:solidFill>
                        <a:effectLst/>
                        <a:latin typeface="Cambria Math" panose="02040503050406030204" pitchFamily="18" charset="0"/>
                      </a:rPr>
                      <m:t>) + </m:t>
                    </m:r>
                    <m:r>
                      <m:rPr>
                        <m:sty m:val="p"/>
                      </m:rPr>
                      <a:rPr lang="en-US" sz="2400" b="0" i="1" dirty="0" smtClean="0">
                        <a:solidFill>
                          <a:srgbClr val="FFC000"/>
                        </a:solidFill>
                        <a:effectLst/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2400" b="0" i="1" dirty="0" smtClean="0">
                        <a:solidFill>
                          <a:srgbClr val="FFC000"/>
                        </a:solidFill>
                        <a:effectLst/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sz="2400" b="0" i="1" dirty="0" smtClean="0">
                        <a:solidFill>
                          <a:srgbClr val="FFC000"/>
                        </a:solidFill>
                        <a:effectLst/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dirty="0" smtClean="0">
                        <a:solidFill>
                          <a:srgbClr val="FFC000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dirty="0" smtClean="0">
                            <a:solidFill>
                              <a:srgbClr val="FFC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rgbClr val="FFC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FFC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dirty="0" smtClean="0">
                        <a:solidFill>
                          <a:srgbClr val="FFC000"/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FFC000"/>
                    </a:solidFill>
                  </a:rPr>
                  <a:t> </a:t>
                </a:r>
                <a:r>
                  <a:rPr lang="en-US" dirty="0"/>
                  <a:t>assuming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err="1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i="1" dirty="0" err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 dirty="0" err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∼ 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 dirty="0" err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0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i="1" dirty="0" err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Then 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dirty="0" smtClean="0">
                            <a:solidFill>
                              <a:srgbClr val="FFC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dirty="0" smtClean="0">
                            <a:solidFill>
                              <a:srgbClr val="FFC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1800" b="0" i="1" dirty="0" smtClean="0">
                            <a:solidFill>
                              <a:srgbClr val="FFC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1800" b="0" i="1" dirty="0" smtClean="0">
                            <a:solidFill>
                              <a:srgbClr val="FFC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dirty="0" smtClean="0">
                            <a:solidFill>
                              <a:srgbClr val="FFC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800" b="0" i="1" dirty="0" smtClean="0">
                        <a:solidFill>
                          <a:srgbClr val="FFC000"/>
                        </a:solidFill>
                        <a:effectLst/>
                        <a:latin typeface="Cambria Math" panose="02040503050406030204" pitchFamily="18" charset="0"/>
                      </a:rPr>
                      <m:t>= −</m:t>
                    </m:r>
                    <m:f>
                      <m:fPr>
                        <m:ctrlPr>
                          <a:rPr lang="en-US" sz="1800" b="0" i="1" dirty="0" smtClean="0">
                            <a:solidFill>
                              <a:srgbClr val="FFC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dirty="0" smtClean="0">
                            <a:solidFill>
                              <a:srgbClr val="FFC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1800" b="0" i="1" dirty="0" smtClean="0">
                            <a:solidFill>
                              <a:srgbClr val="FFC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n-US" sz="1800" b="0" i="1" dirty="0" smtClean="0">
                            <a:solidFill>
                              <a:srgbClr val="FFC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dirty="0" smtClean="0">
                            <a:solidFill>
                              <a:srgbClr val="FFC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1800" b="0" i="1" dirty="0" smtClean="0">
                            <a:solidFill>
                              <a:srgbClr val="FFC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l-GR" sz="1800" b="0" i="1" dirty="0" smtClean="0">
                            <a:solidFill>
                              <a:srgbClr val="FFC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func>
                    <m:r>
                      <a:rPr lang="el-GR" sz="1800" b="0" i="1" dirty="0" smtClean="0">
                        <a:solidFill>
                          <a:srgbClr val="FFC000"/>
                        </a:solidFill>
                        <a:effectLst/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1800" b="0" i="1" dirty="0" smtClean="0">
                            <a:solidFill>
                              <a:srgbClr val="FFC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l-GR" sz="1800" b="0" i="1" dirty="0" smtClean="0">
                            <a:solidFill>
                              <a:srgbClr val="FFC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l-GR" sz="1800" b="0" i="1" dirty="0" smtClean="0">
                            <a:solidFill>
                              <a:srgbClr val="FFC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n-US" sz="1800" b="0" i="1" dirty="0" smtClean="0">
                            <a:solidFill>
                              <a:srgbClr val="FFC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dirty="0" smtClean="0">
                            <a:solidFill>
                              <a:srgbClr val="FFC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800" b="0" i="1" dirty="0" smtClean="0">
                                <a:solidFill>
                                  <a:srgbClr val="FFC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b="0" i="1" dirty="0" smtClean="0">
                                    <a:solidFill>
                                      <a:srgbClr val="FFC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sz="1800" b="0" i="0" dirty="0" smtClean="0">
                                    <a:solidFill>
                                      <a:srgbClr val="FFC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  <m:sub>
                                <m:r>
                                  <a:rPr lang="en-US" sz="1800" b="0" i="1" dirty="0" err="1" smtClean="0">
                                    <a:solidFill>
                                      <a:srgbClr val="FFC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1800" b="0" i="1" dirty="0" smtClean="0">
                        <a:solidFill>
                          <a:srgbClr val="FFC000"/>
                        </a:solidFill>
                        <a:effectLst/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1800" b="0" i="1" dirty="0" smtClean="0">
                            <a:solidFill>
                              <a:srgbClr val="FFC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dirty="0" smtClean="0">
                            <a:solidFill>
                              <a:srgbClr val="FFC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dirty="0" smtClean="0">
                            <a:solidFill>
                              <a:srgbClr val="FFC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sz="1800" b="0" i="1" dirty="0" smtClean="0">
                            <a:solidFill>
                              <a:srgbClr val="FFC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800" b="0" i="1" dirty="0" smtClean="0">
                                <a:solidFill>
                                  <a:srgbClr val="FFC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dirty="0" smtClean="0">
                                <a:solidFill>
                                  <a:srgbClr val="FFC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800" b="0" i="1" dirty="0" smtClean="0">
                                <a:solidFill>
                                  <a:srgbClr val="FFC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 − </m:t>
                            </m:r>
                            <m:sSub>
                              <m:sSubPr>
                                <m:ctrlPr>
                                  <a:rPr lang="en-US" sz="1800" b="0" i="1" dirty="0" smtClean="0">
                                    <a:solidFill>
                                      <a:srgbClr val="FFC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l-GR" sz="1800" b="0" i="1" dirty="0" smtClean="0">
                                    <a:solidFill>
                                      <a:srgbClr val="FFC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1800" b="0" i="1" dirty="0" err="1" smtClean="0">
                                    <a:solidFill>
                                      <a:srgbClr val="FFC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800" b="0" i="1" dirty="0" smtClean="0">
                            <a:solidFill>
                              <a:srgbClr val="FFC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Sup>
                      <m:sSubSupPr>
                        <m:ctrlPr>
                          <a:rPr lang="en-US" sz="1800" b="0" i="1" dirty="0" smtClean="0">
                            <a:solidFill>
                              <a:srgbClr val="FFC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l-GR" sz="1800" b="0" i="0" dirty="0" smtClean="0">
                            <a:solidFill>
                              <a:srgbClr val="FFC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b="0" i="0" dirty="0" smtClean="0">
                            <a:solidFill>
                              <a:srgbClr val="FFC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  <m:sup>
                        <m:r>
                          <a:rPr lang="el-GR" sz="1800" b="0" i="1" dirty="0" smtClean="0">
                            <a:solidFill>
                              <a:srgbClr val="FFC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00" b="0" i="0" dirty="0" smtClean="0">
                            <a:solidFill>
                              <a:srgbClr val="FFC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sz="1800" b="0" i="1" dirty="0" smtClean="0">
                        <a:solidFill>
                          <a:srgbClr val="FFC000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dirty="0" smtClean="0">
                        <a:solidFill>
                          <a:srgbClr val="FFC000"/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dirty="0" smtClean="0">
                        <a:solidFill>
                          <a:srgbClr val="FFC000"/>
                        </a:solidFill>
                        <a:effectLst/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800" b="0" i="1" dirty="0" smtClean="0">
                            <a:solidFill>
                              <a:srgbClr val="FFC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1800" b="0" i="1" dirty="0" smtClean="0">
                            <a:solidFill>
                              <a:srgbClr val="FFC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800" b="0" i="1" dirty="0" err="1" smtClean="0">
                            <a:solidFill>
                              <a:srgbClr val="FFC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b="0" i="1" dirty="0" smtClean="0">
                        <a:solidFill>
                          <a:srgbClr val="FFC000"/>
                        </a:solidFill>
                        <a:effectLst/>
                        <a:latin typeface="Cambria Math" panose="02040503050406030204" pitchFamily="18" charset="0"/>
                      </a:rPr>
                      <m:t>)+</m:t>
                    </m:r>
                    <m:r>
                      <m:rPr>
                        <m:sty m:val="p"/>
                      </m:rPr>
                      <a:rPr lang="en-US" sz="1800" b="0" i="1" dirty="0" smtClean="0">
                        <a:solidFill>
                          <a:srgbClr val="FFC000"/>
                        </a:solidFill>
                        <a:effectLst/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1800" b="0" i="1" dirty="0" smtClean="0">
                        <a:solidFill>
                          <a:srgbClr val="FFC000"/>
                        </a:solidFill>
                        <a:effectLst/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sz="1800" b="0" i="1" dirty="0" smtClean="0">
                        <a:solidFill>
                          <a:srgbClr val="FFC000"/>
                        </a:solidFill>
                        <a:effectLst/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800" b="0" i="1" dirty="0" smtClean="0">
                        <a:solidFill>
                          <a:srgbClr val="FFC000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800" b="0" i="1" dirty="0" smtClean="0">
                            <a:solidFill>
                              <a:srgbClr val="FFC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dirty="0" smtClean="0">
                            <a:solidFill>
                              <a:srgbClr val="FFC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800" b="0" i="1" dirty="0" smtClean="0">
                            <a:solidFill>
                              <a:srgbClr val="FFC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b="0" i="1" dirty="0" smtClean="0">
                        <a:solidFill>
                          <a:srgbClr val="FFC000"/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FFC000"/>
                  </a:solidFill>
                </a:endParaRPr>
              </a:p>
              <a:p>
                <a:r>
                  <a:rPr lang="en-US" dirty="0"/>
                  <a:t>Let the training set has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 ≥ 2 </m:t>
                    </m:r>
                  </m:oMath>
                </a14:m>
                <a:r>
                  <a:rPr lang="en-US" dirty="0"/>
                  <a:t>classes,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 = {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err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 dirty="0" err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}, 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solidFill>
                      <a:srgbClr val="FFC000"/>
                    </a:solidFill>
                  </a:rPr>
                  <a:t>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otherwise</a:t>
                </a:r>
              </a:p>
              <a:p>
                <a:r>
                  <a:rPr lang="en-US" dirty="0"/>
                  <a:t>Estimates for the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Σ</m:t>
                    </m:r>
                    <m:r>
                      <a:rPr lang="el-GR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are found using maximum likelihood separately for each class </a:t>
                </a:r>
                <a:br>
                  <a:rPr lang="en-US" dirty="0"/>
                </a:b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272F0D-3B69-4434-908F-696DAD70A3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88" t="-2369" r="-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C65241-6901-435E-9087-EF5CF801C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14A2E8-4389-40B3-9DFE-A9078505B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6119E83-5267-479C-BD24-3362AB806D90}"/>
                  </a:ext>
                </a:extLst>
              </p:cNvPr>
              <p:cNvSpPr txBox="1"/>
              <p:nvPr/>
            </p:nvSpPr>
            <p:spPr>
              <a:xfrm>
                <a:off x="1657847" y="5222430"/>
                <a:ext cx="1944858" cy="6528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</m:e>
                          </m:nary>
                        </m:num>
                        <m:den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6119E83-5267-479C-BD24-3362AB806D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7847" y="5222430"/>
                <a:ext cx="1944858" cy="6528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7017765-FFC7-4380-9E27-55B655116E84}"/>
                  </a:ext>
                </a:extLst>
              </p:cNvPr>
              <p:cNvSpPr txBox="1"/>
              <p:nvPr/>
            </p:nvSpPr>
            <p:spPr>
              <a:xfrm>
                <a:off x="3726030" y="5185624"/>
                <a:ext cx="2481775" cy="7264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</m:e>
                          </m:nary>
                        </m:den>
                      </m:f>
                    </m:oMath>
                  </m:oMathPara>
                </a14:m>
                <a:endParaRPr lang="en-US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7017765-FFC7-4380-9E27-55B655116E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6030" y="5185624"/>
                <a:ext cx="2481775" cy="72648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7F5B38A-E159-499B-83D4-F76D4EF26E8A}"/>
                  </a:ext>
                </a:extLst>
              </p:cNvPr>
              <p:cNvSpPr txBox="1"/>
              <p:nvPr/>
            </p:nvSpPr>
            <p:spPr>
              <a:xfrm>
                <a:off x="6595412" y="5268724"/>
                <a:ext cx="3311163" cy="6433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lang="en-US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9"/>
                                    </m:rPr>
                                    <a:rPr lang="en-US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b="0" i="1" smtClean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  <m:r>
                                    <a:rPr lang="en-US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p>
                                      </m:sSup>
                                      <m:r>
                                        <a:rPr lang="en-US" i="1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</m:e>
                          </m:nary>
                        </m:den>
                      </m:f>
                    </m:oMath>
                  </m:oMathPara>
                </a14:m>
                <a:endParaRPr lang="en-US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7F5B38A-E159-499B-83D4-F76D4EF26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5412" y="5268724"/>
                <a:ext cx="3311163" cy="64338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FCFB742F-E51E-4E46-88ED-8A4B1E6FF6C1}"/>
              </a:ext>
            </a:extLst>
          </p:cNvPr>
          <p:cNvSpPr txBox="1"/>
          <p:nvPr/>
        </p:nvSpPr>
        <p:spPr>
          <a:xfrm>
            <a:off x="5641144" y="2968283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923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F4390-A4DC-4429-A32A-E04BDF086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2290C-5F9D-4794-BA5D-84114B0C8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81126"/>
          </a:xfrm>
        </p:spPr>
        <p:txBody>
          <a:bodyPr/>
          <a:lstStyle/>
          <a:p>
            <a:r>
              <a:rPr lang="en-US" dirty="0"/>
              <a:t>By plugging the values into discriminant function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40D530-FFB6-405D-AA50-1EA04CDDC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A6F11C-AE0C-4B9A-B612-716AEE162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7E015BB-4265-48DE-8ED3-DD5327678688}"/>
                  </a:ext>
                </a:extLst>
              </p:cNvPr>
              <p:cNvSpPr txBox="1"/>
              <p:nvPr/>
            </p:nvSpPr>
            <p:spPr>
              <a:xfrm>
                <a:off x="2438078" y="2817999"/>
                <a:ext cx="6410499" cy="6110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dirty="0" smtClean="0">
                              <a:solidFill>
                                <a:srgbClr val="FFC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1800" b="1" i="1" dirty="0" smtClean="0">
                              <a:solidFill>
                                <a:srgbClr val="FFC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sz="1800" b="1" i="1" dirty="0" smtClean="0">
                              <a:solidFill>
                                <a:srgbClr val="FFC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pl-PL" sz="1800" b="1" i="1" dirty="0">
                          <a:solidFill>
                            <a:srgbClr val="FFC000"/>
                          </a:solidFill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l-PL" sz="1800" b="1" i="1" dirty="0">
                          <a:solidFill>
                            <a:srgbClr val="FFC000"/>
                          </a:solidFill>
                          <a:effectLst/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l-PL" sz="1800" b="1" i="1" dirty="0">
                          <a:solidFill>
                            <a:srgbClr val="FFC000"/>
                          </a:solidFill>
                          <a:effectLst/>
                          <a:latin typeface="Cambria Math" panose="02040503050406030204" pitchFamily="18" charset="0"/>
                        </a:rPr>
                        <m:t>) = −</m:t>
                      </m:r>
                      <m:f>
                        <m:fPr>
                          <m:ctrlPr>
                            <a:rPr lang="en-US" sz="1800" b="1" i="1" dirty="0" smtClean="0">
                              <a:solidFill>
                                <a:srgbClr val="FFC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1800" b="1" i="1" dirty="0">
                              <a:solidFill>
                                <a:srgbClr val="FFC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pl-PL" sz="1800" b="1" i="1" dirty="0" smtClean="0">
                              <a:solidFill>
                                <a:srgbClr val="FFC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pl-PL" sz="1800" b="1" i="1" dirty="0" smtClean="0">
                          <a:solidFill>
                            <a:srgbClr val="FFC000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l-PL" sz="1800" b="1" i="1" dirty="0" smtClean="0">
                          <a:solidFill>
                            <a:srgbClr val="FFC000"/>
                          </a:solidFill>
                          <a:effectLst/>
                          <a:latin typeface="Cambria Math" panose="02040503050406030204" pitchFamily="18" charset="0"/>
                        </a:rPr>
                        <m:t>𝒍𝒐𝒈</m:t>
                      </m:r>
                      <m:r>
                        <a:rPr lang="pl-PL" sz="1800" b="1" i="1" dirty="0" smtClean="0">
                          <a:solidFill>
                            <a:srgbClr val="FFC000"/>
                          </a:solidFill>
                          <a:effectLst/>
                          <a:latin typeface="Cambria Math" panose="02040503050406030204" pitchFamily="18" charset="0"/>
                        </a:rPr>
                        <m:t>⁡|</m:t>
                      </m:r>
                      <m:sSub>
                        <m:sSubPr>
                          <m:ctrlPr>
                            <a:rPr lang="en-US" sz="1800" b="1" i="1" dirty="0" smtClean="0">
                              <a:solidFill>
                                <a:srgbClr val="FFC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1800" b="1" i="1" dirty="0" smtClean="0">
                              <a:solidFill>
                                <a:srgbClr val="FFC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1800" b="1" i="1" dirty="0" smtClean="0">
                              <a:solidFill>
                                <a:srgbClr val="FFC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pl-PL" sz="1800" b="1" i="1" dirty="0">
                          <a:solidFill>
                            <a:srgbClr val="FFC000"/>
                          </a:solidFill>
                          <a:effectLst/>
                          <a:latin typeface="Cambria Math" panose="02040503050406030204" pitchFamily="18" charset="0"/>
                        </a:rPr>
                        <m:t>|−</m:t>
                      </m:r>
                      <m:f>
                        <m:fPr>
                          <m:ctrlPr>
                            <a:rPr lang="en-US" sz="1800" b="1" i="1" dirty="0" smtClean="0">
                              <a:solidFill>
                                <a:srgbClr val="FFC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1800" b="1" i="1" dirty="0">
                              <a:solidFill>
                                <a:srgbClr val="FFC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pl-PL" sz="1800" b="1" i="1" dirty="0">
                              <a:solidFill>
                                <a:srgbClr val="FFC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sSup>
                        <m:sSupPr>
                          <m:ctrlPr>
                            <a:rPr lang="en-US" sz="1800" b="1" i="1" dirty="0" smtClean="0">
                              <a:solidFill>
                                <a:srgbClr val="FFC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l-PL" sz="1800" b="1" i="1" dirty="0">
                                  <a:solidFill>
                                    <a:srgbClr val="FFC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l-PL" sz="1800" b="1" i="1" dirty="0">
                                  <a:solidFill>
                                    <a:srgbClr val="FFC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pl-PL" sz="1800" b="1" i="1" dirty="0">
                                  <a:solidFill>
                                    <a:srgbClr val="FFC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800" b="1" i="1" dirty="0" smtClean="0">
                                      <a:solidFill>
                                        <a:srgbClr val="FFC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1800" b="1" i="1" dirty="0">
                                      <a:solidFill>
                                        <a:srgbClr val="FFC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𝒎</m:t>
                                  </m:r>
                                </m:e>
                                <m:sub>
                                  <m:r>
                                    <a:rPr lang="en-US" sz="1800" b="1" i="1" dirty="0" smtClean="0">
                                      <a:solidFill>
                                        <a:srgbClr val="FFC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800" b="1" i="1" dirty="0" smtClean="0">
                              <a:solidFill>
                                <a:srgbClr val="FFC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sSubSup>
                        <m:sSubSupPr>
                          <m:ctrlPr>
                            <a:rPr lang="en-US" sz="1800" b="1" i="1" dirty="0" smtClean="0">
                              <a:solidFill>
                                <a:srgbClr val="FFC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l-PL" sz="1800" b="1" i="1" dirty="0">
                              <a:solidFill>
                                <a:srgbClr val="FFC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1800" b="1" i="1" dirty="0" smtClean="0">
                              <a:solidFill>
                                <a:srgbClr val="FFC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sz="1800" b="1" i="1" dirty="0" smtClean="0">
                              <a:solidFill>
                                <a:srgbClr val="FFC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b="1" i="1" dirty="0" smtClean="0">
                              <a:solidFill>
                                <a:srgbClr val="FFC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  <m:r>
                        <a:rPr lang="pl-PL" sz="1800" b="1" i="1" dirty="0">
                          <a:solidFill>
                            <a:srgbClr val="FFC000"/>
                          </a:solidFill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l-PL" sz="1800" b="1" i="1" dirty="0">
                          <a:solidFill>
                            <a:srgbClr val="FFC000"/>
                          </a:solidFill>
                          <a:effectLst/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l-PL" sz="1800" b="1" i="1" dirty="0">
                          <a:solidFill>
                            <a:srgbClr val="FFC000"/>
                          </a:solidFill>
                          <a:effectLst/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800" b="1" i="1" dirty="0" smtClean="0">
                              <a:solidFill>
                                <a:srgbClr val="FFC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1800" b="1" i="1" dirty="0">
                              <a:solidFill>
                                <a:srgbClr val="FFC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b>
                          <m:r>
                            <a:rPr lang="en-US" sz="1800" b="1" i="1" dirty="0" smtClean="0">
                              <a:solidFill>
                                <a:srgbClr val="FFC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pl-PL" sz="1800" b="1" i="1" dirty="0">
                          <a:solidFill>
                            <a:srgbClr val="FFC000"/>
                          </a:solidFill>
                          <a:effectLst/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pl-PL" sz="1800" b="1" i="1" dirty="0">
                          <a:solidFill>
                            <a:srgbClr val="FFC000"/>
                          </a:solidFill>
                          <a:effectLst/>
                          <a:latin typeface="Cambria Math" panose="02040503050406030204" pitchFamily="18" charset="0"/>
                        </a:rPr>
                        <m:t>𝒍𝒐𝒈</m:t>
                      </m:r>
                      <m:r>
                        <a:rPr lang="pl-PL" sz="1800" b="1" i="1" dirty="0">
                          <a:solidFill>
                            <a:srgbClr val="FFC000"/>
                          </a:solidFill>
                          <a:effectLst/>
                          <a:latin typeface="Cambria Math" panose="02040503050406030204" pitchFamily="18" charset="0"/>
                        </a:rPr>
                        <m:t>⁡</m:t>
                      </m:r>
                      <m:acc>
                        <m:accPr>
                          <m:chr m:val="̂"/>
                          <m:ctrlPr>
                            <a:rPr lang="pl-PL" sz="1800" b="1" i="1" dirty="0" smtClean="0">
                              <a:solidFill>
                                <a:srgbClr val="FFC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b="1" i="1" dirty="0" smtClean="0">
                              <a:solidFill>
                                <a:srgbClr val="FFC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</m:acc>
                      <m:r>
                        <a:rPr lang="pl-PL" sz="1800" b="1" i="1" dirty="0">
                          <a:solidFill>
                            <a:srgbClr val="FFC000"/>
                          </a:solidFill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800" b="1" i="1" dirty="0" smtClean="0">
                              <a:solidFill>
                                <a:srgbClr val="FFC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1800" b="1" i="1" dirty="0">
                              <a:solidFill>
                                <a:srgbClr val="FFC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1800" b="1" i="1" dirty="0" smtClean="0">
                              <a:solidFill>
                                <a:srgbClr val="FFC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pl-PL" sz="1800" b="1" i="1" dirty="0">
                          <a:solidFill>
                            <a:srgbClr val="FFC000"/>
                          </a:solidFill>
                          <a:effectLst/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pl-PL" b="1" i="1" dirty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br>
                  <a:rPr lang="pl-PL" b="1" dirty="0">
                    <a:solidFill>
                      <a:srgbClr val="FFC000"/>
                    </a:solidFill>
                  </a:rPr>
                </a:br>
                <a:endParaRPr lang="en-US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7E015BB-4265-48DE-8ED3-DD53276786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078" y="2817999"/>
                <a:ext cx="6410499" cy="61100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0721F16-64E5-4B48-A2A2-86260B30D2FD}"/>
                  </a:ext>
                </a:extLst>
              </p:cNvPr>
              <p:cNvSpPr txBox="1"/>
              <p:nvPr/>
            </p:nvSpPr>
            <p:spPr>
              <a:xfrm>
                <a:off x="2279965" y="3489146"/>
                <a:ext cx="8014217" cy="6110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dirty="0" smtClean="0">
                              <a:solidFill>
                                <a:srgbClr val="FFC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1800" b="1" i="1" dirty="0" smtClean="0">
                              <a:solidFill>
                                <a:srgbClr val="FFC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sz="1800" b="1" i="1" dirty="0" smtClean="0">
                              <a:solidFill>
                                <a:srgbClr val="FFC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pl-PL" sz="1800" b="1" i="1" dirty="0">
                          <a:solidFill>
                            <a:srgbClr val="FFC000"/>
                          </a:solidFill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l-PL" sz="1800" b="1" i="1" dirty="0">
                          <a:solidFill>
                            <a:srgbClr val="FFC000"/>
                          </a:solidFill>
                          <a:effectLst/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l-PL" sz="1800" b="1" i="1" dirty="0">
                          <a:solidFill>
                            <a:srgbClr val="FFC000"/>
                          </a:solidFill>
                          <a:effectLst/>
                          <a:latin typeface="Cambria Math" panose="02040503050406030204" pitchFamily="18" charset="0"/>
                        </a:rPr>
                        <m:t>) = −</m:t>
                      </m:r>
                      <m:f>
                        <m:fPr>
                          <m:ctrlPr>
                            <a:rPr lang="en-US" sz="1800" b="1" i="1" dirty="0" smtClean="0">
                              <a:solidFill>
                                <a:srgbClr val="FFC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1800" b="1" i="1" dirty="0">
                              <a:solidFill>
                                <a:srgbClr val="FFC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pl-PL" sz="1800" b="1" i="1" dirty="0" smtClean="0">
                              <a:solidFill>
                                <a:srgbClr val="FFC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pl-PL" sz="1800" b="1" i="1" dirty="0" smtClean="0">
                          <a:solidFill>
                            <a:srgbClr val="FFC000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l-PL" sz="1800" b="1" i="1" dirty="0" smtClean="0">
                          <a:solidFill>
                            <a:srgbClr val="FFC000"/>
                          </a:solidFill>
                          <a:effectLst/>
                          <a:latin typeface="Cambria Math" panose="02040503050406030204" pitchFamily="18" charset="0"/>
                        </a:rPr>
                        <m:t>𝒍𝒐𝒈</m:t>
                      </m:r>
                      <m:r>
                        <a:rPr lang="pl-PL" sz="1800" b="1" i="1" dirty="0" smtClean="0">
                          <a:solidFill>
                            <a:srgbClr val="FFC000"/>
                          </a:solidFill>
                          <a:effectLst/>
                          <a:latin typeface="Cambria Math" panose="02040503050406030204" pitchFamily="18" charset="0"/>
                        </a:rPr>
                        <m:t>⁡|</m:t>
                      </m:r>
                      <m:sSub>
                        <m:sSubPr>
                          <m:ctrlPr>
                            <a:rPr lang="en-US" sz="1800" b="1" i="1" dirty="0" smtClean="0">
                              <a:solidFill>
                                <a:srgbClr val="FFC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1800" b="1" i="1" dirty="0" smtClean="0">
                              <a:solidFill>
                                <a:srgbClr val="FFC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1800" b="1" i="1" dirty="0" smtClean="0">
                              <a:solidFill>
                                <a:srgbClr val="FFC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pl-PL" sz="1800" b="1" i="1" dirty="0">
                          <a:solidFill>
                            <a:srgbClr val="FFC000"/>
                          </a:solidFill>
                          <a:effectLst/>
                          <a:latin typeface="Cambria Math" panose="02040503050406030204" pitchFamily="18" charset="0"/>
                        </a:rPr>
                        <m:t>|−</m:t>
                      </m:r>
                      <m:f>
                        <m:fPr>
                          <m:ctrlPr>
                            <a:rPr lang="en-US" sz="1800" b="1" i="1" dirty="0" smtClean="0">
                              <a:solidFill>
                                <a:srgbClr val="FFC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1800" b="1" i="1" dirty="0">
                              <a:solidFill>
                                <a:srgbClr val="FFC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pl-PL" sz="1800" b="1" i="1" dirty="0">
                              <a:solidFill>
                                <a:srgbClr val="FFC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sz="1800" b="1" i="1" dirty="0" smtClean="0">
                          <a:solidFill>
                            <a:srgbClr val="FFC000"/>
                          </a:solidFill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1800" b="1" i="1" dirty="0" smtClean="0">
                              <a:solidFill>
                                <a:srgbClr val="FFC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1" i="1" dirty="0" smtClean="0">
                              <a:solidFill>
                                <a:srgbClr val="FFC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1800" b="1" i="1" dirty="0" smtClean="0">
                              <a:solidFill>
                                <a:srgbClr val="FFC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sSubSup>
                        <m:sSubSupPr>
                          <m:ctrlPr>
                            <a:rPr lang="en-US" sz="1800" b="1" i="1" dirty="0" smtClean="0">
                              <a:solidFill>
                                <a:srgbClr val="FFC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b="1" i="1" dirty="0" smtClean="0">
                              <a:solidFill>
                                <a:srgbClr val="FFC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1800" b="1" i="1" dirty="0" smtClean="0">
                              <a:solidFill>
                                <a:srgbClr val="FFC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sz="1800" b="1" i="1" dirty="0" smtClean="0">
                              <a:solidFill>
                                <a:srgbClr val="FFC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b="1" i="1" dirty="0" smtClean="0">
                              <a:solidFill>
                                <a:srgbClr val="FFC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  <m:r>
                        <a:rPr lang="en-US" sz="1800" b="1" i="1" dirty="0" smtClean="0">
                          <a:solidFill>
                            <a:srgbClr val="FFC000"/>
                          </a:solidFill>
                          <a:effectLst/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1800" b="1" i="1" dirty="0" smtClean="0">
                          <a:solidFill>
                            <a:srgbClr val="FFC000"/>
                          </a:solidFill>
                          <a:effectLst/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1" i="1" dirty="0" smtClean="0">
                          <a:solidFill>
                            <a:srgbClr val="FFC000"/>
                          </a:solidFill>
                          <a:effectLst/>
                          <a:latin typeface="Cambria Math" panose="02040503050406030204" pitchFamily="18" charset="0"/>
                        </a:rPr>
                        <m:t>𝟐</m:t>
                      </m:r>
                      <m:sSup>
                        <m:sSupPr>
                          <m:ctrlPr>
                            <a:rPr lang="en-US" sz="1800" b="1" i="1" dirty="0" smtClean="0">
                              <a:solidFill>
                                <a:srgbClr val="FFC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1" i="1" dirty="0" smtClean="0">
                              <a:solidFill>
                                <a:srgbClr val="FFC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1800" b="1" i="1" dirty="0" smtClean="0">
                              <a:solidFill>
                                <a:srgbClr val="FFC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sSubSup>
                        <m:sSubSupPr>
                          <m:ctrlPr>
                            <a:rPr lang="en-US" sz="1800" b="1" i="1" dirty="0" smtClean="0">
                              <a:solidFill>
                                <a:srgbClr val="FFC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b="1" i="1" dirty="0" smtClean="0">
                              <a:solidFill>
                                <a:srgbClr val="FFC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1800" b="1" i="1" dirty="0" smtClean="0">
                              <a:solidFill>
                                <a:srgbClr val="FFC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sz="1800" b="1" i="1" dirty="0" smtClean="0">
                              <a:solidFill>
                                <a:srgbClr val="FFC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b="1" i="1" dirty="0" smtClean="0">
                              <a:solidFill>
                                <a:srgbClr val="FFC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  <m:sSub>
                        <m:sSubPr>
                          <m:ctrlPr>
                            <a:rPr lang="en-US" sz="1800" b="1" i="1" dirty="0" smtClean="0">
                              <a:solidFill>
                                <a:srgbClr val="FFC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dirty="0" smtClean="0">
                              <a:solidFill>
                                <a:srgbClr val="FFC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b>
                          <m:r>
                            <a:rPr lang="en-US" sz="1800" b="1" i="1" dirty="0" smtClean="0">
                              <a:solidFill>
                                <a:srgbClr val="FFC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1800" b="1" i="1" dirty="0" smtClean="0">
                          <a:solidFill>
                            <a:srgbClr val="FFC000"/>
                          </a:solidFill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1800" b="1" i="1" dirty="0" smtClean="0">
                              <a:solidFill>
                                <a:srgbClr val="FFC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b="1" i="1" dirty="0" smtClean="0">
                              <a:solidFill>
                                <a:srgbClr val="FFC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b>
                          <m:r>
                            <a:rPr lang="en-US" sz="1800" b="1" i="1" dirty="0" smtClean="0">
                              <a:solidFill>
                                <a:srgbClr val="FFC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sz="1800" b="1" i="1" dirty="0" smtClean="0">
                              <a:solidFill>
                                <a:srgbClr val="FFC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bSup>
                      <m:sSubSup>
                        <m:sSubSupPr>
                          <m:ctrlPr>
                            <a:rPr lang="en-US" sz="1800" b="1" i="1" dirty="0" smtClean="0">
                              <a:solidFill>
                                <a:srgbClr val="FFC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b="1" i="1" dirty="0" smtClean="0">
                              <a:solidFill>
                                <a:srgbClr val="FFC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1800" b="1" i="1" dirty="0" smtClean="0">
                              <a:solidFill>
                                <a:srgbClr val="FFC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sz="1800" b="1" i="1" dirty="0" smtClean="0">
                              <a:solidFill>
                                <a:srgbClr val="FFC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b="1" i="1" dirty="0" smtClean="0">
                              <a:solidFill>
                                <a:srgbClr val="FFC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  <m:sSub>
                        <m:sSubPr>
                          <m:ctrlPr>
                            <a:rPr lang="en-US" sz="1800" b="1" i="1" dirty="0" smtClean="0">
                              <a:solidFill>
                                <a:srgbClr val="FFC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dirty="0" smtClean="0">
                              <a:solidFill>
                                <a:srgbClr val="FFC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b>
                          <m:r>
                            <a:rPr lang="en-US" sz="1800" b="1" i="1" dirty="0" smtClean="0">
                              <a:solidFill>
                                <a:srgbClr val="FFC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1800" b="1" i="1" dirty="0" smtClean="0">
                          <a:solidFill>
                            <a:srgbClr val="FFC000"/>
                          </a:solidFill>
                          <a:effectLst/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pl-PL" sz="1800" b="1" i="1" dirty="0">
                          <a:solidFill>
                            <a:srgbClr val="FFC000"/>
                          </a:solidFill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l-PL" sz="1800" b="1" i="1" dirty="0">
                          <a:solidFill>
                            <a:srgbClr val="FFC000"/>
                          </a:solidFill>
                          <a:effectLst/>
                          <a:latin typeface="Cambria Math" panose="02040503050406030204" pitchFamily="18" charset="0"/>
                        </a:rPr>
                        <m:t>𝒍𝒐𝒈</m:t>
                      </m:r>
                      <m:r>
                        <a:rPr lang="pl-PL" sz="1800" b="1" i="1" dirty="0">
                          <a:solidFill>
                            <a:srgbClr val="FFC000"/>
                          </a:solidFill>
                          <a:effectLst/>
                          <a:latin typeface="Cambria Math" panose="02040503050406030204" pitchFamily="18" charset="0"/>
                        </a:rPr>
                        <m:t>⁡</m:t>
                      </m:r>
                      <m:acc>
                        <m:accPr>
                          <m:chr m:val="̂"/>
                          <m:ctrlPr>
                            <a:rPr lang="pl-PL" sz="1800" b="1" i="1" dirty="0" smtClean="0">
                              <a:solidFill>
                                <a:srgbClr val="FFC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b="1" i="1" dirty="0" smtClean="0">
                              <a:solidFill>
                                <a:srgbClr val="FFC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</m:acc>
                      <m:r>
                        <a:rPr lang="pl-PL" sz="1800" b="1" i="1" dirty="0">
                          <a:solidFill>
                            <a:srgbClr val="FFC000"/>
                          </a:solidFill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800" b="1" i="1" dirty="0" smtClean="0">
                              <a:solidFill>
                                <a:srgbClr val="FFC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1800" b="1" i="1" dirty="0">
                              <a:solidFill>
                                <a:srgbClr val="FFC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1800" b="1" i="1" dirty="0" smtClean="0">
                              <a:solidFill>
                                <a:srgbClr val="FFC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pl-PL" sz="1800" b="1" i="1" dirty="0">
                          <a:solidFill>
                            <a:srgbClr val="FFC000"/>
                          </a:solidFill>
                          <a:effectLst/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pl-PL" b="1" i="1" dirty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br>
                  <a:rPr lang="pl-PL" b="1" dirty="0">
                    <a:solidFill>
                      <a:srgbClr val="FFC000"/>
                    </a:solidFill>
                  </a:rPr>
                </a:br>
                <a:endParaRPr lang="en-US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0721F16-64E5-4B48-A2A2-86260B30D2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9965" y="3489146"/>
                <a:ext cx="8014217" cy="6110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0CDB612-8879-4BAC-BFEF-42426029E664}"/>
              </a:ext>
            </a:extLst>
          </p:cNvPr>
          <p:cNvSpPr txBox="1">
            <a:spLocks/>
          </p:cNvSpPr>
          <p:nvPr/>
        </p:nvSpPr>
        <p:spPr>
          <a:xfrm>
            <a:off x="680320" y="4161557"/>
            <a:ext cx="9613861" cy="481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It defines the quadratic function. Which can also be written 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4EC022E-747D-4CA7-B565-B8DD423F9B56}"/>
                  </a:ext>
                </a:extLst>
              </p:cNvPr>
              <p:cNvSpPr txBox="1"/>
              <p:nvPr/>
            </p:nvSpPr>
            <p:spPr>
              <a:xfrm>
                <a:off x="3046828" y="4797374"/>
                <a:ext cx="6098344" cy="3845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dirty="0" smtClean="0">
                              <a:solidFill>
                                <a:srgbClr val="FFC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1800" b="0" i="1" dirty="0" smtClean="0">
                              <a:solidFill>
                                <a:srgbClr val="FFC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1800" b="0" i="1" dirty="0" smtClean="0">
                              <a:solidFill>
                                <a:srgbClr val="FFC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nb-NO" sz="1800" b="0" i="1" dirty="0">
                          <a:solidFill>
                            <a:srgbClr val="FFC000"/>
                          </a:solidFill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b-NO" sz="1800" b="0" i="1" dirty="0">
                          <a:solidFill>
                            <a:srgbClr val="FFC000"/>
                          </a:solidFill>
                          <a:effectLst/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nb-NO" sz="1800" b="0" i="1" dirty="0">
                          <a:solidFill>
                            <a:srgbClr val="FFC000"/>
                          </a:solidFill>
                          <a:effectLst/>
                          <a:latin typeface="Cambria Math" panose="02040503050406030204" pitchFamily="18" charset="0"/>
                        </a:rPr>
                        <m:t>) = </m:t>
                      </m:r>
                      <m:sSup>
                        <m:sSupPr>
                          <m:ctrlPr>
                            <a:rPr lang="en-US" sz="1800" b="0" i="1" dirty="0" smtClean="0">
                              <a:solidFill>
                                <a:srgbClr val="FFC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b-NO" sz="1800" b="0" i="1" dirty="0">
                              <a:solidFill>
                                <a:srgbClr val="FFC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800" b="0" i="1" dirty="0" smtClean="0">
                              <a:solidFill>
                                <a:srgbClr val="FFC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nb-NO" sz="800" b="0" i="1" dirty="0">
                          <a:solidFill>
                            <a:srgbClr val="FFC000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800" b="0" i="1" dirty="0" smtClean="0">
                              <a:solidFill>
                                <a:srgbClr val="FFC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1800" b="0" i="1" dirty="0">
                              <a:solidFill>
                                <a:srgbClr val="FFC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800" b="0" i="1" dirty="0" smtClean="0">
                              <a:solidFill>
                                <a:srgbClr val="FFC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nb-NO" sz="1800" b="0" i="1" dirty="0">
                          <a:solidFill>
                            <a:srgbClr val="FFC000"/>
                          </a:solidFill>
                          <a:effectLst/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nb-NO" sz="1800" b="0" i="1" dirty="0">
                          <a:solidFill>
                            <a:srgbClr val="FFC000"/>
                          </a:solidFill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1800" b="0" i="1" dirty="0" smtClean="0">
                              <a:solidFill>
                                <a:srgbClr val="FFC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nb-NO" sz="1800" b="0" i="1" dirty="0">
                              <a:solidFill>
                                <a:srgbClr val="FFC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800" b="0" i="1" dirty="0" smtClean="0">
                              <a:solidFill>
                                <a:srgbClr val="FFC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1800" b="0" i="1" dirty="0" smtClean="0">
                              <a:solidFill>
                                <a:srgbClr val="FFC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nb-NO" sz="800" b="0" i="1" dirty="0">
                          <a:solidFill>
                            <a:srgbClr val="FFC000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b-NO" sz="1800" b="0" i="1" dirty="0">
                          <a:solidFill>
                            <a:srgbClr val="FFC000"/>
                          </a:solidFill>
                          <a:effectLst/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nb-NO" sz="1800" b="0" i="1" dirty="0">
                          <a:solidFill>
                            <a:srgbClr val="FFC000"/>
                          </a:solidFill>
                          <a:effectLst/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1800" b="0" i="1" dirty="0" smtClean="0">
                              <a:solidFill>
                                <a:srgbClr val="FFC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1800" b="0" i="1" dirty="0">
                              <a:solidFill>
                                <a:srgbClr val="FFC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800" b="0" i="1" dirty="0" smtClean="0">
                              <a:solidFill>
                                <a:srgbClr val="FFC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b="0" i="1" dirty="0" smtClean="0">
                              <a:solidFill>
                                <a:srgbClr val="FFC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nb-NO" i="1" dirty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br>
                  <a:rPr lang="nb-NO" dirty="0">
                    <a:solidFill>
                      <a:srgbClr val="FFC000"/>
                    </a:solidFill>
                  </a:rPr>
                </a:br>
                <a:endParaRPr lang="en-US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4EC022E-747D-4CA7-B565-B8DD423F9B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6828" y="4797374"/>
                <a:ext cx="6098344" cy="384529"/>
              </a:xfrm>
              <a:prstGeom prst="rect">
                <a:avLst/>
              </a:prstGeom>
              <a:blipFill>
                <a:blip r:embed="rId4"/>
                <a:stretch>
                  <a:fillRect b="-126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ACA28742-14A9-4227-942D-4ECF99C7C67D}"/>
              </a:ext>
            </a:extLst>
          </p:cNvPr>
          <p:cNvSpPr txBox="1"/>
          <p:nvPr/>
        </p:nvSpPr>
        <p:spPr>
          <a:xfrm>
            <a:off x="910883" y="5013428"/>
            <a:ext cx="12414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where</a:t>
            </a:r>
            <a:r>
              <a:rPr 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5C60688-1C32-442A-A0C1-100ADF143768}"/>
                  </a:ext>
                </a:extLst>
              </p:cNvPr>
              <p:cNvSpPr txBox="1"/>
              <p:nvPr/>
            </p:nvSpPr>
            <p:spPr>
              <a:xfrm>
                <a:off x="2006959" y="5479392"/>
                <a:ext cx="1374992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5C60688-1C32-442A-A0C1-100ADF1437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6959" y="5479392"/>
                <a:ext cx="1374992" cy="5186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3F6A880-2558-44CD-A229-9CDDF664DC6E}"/>
                  </a:ext>
                </a:extLst>
              </p:cNvPr>
              <p:cNvSpPr txBox="1"/>
              <p:nvPr/>
            </p:nvSpPr>
            <p:spPr>
              <a:xfrm>
                <a:off x="4092016" y="5610678"/>
                <a:ext cx="1238544" cy="2914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3F6A880-2558-44CD-A229-9CDDF664DC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2016" y="5610678"/>
                <a:ext cx="1238544" cy="291426"/>
              </a:xfrm>
              <a:prstGeom prst="rect">
                <a:avLst/>
              </a:prstGeom>
              <a:blipFill>
                <a:blip r:embed="rId6"/>
                <a:stretch>
                  <a:fillRect l="-1478" r="-1478" b="-22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4D9A094-FF29-40E8-ABB7-D34EC0C26259}"/>
                  </a:ext>
                </a:extLst>
              </p:cNvPr>
              <p:cNvSpPr txBox="1"/>
              <p:nvPr/>
            </p:nvSpPr>
            <p:spPr>
              <a:xfrm>
                <a:off x="5805930" y="5594778"/>
                <a:ext cx="4308744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𝑙𝑜𝑔</m:t>
                      </m:r>
                      <m:acc>
                        <m:accPr>
                          <m:chr m:val="̂"/>
                          <m:ctrlPr>
                            <a:rPr lang="pl-PL" b="1" i="1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</m:acc>
                      <m:r>
                        <a:rPr lang="pl-PL" b="1" i="1" dirty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1" i="1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1" i="1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pl-PL" b="1" i="1" dirty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4D9A094-FF29-40E8-ABB7-D34EC0C262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5930" y="5594778"/>
                <a:ext cx="4308744" cy="51860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856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63EB8-107B-476C-829B-92B21375A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Dimensionality Reduction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406A70-A529-441D-85A5-2D93934429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0321" y="2336872"/>
                <a:ext cx="9613861" cy="396496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number of parameters to be estimated are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·</m:t>
                    </m:r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for the means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·</m:t>
                    </m:r>
                    <m:r>
                      <a:rPr lang="en-US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 + 1)/2 </m:t>
                    </m:r>
                  </m:oMath>
                </a14:m>
                <a:r>
                  <a:rPr lang="en-US" dirty="0"/>
                  <a:t>for the covariance matrices</a:t>
                </a:r>
              </a:p>
              <a:p>
                <a:r>
                  <a:rPr lang="en-US" dirty="0"/>
                  <a:t>If d (features) are large and sample dataset size is small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may be singular and inverses may not exists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may be too small</a:t>
                </a:r>
              </a:p>
              <a:p>
                <a:pPr lvl="1"/>
                <a:r>
                  <a:rPr lang="en-US" dirty="0"/>
                  <a:t>In this case</a:t>
                </a:r>
                <a:r>
                  <a:rPr lang="en-US" dirty="0">
                    <a:solidFill>
                      <a:srgbClr val="FFC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will be unstable, small changes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FFC000"/>
                    </a:solidFill>
                  </a:rPr>
                  <a:t> </a:t>
                </a:r>
                <a:r>
                  <a:rPr lang="en-US" dirty="0"/>
                  <a:t>will result in large change in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For stable estimate on small samples </a:t>
                </a:r>
              </a:p>
              <a:p>
                <a:pPr lvl="1"/>
                <a:r>
                  <a:rPr lang="en-US" dirty="0"/>
                  <a:t>Decrease the dimensionality of the data i.e. reduce d</a:t>
                </a:r>
              </a:p>
              <a:p>
                <a:pPr lvl="1"/>
                <a:r>
                  <a:rPr lang="en-US" dirty="0"/>
                  <a:t>Redesign the feature extractor and select subset of features or merge them to small amount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406A70-A529-441D-85A5-2D93934429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321" y="2336872"/>
                <a:ext cx="9613861" cy="3964963"/>
              </a:xfrm>
              <a:blipFill>
                <a:blip r:embed="rId2"/>
                <a:stretch>
                  <a:fillRect l="-888" t="-2151" r="-14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6B5295-71C2-4487-A201-B5B866EA8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B23E90-3B40-4F32-90C5-F4C8333BC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8360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3714</TotalTime>
  <Words>2356</Words>
  <Application>Microsoft Office PowerPoint</Application>
  <PresentationFormat>Widescreen</PresentationFormat>
  <Paragraphs>290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Bahnschrift Condensed</vt:lpstr>
      <vt:lpstr>Calibri</vt:lpstr>
      <vt:lpstr>Cambria Math</vt:lpstr>
      <vt:lpstr>Helvetica</vt:lpstr>
      <vt:lpstr>LucidaBright</vt:lpstr>
      <vt:lpstr>Trebuchet MS</vt:lpstr>
      <vt:lpstr>Berlin</vt:lpstr>
      <vt:lpstr>PowerPoint Presentation</vt:lpstr>
      <vt:lpstr>INTRODUCTION TO  Machine Learning 3rd Edition</vt:lpstr>
      <vt:lpstr>Multivariate Methods</vt:lpstr>
      <vt:lpstr>Multivariate Classification</vt:lpstr>
      <vt:lpstr>PowerPoint Presentation</vt:lpstr>
      <vt:lpstr>Example of Multi-variate classification</vt:lpstr>
      <vt:lpstr>PowerPoint Presentation</vt:lpstr>
      <vt:lpstr>PowerPoint Presentation</vt:lpstr>
      <vt:lpstr>Dimensionality Reduction </vt:lpstr>
      <vt:lpstr>PowerPoint Presentation</vt:lpstr>
      <vt:lpstr>PowerPoint Presentation</vt:lpstr>
      <vt:lpstr>Linear Discriminant</vt:lpstr>
      <vt:lpstr>Naïve Bayes Classifier</vt:lpstr>
      <vt:lpstr>PowerPoint Presentation</vt:lpstr>
      <vt:lpstr>Euclidian Distance </vt:lpstr>
      <vt:lpstr>Nearest Mean Classifier</vt:lpstr>
      <vt:lpstr>Nearest Means Classifier</vt:lpstr>
      <vt:lpstr>Summary</vt:lpstr>
      <vt:lpstr>5.6 Tuning Complexity</vt:lpstr>
      <vt:lpstr>Reducing the number of parameters</vt:lpstr>
      <vt:lpstr>Input Normalization</vt:lpstr>
      <vt:lpstr>Regularized Discriminant Analysis (RDA)</vt:lpstr>
      <vt:lpstr>Population likelihoods and posteriors </vt:lpstr>
      <vt:lpstr>Discrete Features</vt:lpstr>
      <vt:lpstr>Discrete Features</vt:lpstr>
      <vt:lpstr>Multivariate Regression</vt:lpstr>
      <vt:lpstr>Multivariate Regression</vt:lpstr>
      <vt:lpstr>PowerPoint Presentation</vt:lpstr>
      <vt:lpstr>PowerPoint Presentation</vt:lpstr>
      <vt:lpstr>PowerPoint Presentation</vt:lpstr>
      <vt:lpstr>Assignments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Supervised Learning</dc:title>
  <dc:creator>sajid iqbal</dc:creator>
  <cp:lastModifiedBy>sajid iqbal</cp:lastModifiedBy>
  <cp:revision>418</cp:revision>
  <dcterms:created xsi:type="dcterms:W3CDTF">2020-07-19T07:13:44Z</dcterms:created>
  <dcterms:modified xsi:type="dcterms:W3CDTF">2020-09-09T14:21:57Z</dcterms:modified>
</cp:coreProperties>
</file>