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430" r:id="rId2"/>
    <p:sldId id="431" r:id="rId3"/>
    <p:sldId id="256" r:id="rId4"/>
    <p:sldId id="262" r:id="rId5"/>
    <p:sldId id="263" r:id="rId6"/>
    <p:sldId id="264" r:id="rId7"/>
    <p:sldId id="257" r:id="rId8"/>
    <p:sldId id="258" r:id="rId9"/>
    <p:sldId id="259" r:id="rId10"/>
    <p:sldId id="260" r:id="rId11"/>
    <p:sldId id="261" r:id="rId12"/>
    <p:sldId id="43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1A753C-F6E2-4D37-B6D8-0944A7AABBB4}"/>
              </a:ext>
            </a:extLst>
          </p:cNvPr>
          <p:cNvSpPr/>
          <p:nvPr/>
        </p:nvSpPr>
        <p:spPr>
          <a:xfrm>
            <a:off x="4744278" y="291550"/>
            <a:ext cx="2663687" cy="3591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4ED0E-B441-4A3B-9DC4-F24C8BCD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7" y="342412"/>
            <a:ext cx="2347163" cy="3395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461A-19DD-4DCE-BB0D-0FC8E09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6E4A4-EE76-49CA-9962-031DED88B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19744"/>
                <a:ext cx="9613861" cy="41820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dirty="0"/>
                  <a:t> images face images </a:t>
                </a:r>
              </a:p>
              <a:p>
                <a:r>
                  <a:rPr lang="en-US" dirty="0"/>
                  <a:t>Each of size </a:t>
                </a:r>
                <a:r>
                  <a:rPr lang="en-US" dirty="0">
                    <a:solidFill>
                      <a:srgbClr val="FFC000"/>
                    </a:solidFill>
                  </a:rPr>
                  <a:t>256×256 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65536</a:t>
                </a:r>
                <a:r>
                  <a:rPr lang="en-US" dirty="0"/>
                  <a:t>-dimensional</a:t>
                </a:r>
              </a:p>
              <a:p>
                <a:pPr lvl="1"/>
                <a:r>
                  <a:rPr lang="en-US" dirty="0"/>
                  <a:t>Let rank of matrix is number of eigen vectors having associated eigen values greater than </a:t>
                </a:r>
                <a:r>
                  <a:rPr lang="en-US" dirty="0">
                    <a:solidFill>
                      <a:srgbClr val="FFC000"/>
                    </a:solidFill>
                  </a:rPr>
                  <a:t>0</a:t>
                </a:r>
              </a:p>
              <a:p>
                <a:pPr lvl="2"/>
                <a:r>
                  <a:rPr lang="en-US" dirty="0"/>
                  <a:t>Although the covariance matrix is </a:t>
                </a:r>
                <a:r>
                  <a:rPr lang="en-US" dirty="0">
                    <a:solidFill>
                      <a:srgbClr val="FFC000"/>
                    </a:solidFill>
                  </a:rPr>
                  <a:t>65536 × 65536, </a:t>
                </a:r>
              </a:p>
              <a:p>
                <a:pPr lvl="2"/>
                <a:r>
                  <a:rPr lang="en-US" dirty="0"/>
                  <a:t>The rank can never exceed </a:t>
                </a:r>
                <a:r>
                  <a:rPr lang="en-US" dirty="0">
                    <a:solidFill>
                      <a:srgbClr val="FFC000"/>
                    </a:solidFill>
                  </a:rPr>
                  <a:t>40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Hence we can work with the </a:t>
                </a:r>
                <a:r>
                  <a:rPr lang="en-US" dirty="0">
                    <a:solidFill>
                      <a:srgbClr val="FFC000"/>
                    </a:solidFill>
                  </a:rPr>
                  <a:t>40 × 40 </a:t>
                </a:r>
                <a:r>
                  <a:rPr lang="en-US" dirty="0"/>
                  <a:t>matrix using the new coordinates in this forty-dimensional space </a:t>
                </a:r>
              </a:p>
              <a:p>
                <a:pPr lvl="1"/>
                <a:r>
                  <a:rPr lang="en-US" dirty="0"/>
                  <a:t>Contrary to </a:t>
                </a:r>
                <a:r>
                  <a:rPr lang="en-US" dirty="0">
                    <a:solidFill>
                      <a:srgbClr val="FFC000"/>
                    </a:solidFill>
                  </a:rPr>
                  <a:t>PCA</a:t>
                </a:r>
                <a:r>
                  <a:rPr lang="en-US" dirty="0"/>
                  <a:t>, </a:t>
                </a:r>
                <a:r>
                  <a:rPr lang="en-US" sz="2100" dirty="0"/>
                  <a:t>we do not learn a projection model but get the coordinates directly.</a:t>
                </a:r>
              </a:p>
              <a:p>
                <a:pPr lvl="1"/>
                <a:r>
                  <a:rPr lang="en-US" sz="2100" dirty="0"/>
                  <a:t>If we have new test data, we should add them to </a:t>
                </a:r>
                <a:r>
                  <a:rPr lang="en-US" sz="2100" dirty="0">
                    <a:solidFill>
                      <a:srgbClr val="FFC000"/>
                    </a:solidFill>
                  </a:rPr>
                  <a:t>X</a:t>
                </a:r>
                <a:r>
                  <a:rPr lang="en-US" sz="2100" dirty="0"/>
                  <a:t> and redo the calculation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6E4A4-EE76-49CA-9962-031DED88B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19744"/>
                <a:ext cx="9613861" cy="4182091"/>
              </a:xfrm>
              <a:blipFill>
                <a:blip r:embed="rId2"/>
                <a:stretch>
                  <a:fillRect l="-888" t="-2041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64EE-AA47-476C-85A3-066997C9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3F07-3D60-48B7-9AE8-CFFFCC0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D4A6-1919-4447-BD9F-8FBF6716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36907-C951-477A-84E7-6A03FEDD6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is equal to the dot product of instances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;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If dot product is similarity measure between two vectors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𝑵𝒙𝑵</m:t>
                    </m:r>
                  </m:oMath>
                </a14:m>
                <a:r>
                  <a:rPr lang="en-US" dirty="0"/>
                  <a:t> matrix of pairwise similarities</a:t>
                </a:r>
              </a:p>
              <a:p>
                <a:r>
                  <a:rPr lang="en-US" dirty="0"/>
                  <a:t>So </a:t>
                </a:r>
                <a:r>
                  <a:rPr lang="en-US" dirty="0">
                    <a:solidFill>
                      <a:srgbClr val="92D050"/>
                    </a:solidFill>
                  </a:rPr>
                  <a:t>feature embedding </a:t>
                </a:r>
                <a:r>
                  <a:rPr lang="en-US" dirty="0"/>
                  <a:t>is a method of placing instances in a k-dimensional space such that pairwise similarities in the new space respect the original pairwise similarities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36907-C951-477A-84E7-6A03FEDD6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200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0F5E-5714-4D01-BE32-3BCEE9A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8FE3-E51D-457A-A82B-E964F825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9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None/>
            </a:pPr>
            <a:r>
              <a:rPr lang="en-US" sz="2600" dirty="0">
                <a:hlinkClick r:id="rId2"/>
              </a:rPr>
              <a:t>sajidiqbal.pk@gmail.com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92D050"/>
                </a:solidFill>
              </a:rPr>
              <a:t>https://github.com/sajjo79/Machine-Learning</a:t>
            </a:r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87341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6237" y="5182338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Feature Embedding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six – Dimensionality Reduction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C0CA9-FBCD-4788-92BA-A37B206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b="9167"/>
          <a:stretch/>
        </p:blipFill>
        <p:spPr bwMode="auto">
          <a:xfrm>
            <a:off x="3110237" y="312604"/>
            <a:ext cx="4490995" cy="206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F72E13-E8A0-4580-85C6-7B4CCF11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Linear Algebra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8AD8B-ED6B-40EB-93CA-5EEDE82BB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FBEA-BB6E-4546-821C-C8AE7FBF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4BE99-9AD8-42ED-9469-9EEEC04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4D4905-D6DB-48DF-BFA4-F0645FE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(Spectral)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35783-FA05-4662-B882-5A9AFA263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symmetric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Diagonalization of a real symmetric matrix is also known as spectral decomposition</a:t>
                </a:r>
              </a:p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C000"/>
                    </a:solidFill>
                  </a:rPr>
                  <a:t>A</a:t>
                </a:r>
                <a:r>
                  <a:rPr lang="en-US" dirty="0"/>
                  <a:t> is square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𝑑𝑥𝑑</m:t>
                    </m:r>
                  </m:oMath>
                </a14:m>
                <a:r>
                  <a:rPr lang="en-US" dirty="0"/>
                  <a:t> real and symmetric matrix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linearly independent eigen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=1,2,3,….,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</a:p>
              <a:p>
                <a:pPr lvl="2"/>
                <a:r>
                  <a:rPr lang="en-US" dirty="0"/>
                  <a:t>The eigenvalues are real</a:t>
                </a:r>
              </a:p>
              <a:p>
                <a:pPr lvl="2"/>
                <a:r>
                  <a:rPr lang="en-US" dirty="0"/>
                  <a:t>The eigenvectors are real and orthonormal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A</a:t>
                </a:r>
                <a:r>
                  <a:rPr lang="en-US" dirty="0"/>
                  <a:t> can be decomposed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𝑾𝑫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 is an orthogonal matrix whose columns are the eigenvectors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 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 is a diagonal matrix whose entries are the eigenvalues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35783-FA05-4662-B882-5A9AFA263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3384" b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FD7F2-679B-4CCE-9369-9819BF0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986B-CDE5-4729-9C94-DDBC54B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DF9145-6B26-4B96-9B54-C75B7C2E2817}"/>
                  </a:ext>
                </a:extLst>
              </p:cNvPr>
              <p:cNvSpPr txBox="1"/>
              <p:nvPr/>
            </p:nvSpPr>
            <p:spPr>
              <a:xfrm>
                <a:off x="10304361" y="2919758"/>
                <a:ext cx="1207318" cy="5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DF9145-6B26-4B96-9B54-C75B7C2E2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361" y="2919758"/>
                <a:ext cx="1207318" cy="509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1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EBF318-CB65-4C0F-8303-13106943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FD40FF-8AA4-44C1-A288-3B24CD1FF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DA5AF-25AE-4901-B353-CAD98E88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2CB14-0557-4471-80F2-284AB7CD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ABF3-14A9-41E9-BA79-0D6117B3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AC83D-FD6D-4FB9-874F-F2FD03A6F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45799"/>
                <a:ext cx="9613861" cy="4457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data matrix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is the number of instances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is the input dimensionality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l-GR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centered to have zero mean, it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PCA uses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spectral (eigen) decomposition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2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b="1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𝑾𝑫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100" dirty="0"/>
                  <a:t> is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and contains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1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100" dirty="0"/>
                  <a:t> in its columns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100" dirty="0"/>
                  <a:t> is a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1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diagonal matrix with the corresponding eigenvalues </a:t>
                </a:r>
              </a:p>
              <a:p>
                <a:r>
                  <a:rPr lang="en-US" dirty="0"/>
                  <a:t>Let the eigenvectors are sorted according to their eigenvalues </a:t>
                </a:r>
              </a:p>
              <a:p>
                <a:pPr lvl="1"/>
                <a:r>
                  <a:rPr lang="en-US" dirty="0"/>
                  <a:t>The first column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is the first eigenvector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(no variance beyond k)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AC83D-FD6D-4FB9-874F-F2FD03A6F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45799"/>
                <a:ext cx="9613861" cy="4457820"/>
              </a:xfrm>
              <a:blipFill>
                <a:blip r:embed="rId2"/>
                <a:stretch>
                  <a:fillRect l="-888" t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B0A3-5EA2-4197-93C5-B1585EE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AA9B2-89BB-4DA8-BE28-A73FFFF6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63A97C-C354-4451-9C4C-BB6F0215E927}"/>
                  </a:ext>
                </a:extLst>
              </p:cNvPr>
              <p:cNvSpPr txBox="1"/>
              <p:nvPr/>
            </p:nvSpPr>
            <p:spPr>
              <a:xfrm>
                <a:off x="10012017" y="2352261"/>
                <a:ext cx="1769165" cy="1815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=[2,3,4,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5,6,7,</m:t>
                    </m:r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8,9,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[[1 </m:t>
                      </m:r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    −</m:t>
                      </m:r>
                      <m:r>
                        <a:rPr lang="en-US" sz="1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4]</m:t>
                      </m:r>
                    </m:oMath>
                  </m:oMathPara>
                </a14:m>
                <a:endParaRPr lang="en-US" sz="1600" dirty="0">
                  <a:solidFill>
                    <a:srgbClr val="FFC000"/>
                  </a:solidFill>
                </a:endParaRPr>
              </a:p>
              <a:p>
                <a:pPr algn="r"/>
                <a:r>
                  <a:rPr lang="en-US" sz="1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[1</m:t>
                    </m:r>
                    <m:r>
                      <a:rPr lang="en-US" sz="16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−4.]</m:t>
                    </m:r>
                  </m:oMath>
                </a14:m>
                <a:endParaRPr lang="en-US" sz="1600" dirty="0">
                  <a:solidFill>
                    <a:srgbClr val="FFC000"/>
                  </a:solidFill>
                </a:endParaRPr>
              </a:p>
              <a:p>
                <a:pPr algn="r"/>
                <a:r>
                  <a:rPr lang="en-US" sz="1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[−4</m:t>
                    </m:r>
                    <m:r>
                      <a:rPr lang="en-US" sz="16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−</m:t>
                    </m:r>
                    <m:r>
                      <a:rPr lang="en-US" sz="1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4   24.3]]</m:t>
                    </m:r>
                  </m:oMath>
                </a14:m>
                <a:endParaRPr 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63A97C-C354-4451-9C4C-BB6F0215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017" y="2352261"/>
                <a:ext cx="1769165" cy="1815882"/>
              </a:xfrm>
              <a:prstGeom prst="rect">
                <a:avLst/>
              </a:prstGeom>
              <a:blipFill>
                <a:blip r:embed="rId3"/>
                <a:stretch>
                  <a:fillRect l="-3780" t="-336" r="-6529" b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04F9D-8734-453F-B12F-921EFA695A3C}"/>
                  </a:ext>
                </a:extLst>
              </p:cNvPr>
              <p:cNvSpPr txBox="1"/>
              <p:nvPr/>
            </p:nvSpPr>
            <p:spPr>
              <a:xfrm>
                <a:off x="10146092" y="4474605"/>
                <a:ext cx="147546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04F9D-8734-453F-B12F-921EFA69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92" y="4474605"/>
                <a:ext cx="1475469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22B41E-B8FA-43FC-BA4D-BCDD950E2704}"/>
              </a:ext>
            </a:extLst>
          </p:cNvPr>
          <p:cNvSpPr/>
          <p:nvPr/>
        </p:nvSpPr>
        <p:spPr>
          <a:xfrm>
            <a:off x="10146092" y="4474605"/>
            <a:ext cx="1091751" cy="7997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07A9-6AEA-4379-833C-BA5A3C5F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21DDD-C6A0-48A3-865B-C53541C57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1995056"/>
                <a:ext cx="9613861" cy="45165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Map to the new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space by taking a dot product of the original inputs with the eigenvectors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are the eigenvalues and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Pre-multiplying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the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with the same eigenvalues </a:t>
                </a:r>
              </a:p>
              <a:p>
                <a:pPr lvl="2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, whereas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Its spectral decomposition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𝑽𝑬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containing the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in its columns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diagonal matrix with the corresponding eigenvalues </a:t>
                </a:r>
              </a:p>
              <a:p>
                <a:pPr lvl="2"/>
                <a:r>
                  <a:rPr lang="en-US" dirty="0"/>
                  <a:t>The 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-dimensional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are the coordinates in the new</a:t>
                </a:r>
                <a:br>
                  <a:rPr lang="en-US" dirty="0"/>
                </a:br>
                <a:r>
                  <a:rPr lang="en-US" dirty="0"/>
                  <a:t>feature embedding space and is known as </a:t>
                </a:r>
                <a:r>
                  <a:rPr lang="en-US" dirty="0">
                    <a:solidFill>
                      <a:srgbClr val="92D050"/>
                    </a:solidFill>
                  </a:rPr>
                  <a:t>feature embedding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21DDD-C6A0-48A3-865B-C53541C57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1995056"/>
                <a:ext cx="9613861" cy="4516580"/>
              </a:xfrm>
              <a:blipFill>
                <a:blip r:embed="rId2"/>
                <a:stretch>
                  <a:fillRect l="-888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BD67A-1466-4A22-A4CF-8989C3EE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F867-5C60-4DF6-B92F-88E6E94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6FFC8-B388-45A9-96E9-0A1B7DCFF74B}"/>
                  </a:ext>
                </a:extLst>
              </p:cNvPr>
              <p:cNvSpPr txBox="1"/>
              <p:nvPr/>
            </p:nvSpPr>
            <p:spPr>
              <a:xfrm>
                <a:off x="10294182" y="2800989"/>
                <a:ext cx="1897818" cy="14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6FFC8-B388-45A9-96E9-0A1B7DCF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182" y="2800989"/>
                <a:ext cx="1897818" cy="1492140"/>
              </a:xfrm>
              <a:prstGeom prst="rect">
                <a:avLst/>
              </a:prstGeom>
              <a:blipFill>
                <a:blip r:embed="rId3"/>
                <a:stretch>
                  <a:fillRect t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4DF21F-1D3B-4124-B26A-987025555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5" y="4194187"/>
            <a:ext cx="2524125" cy="180975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375A0F8C-0824-44B0-B681-70A5A71A6C04}"/>
              </a:ext>
            </a:extLst>
          </p:cNvPr>
          <p:cNvSpPr/>
          <p:nvPr/>
        </p:nvSpPr>
        <p:spPr>
          <a:xfrm>
            <a:off x="9864864" y="5250102"/>
            <a:ext cx="1545257" cy="608295"/>
          </a:xfrm>
          <a:prstGeom prst="parallelogram">
            <a:avLst>
              <a:gd name="adj" fmla="val 86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E0D-6B0A-480B-8A00-BE490246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F0CF-E77D-420A-9567-5291A9120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Eigenvectors are usually normalized to have unit length, so if the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1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Sum of squares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So if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(column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) calculated and we want to get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multiply with the square root of the eigenvalue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𝒕𝒕</m:t>
                            </m:r>
                          </m:sub>
                        </m:sSub>
                      </m:e>
                    </m:rad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sv-SE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sv-SE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sv-SE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𝒕𝒕</m:t>
                            </m:r>
                          </m:sub>
                        </m:sSub>
                      </m:e>
                    </m:rad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it is simpler to work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use PCA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it is easier to work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F0CF-E77D-420A-9567-5291A9120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57CF-E9A8-49AB-9E62-3DB48566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0C45C-BDE5-4F6A-A4E3-9936B43F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57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1003</TotalTime>
  <Words>940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Calibri</vt:lpstr>
      <vt:lpstr>Cambria Math</vt:lpstr>
      <vt:lpstr>Trebuchet MS</vt:lpstr>
      <vt:lpstr>Berlin</vt:lpstr>
      <vt:lpstr>PowerPoint Presentation</vt:lpstr>
      <vt:lpstr>INTRODUCTION TO  Machine Learning 3rd Edition</vt:lpstr>
      <vt:lpstr>Feature Embedding</vt:lpstr>
      <vt:lpstr>Required Linear Algebra</vt:lpstr>
      <vt:lpstr>Eigen (Spectral) Decomposition</vt:lpstr>
      <vt:lpstr>Feature Embedding</vt:lpstr>
      <vt:lpstr>Background</vt:lpstr>
      <vt:lpstr>Feature Embedding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139</cp:revision>
  <dcterms:created xsi:type="dcterms:W3CDTF">2020-07-19T07:13:44Z</dcterms:created>
  <dcterms:modified xsi:type="dcterms:W3CDTF">2020-09-24T14:10:54Z</dcterms:modified>
</cp:coreProperties>
</file>