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430" r:id="rId2"/>
    <p:sldId id="431" r:id="rId3"/>
    <p:sldId id="256" r:id="rId4"/>
    <p:sldId id="465" r:id="rId5"/>
    <p:sldId id="433" r:id="rId6"/>
    <p:sldId id="434" r:id="rId7"/>
    <p:sldId id="435" r:id="rId8"/>
    <p:sldId id="436" r:id="rId9"/>
    <p:sldId id="464" r:id="rId10"/>
    <p:sldId id="437" r:id="rId11"/>
    <p:sldId id="438" r:id="rId12"/>
    <p:sldId id="466" r:id="rId13"/>
    <p:sldId id="439" r:id="rId14"/>
    <p:sldId id="441" r:id="rId15"/>
    <p:sldId id="442" r:id="rId16"/>
    <p:sldId id="467" r:id="rId17"/>
    <p:sldId id="443" r:id="rId18"/>
    <p:sldId id="444" r:id="rId19"/>
    <p:sldId id="432" r:id="rId20"/>
    <p:sldId id="4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</a:t>
            </a:r>
            <a:r>
              <a:rPr lang="en-US" dirty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40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614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DF6EB393-3D8C-410F-A348-8948769F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F176B-8380-41F5-8D04-C919115696A1}"/>
              </a:ext>
            </a:extLst>
          </p:cNvPr>
          <p:cNvSpPr/>
          <p:nvPr/>
        </p:nvSpPr>
        <p:spPr>
          <a:xfrm>
            <a:off x="8695164" y="2104846"/>
            <a:ext cx="3465682" cy="25215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CBFB3-1CE8-40A4-94B4-22632BCB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8C41B-B64B-465A-8573-7FDA828EE7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4684" y="1976285"/>
                <a:ext cx="9147652" cy="46703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consider a credit scoring example</a:t>
                </a:r>
              </a:p>
              <a:p>
                <a:pPr lvl="1"/>
                <a:r>
                  <a:rPr lang="en-US" dirty="0"/>
                  <a:t>Observable Data features: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𝒊𝒏𝒄𝒐𝒎𝒆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𝒔𝒂𝒗𝒊𝒏𝒈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Bernoulli distribution is applicable</a:t>
                </a:r>
              </a:p>
              <a:p>
                <a:pPr lvl="1"/>
                <a:r>
                  <a:rPr lang="en-US" dirty="0"/>
                  <a:t>Let </a:t>
                </a:r>
                <a:r>
                  <a:rPr lang="en-US" b="1" dirty="0">
                    <a:solidFill>
                      <a:srgbClr val="FFFF00"/>
                    </a:solidFill>
                  </a:rPr>
                  <a:t>C</a:t>
                </a:r>
                <a:r>
                  <a:rPr lang="en-US" dirty="0"/>
                  <a:t> is Bernoulli random variable 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𝒉𝒊𝒈𝒉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𝒓𝒊𝒔𝒌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𝒄𝒖𝒔𝒕𝒐𝒎𝒆𝒓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𝒍𝒐𝒘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𝒓𝒊𝒔𝒌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𝒄𝒖𝒔𝒕𝒐𝒎𝒆𝒓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High risk customer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The probability of error is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The problem can be solved using Bayes’ Rule</a:t>
                </a:r>
              </a:p>
              <a:p>
                <a:pPr lvl="2"/>
                <a:r>
                  <a:rPr lang="en-US" b="1" dirty="0">
                    <a:solidFill>
                      <a:srgbClr val="FFFF00"/>
                    </a:solidFill>
                  </a:rPr>
                  <a:t>Prior Probability</a:t>
                </a:r>
                <a:r>
                  <a:rPr lang="en-US" dirty="0"/>
                  <a:t>: It is the proportion of high-risk customers in our customer base </a:t>
                </a:r>
              </a:p>
              <a:p>
                <a:pPr lvl="2"/>
                <a:r>
                  <a:rPr lang="en-US" b="1" dirty="0">
                    <a:solidFill>
                      <a:srgbClr val="FFFF00"/>
                    </a:solidFill>
                  </a:rPr>
                  <a:t>Class Likelihood</a:t>
                </a:r>
                <a:r>
                  <a:rPr lang="en-US" dirty="0"/>
                  <a:t>: conditional probability that an event belonging to </a:t>
                </a:r>
                <a:r>
                  <a:rPr lang="en-US" b="1" dirty="0">
                    <a:solidFill>
                      <a:srgbClr val="FFFF00"/>
                    </a:solidFill>
                  </a:rPr>
                  <a:t>C</a:t>
                </a:r>
                <a:r>
                  <a:rPr lang="en-US" dirty="0"/>
                  <a:t> has the associated observation value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x</a:t>
                </a:r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b="1" dirty="0">
                    <a:solidFill>
                      <a:srgbClr val="FFFF00"/>
                    </a:solidFill>
                  </a:rPr>
                  <a:t>Evidence</a:t>
                </a:r>
                <a:r>
                  <a:rPr lang="en-US" dirty="0"/>
                  <a:t>: marginal probability that an observation </a:t>
                </a:r>
                <a:r>
                  <a:rPr lang="en-US" i="1" dirty="0"/>
                  <a:t>x </a:t>
                </a:r>
                <a:r>
                  <a:rPr lang="en-US" dirty="0"/>
                  <a:t>is seen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8C41B-B64B-465A-8573-7FDA828EE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684" y="1976285"/>
                <a:ext cx="9147652" cy="4670342"/>
              </a:xfrm>
              <a:blipFill>
                <a:blip r:embed="rId2"/>
                <a:stretch>
                  <a:fillRect l="-866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A6F86-EB61-4C51-BFA2-3EEED911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707D3-7620-4675-BC4D-FB99DBE1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E5D050-504D-478A-B5EB-FE2EA41E25BE}"/>
              </a:ext>
            </a:extLst>
          </p:cNvPr>
          <p:cNvGrpSpPr/>
          <p:nvPr/>
        </p:nvGrpSpPr>
        <p:grpSpPr>
          <a:xfrm>
            <a:off x="8695164" y="2373351"/>
            <a:ext cx="3332551" cy="1873537"/>
            <a:chOff x="8137564" y="2575240"/>
            <a:chExt cx="3332551" cy="18735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BD536C0-1FF2-4FD2-B8DA-2AB790A8563D}"/>
                    </a:ext>
                  </a:extLst>
                </p:cNvPr>
                <p:cNvSpPr txBox="1"/>
                <p:nvPr/>
              </p:nvSpPr>
              <p:spPr>
                <a:xfrm>
                  <a:off x="8914735" y="2575240"/>
                  <a:ext cx="2555380" cy="8537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BD536C0-1FF2-4FD2-B8DA-2AB790A85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735" y="2575240"/>
                  <a:ext cx="2555380" cy="8537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789798-BB00-4A72-B5F8-80254D08BBAE}"/>
                    </a:ext>
                  </a:extLst>
                </p:cNvPr>
                <p:cNvSpPr txBox="1"/>
                <p:nvPr/>
              </p:nvSpPr>
              <p:spPr>
                <a:xfrm>
                  <a:off x="8656991" y="3290499"/>
                  <a:ext cx="23935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𝑃𝑟𝑖𝑜𝑟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789798-BB00-4A72-B5F8-80254D08B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6991" y="3290499"/>
                  <a:ext cx="23935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41" t="-2222" r="-3316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31600BD-BE01-4748-8B65-20EF5986BC51}"/>
                    </a:ext>
                  </a:extLst>
                </p:cNvPr>
                <p:cNvSpPr txBox="1"/>
                <p:nvPr/>
              </p:nvSpPr>
              <p:spPr>
                <a:xfrm>
                  <a:off x="8137564" y="3756097"/>
                  <a:ext cx="27441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𝐶𝑙𝑎𝑠𝑠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𝑙𝑖𝑘𝑒𝑙𝑖h𝑜𝑜𝑑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31600BD-BE01-4748-8B65-20EF5986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564" y="3756097"/>
                  <a:ext cx="274414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30" t="-2222" r="-2217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A194976-F7EA-48A0-A77A-1BAED186905F}"/>
                    </a:ext>
                  </a:extLst>
                </p:cNvPr>
                <p:cNvSpPr txBox="1"/>
                <p:nvPr/>
              </p:nvSpPr>
              <p:spPr>
                <a:xfrm>
                  <a:off x="8851698" y="4171778"/>
                  <a:ext cx="1813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𝐸𝑣𝑖𝑑𝑒𝑛𝑐𝑒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A194976-F7EA-48A0-A77A-1BAED1869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698" y="4171778"/>
                  <a:ext cx="181331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57" r="-404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4" name="Picture 2" descr="Bernoulli distribution - Analytica Wiki">
            <a:extLst>
              <a:ext uri="{FF2B5EF4-FFF2-40B4-BE49-F238E27FC236}">
                <a16:creationId xmlns:a16="http://schemas.microsoft.com/office/drawing/2014/main" id="{92B90DD9-B263-413A-869F-6F5D0C009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5" b="10582"/>
          <a:stretch/>
        </p:blipFill>
        <p:spPr bwMode="auto">
          <a:xfrm>
            <a:off x="9563559" y="5211706"/>
            <a:ext cx="2464156" cy="156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52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D154-7851-4DB0-80D1-13C55032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Multi-classification </a:t>
            </a:r>
            <a:r>
              <a:rPr lang="en-US" dirty="0"/>
              <a:t>using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E185E-C311-4D5A-A60D-53118EBBC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3"/>
                <a:ext cx="7976982" cy="3599316"/>
              </a:xfrm>
            </p:spPr>
            <p:txBody>
              <a:bodyPr/>
              <a:lstStyle/>
              <a:p>
                <a:r>
                  <a:rPr lang="en-US" dirty="0"/>
                  <a:t>Let there are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K</a:t>
                </a:r>
                <a:r>
                  <a:rPr lang="en-US" i="1" dirty="0"/>
                  <a:t> </a:t>
                </a:r>
                <a:r>
                  <a:rPr lang="en-US" dirty="0"/>
                  <a:t>mutually exclusive and exhaustive classes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For minimum error, the </a:t>
                </a:r>
                <a:r>
                  <a:rPr lang="en-US" i="1" dirty="0"/>
                  <a:t>Bayes’ classifier </a:t>
                </a:r>
                <a:r>
                  <a:rPr lang="en-US" dirty="0"/>
                  <a:t>chooses the class with the highest 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E185E-C311-4D5A-A60D-53118EBBC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3"/>
                <a:ext cx="7976982" cy="3599316"/>
              </a:xfrm>
              <a:blipFill>
                <a:blip r:embed="rId2"/>
                <a:stretch>
                  <a:fillRect l="-1070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529F7-3779-49DC-BA10-EAA00496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83B6C-3EAD-4417-854A-48BCA051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F490B4-81EE-453C-8FE0-D950C5C837C1}"/>
                  </a:ext>
                </a:extLst>
              </p:cNvPr>
              <p:cNvSpPr txBox="1"/>
              <p:nvPr/>
            </p:nvSpPr>
            <p:spPr>
              <a:xfrm>
                <a:off x="3480619" y="4001115"/>
                <a:ext cx="4692951" cy="61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F490B4-81EE-453C-8FE0-D950C5C8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619" y="4001115"/>
                <a:ext cx="4692951" cy="615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1A989D-1342-4E66-AB81-1452B84570AB}"/>
                  </a:ext>
                </a:extLst>
              </p:cNvPr>
              <p:cNvSpPr txBox="1"/>
              <p:nvPr/>
            </p:nvSpPr>
            <p:spPr>
              <a:xfrm>
                <a:off x="3793464" y="5720022"/>
                <a:ext cx="3052054" cy="362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1A989D-1342-4E66-AB81-1452B845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464" y="5720022"/>
                <a:ext cx="3052054" cy="362215"/>
              </a:xfrm>
              <a:prstGeom prst="rect">
                <a:avLst/>
              </a:prstGeom>
              <a:blipFill>
                <a:blip r:embed="rId4"/>
                <a:stretch>
                  <a:fillRect l="-998" r="-219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Visualize Decision Surfaces of Different Classifiers - MATLAB ...">
            <a:extLst>
              <a:ext uri="{FF2B5EF4-FFF2-40B4-BE49-F238E27FC236}">
                <a16:creationId xmlns:a16="http://schemas.microsoft.com/office/drawing/2014/main" id="{389CC642-36F7-4657-BBEC-3DC9A7898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" t="2995" r="52028" b="53871"/>
          <a:stretch/>
        </p:blipFill>
        <p:spPr bwMode="auto">
          <a:xfrm>
            <a:off x="8362335" y="2774501"/>
            <a:ext cx="3549729" cy="294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3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7459A0-9100-4601-80FB-D90984F4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Losses and Risks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E9ACB8-6262-4CC5-A7A9-9901EEEF2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F167-C9BB-49CA-B909-A5C05ABF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31FCC-10D8-439F-82A3-87464470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0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3391-F609-470E-A277-6C531F2E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Losses </a:t>
            </a:r>
            <a:r>
              <a:rPr lang="en-US" dirty="0"/>
              <a:t>and Risks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F1F8F-1C1E-4D5A-923D-54D20E11C3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35278"/>
                <a:ext cx="8524219" cy="4266558"/>
              </a:xfrm>
            </p:spPr>
            <p:txBody>
              <a:bodyPr/>
              <a:lstStyle/>
              <a:p>
                <a:r>
                  <a:rPr lang="en-US" dirty="0"/>
                  <a:t>The total risk by assigning each class to given data </a:t>
                </a:r>
                <a:r>
                  <a:rPr lang="en-US" b="1" dirty="0">
                    <a:solidFill>
                      <a:srgbClr val="FFFF00"/>
                    </a:solidFill>
                  </a:rPr>
                  <a:t>x</a:t>
                </a:r>
                <a:r>
                  <a:rPr lang="en-US" dirty="0"/>
                  <a:t> is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: Action taken to decide in favor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dirty="0"/>
                  <a:t>: loss incurred by taking this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=predicted, actual class</a:t>
                </a:r>
              </a:p>
              <a:p>
                <a:pPr lvl="1"/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𝐦𝐢𝐧</m:t>
                            </m:r>
                          </m:e>
                          <m:li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lim>
                        </m:limLow>
                      </m:fName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For a special case of 0/1 output and all correct decisions have no loss and all errors are equally costly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F1F8F-1C1E-4D5A-923D-54D20E11C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35278"/>
                <a:ext cx="8524219" cy="4266558"/>
              </a:xfrm>
              <a:blipFill>
                <a:blip r:embed="rId2"/>
                <a:stretch>
                  <a:fillRect l="-1001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32379-BA83-4E4F-8011-BB871AFF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712D8-CBDC-47C1-97FD-9DF76CBC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CA5F66-79E0-4E31-905C-B3EEAD761745}"/>
                  </a:ext>
                </a:extLst>
              </p:cNvPr>
              <p:cNvSpPr/>
              <p:nvPr/>
            </p:nvSpPr>
            <p:spPr>
              <a:xfrm>
                <a:off x="5675863" y="5450479"/>
                <a:ext cx="4156110" cy="604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𝒊𝒌</m:t>
                              </m:r>
                            </m:sub>
                          </m:sSub>
                        </m:e>
                      </m:nary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CA5F66-79E0-4E31-905C-B3EEAD761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863" y="5450479"/>
                <a:ext cx="4156110" cy="604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6E759BB-7248-48D7-8CD3-66D2BC864FFB}"/>
                  </a:ext>
                </a:extLst>
              </p:cNvPr>
              <p:cNvSpPr/>
              <p:nvPr/>
            </p:nvSpPr>
            <p:spPr>
              <a:xfrm>
                <a:off x="4933420" y="4623619"/>
                <a:ext cx="2856872" cy="392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</m:e>
                    </m:nary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6E759BB-7248-48D7-8CD3-66D2BC864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420" y="4623619"/>
                <a:ext cx="2856872" cy="392672"/>
              </a:xfrm>
              <a:prstGeom prst="rect">
                <a:avLst/>
              </a:prstGeom>
              <a:blipFill>
                <a:blip r:embed="rId4"/>
                <a:stretch>
                  <a:fillRect t="-104615" b="-17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2C4A0-71C2-4A2B-8844-8C75CDD05499}"/>
                  </a:ext>
                </a:extLst>
              </p:cNvPr>
              <p:cNvSpPr/>
              <p:nvPr/>
            </p:nvSpPr>
            <p:spPr>
              <a:xfrm>
                <a:off x="5781184" y="5003338"/>
                <a:ext cx="4113498" cy="370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𝒊𝒌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2C4A0-71C2-4A2B-8844-8C75CDD05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184" y="5003338"/>
                <a:ext cx="4113498" cy="370166"/>
              </a:xfrm>
              <a:prstGeom prst="rect">
                <a:avLst/>
              </a:prstGeom>
              <a:blipFill>
                <a:blip r:embed="rId5"/>
                <a:stretch>
                  <a:fillRect l="-2370" t="-12000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ADC5EA-D7FE-4204-9DF7-CAF15EFB705A}"/>
                  </a:ext>
                </a:extLst>
              </p:cNvPr>
              <p:cNvSpPr/>
              <p:nvPr/>
            </p:nvSpPr>
            <p:spPr>
              <a:xfrm>
                <a:off x="4485086" y="6055951"/>
                <a:ext cx="41561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ADC5EA-D7FE-4204-9DF7-CAF15EFB7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86" y="6055951"/>
                <a:ext cx="4156110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BD29EE-484F-455E-8B98-9C19297AF09E}"/>
                  </a:ext>
                </a:extLst>
              </p:cNvPr>
              <p:cNvSpPr/>
              <p:nvPr/>
            </p:nvSpPr>
            <p:spPr>
              <a:xfrm>
                <a:off x="9995459" y="4856086"/>
                <a:ext cx="2047932" cy="664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BD29EE-484F-455E-8B98-9C19297AF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459" y="4856086"/>
                <a:ext cx="2047932" cy="664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Taguchi loss function - Six Sigma Ninja">
            <a:extLst>
              <a:ext uri="{FF2B5EF4-FFF2-40B4-BE49-F238E27FC236}">
                <a16:creationId xmlns:a16="http://schemas.microsoft.com/office/drawing/2014/main" id="{FD76436D-F08B-4AC0-A73A-595FE9C77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8302" r="11500" b="18212"/>
          <a:stretch/>
        </p:blipFill>
        <p:spPr bwMode="auto">
          <a:xfrm>
            <a:off x="9204540" y="2280625"/>
            <a:ext cx="2861187" cy="229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59575-085A-4CE2-88DC-7CD47026E9FC}"/>
                  </a:ext>
                </a:extLst>
              </p:cNvPr>
              <p:cNvSpPr/>
              <p:nvPr/>
            </p:nvSpPr>
            <p:spPr>
              <a:xfrm>
                <a:off x="9995459" y="5675718"/>
                <a:ext cx="955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59575-085A-4CE2-88DC-7CD47026E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459" y="5675718"/>
                <a:ext cx="955646" cy="369332"/>
              </a:xfrm>
              <a:prstGeom prst="rect">
                <a:avLst/>
              </a:prstGeom>
              <a:blipFill>
                <a:blip r:embed="rId9"/>
                <a:stretch>
                  <a:fillRect t="-9836" r="-512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70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AAFF-5514-4A66-8F2B-4F806433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</a:t>
            </a:r>
            <a:r>
              <a:rPr lang="en-US" dirty="0"/>
              <a:t>function and Doubt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CBB17-97DE-4A5F-8EFB-161FD7BE3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02073"/>
                <a:ext cx="8990152" cy="39341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some applications wrong decisions—misclassifications— may have very high cost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class is chosen i.e. reject (non-existent class is chosen)</a:t>
                </a:r>
              </a:p>
              <a:p>
                <a:r>
                  <a:rPr lang="en-US" dirty="0"/>
                  <a:t>In such a case, we define an additional action of </a:t>
                </a:r>
                <a:r>
                  <a:rPr lang="en-US" i="1" dirty="0"/>
                  <a:t>reject </a:t>
                </a:r>
                <a:r>
                  <a:rPr lang="en-US" dirty="0"/>
                  <a:t>or </a:t>
                </a:r>
                <a:r>
                  <a:rPr lang="en-US" i="1" dirty="0"/>
                  <a:t>doubt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loss incurred for choosing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dirty="0" err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action of reject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And risk of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class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CBB17-97DE-4A5F-8EFB-161FD7BE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02073"/>
                <a:ext cx="8990152" cy="3934116"/>
              </a:xfrm>
              <a:blipFill>
                <a:blip r:embed="rId2"/>
                <a:stretch>
                  <a:fillRect l="-950" t="-2167" r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2B68-AA1C-4CAF-832B-7FF13829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2723D-DE17-4895-B436-2A205184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368EA-3635-4E53-B26B-A16EFBB105DB}"/>
                  </a:ext>
                </a:extLst>
              </p:cNvPr>
              <p:cNvSpPr txBox="1"/>
              <p:nvPr/>
            </p:nvSpPr>
            <p:spPr>
              <a:xfrm>
                <a:off x="9556042" y="3422073"/>
                <a:ext cx="2327564" cy="1025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𝒊𝒌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368EA-3635-4E53-B26B-A16EFBB10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042" y="3422073"/>
                <a:ext cx="2327564" cy="1025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DBF5EF-3EC6-45C4-8F98-F4FC9B6F050E}"/>
                  </a:ext>
                </a:extLst>
              </p:cNvPr>
              <p:cNvSpPr/>
              <p:nvPr/>
            </p:nvSpPr>
            <p:spPr>
              <a:xfrm>
                <a:off x="2428233" y="4483428"/>
                <a:ext cx="4963538" cy="392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</m:nary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DBF5EF-3EC6-45C4-8F98-F4FC9B6F0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33" y="4483428"/>
                <a:ext cx="4963538" cy="392672"/>
              </a:xfrm>
              <a:prstGeom prst="rect">
                <a:avLst/>
              </a:prstGeom>
              <a:blipFill>
                <a:blip r:embed="rId4"/>
                <a:stretch>
                  <a:fillRect t="-104615" b="-17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FE39465-623D-4E61-8D22-E42BDF7E26D7}"/>
                  </a:ext>
                </a:extLst>
              </p:cNvPr>
              <p:cNvSpPr/>
              <p:nvPr/>
            </p:nvSpPr>
            <p:spPr>
              <a:xfrm>
                <a:off x="2428233" y="5563764"/>
                <a:ext cx="4381456" cy="370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</m:nary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FE39465-623D-4E61-8D22-E42BDF7E2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33" y="5563764"/>
                <a:ext cx="4381456" cy="370166"/>
              </a:xfrm>
              <a:prstGeom prst="rect">
                <a:avLst/>
              </a:prstGeom>
              <a:blipFill>
                <a:blip r:embed="rId5"/>
                <a:stretch>
                  <a:fillRect t="-12000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60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EC25-6605-4100-9D53-51426E1B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</a:t>
            </a:r>
            <a:r>
              <a:rPr lang="en-US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8D6C9-2C8B-431D-AF87-5C2CD1331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10763534" cy="3599316"/>
              </a:xfrm>
            </p:spPr>
            <p:txBody>
              <a:bodyPr/>
              <a:lstStyle/>
              <a:p>
                <a:r>
                  <a:rPr lang="en-US"/>
                  <a:t>The optimal decision rule </a:t>
                </a:r>
                <a:r>
                  <a:rPr lang="en-US" dirty="0"/>
                  <a:t>is to </a:t>
                </a:r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𝑨𝒄𝒄𝒆𝒑𝒕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∀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𝒂𝒏𝒅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𝑹𝒆𝒋𝒆𝒄𝒕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Choose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𝑨𝒄𝒄𝒆𝒑𝒕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∀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𝒂𝒏𝒅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𝑹𝒆𝒋𝒆𝒄𝒕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:               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𝒐𝒕𝒉𝒆𝒓𝒘𝒊𝒔𝒆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8D6C9-2C8B-431D-AF87-5C2CD1331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10763534" cy="3599316"/>
              </a:xfrm>
              <a:blipFill>
                <a:blip r:embed="rId2"/>
                <a:stretch>
                  <a:fillRect l="-793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5EF17-8CFA-42F1-AD57-BC073211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D65A9-3874-45B0-B9B5-0FA5F161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EA1686-32E0-460D-8A2C-447F1617560D}"/>
                  </a:ext>
                </a:extLst>
              </p:cNvPr>
              <p:cNvSpPr txBox="1"/>
              <p:nvPr/>
            </p:nvSpPr>
            <p:spPr>
              <a:xfrm>
                <a:off x="5961557" y="808501"/>
                <a:ext cx="4332625" cy="1025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0         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1          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eqAr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##</m:t>
                                  </m:r>
                                </m:e>
                              </m:eqAr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EA1686-32E0-460D-8A2C-447F1617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57" y="808501"/>
                <a:ext cx="4332625" cy="1025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32E078A-1885-4518-A651-5793164F4305}"/>
              </a:ext>
            </a:extLst>
          </p:cNvPr>
          <p:cNvSpPr/>
          <p:nvPr/>
        </p:nvSpPr>
        <p:spPr>
          <a:xfrm>
            <a:off x="1690255" y="5101507"/>
            <a:ext cx="975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LucidaBright"/>
              </a:rPr>
              <a:t>This whole </a:t>
            </a:r>
            <a:r>
              <a:rPr lang="en-US" dirty="0">
                <a:latin typeface="LucidaBright"/>
              </a:rPr>
              <a:t>approach </a:t>
            </a:r>
            <a:r>
              <a:rPr lang="en-US">
                <a:latin typeface="LucidaBright"/>
              </a:rPr>
              <a:t>is meaningful </a:t>
            </a:r>
            <a:r>
              <a:rPr lang="en-US" dirty="0">
                <a:latin typeface="LucidaBright"/>
              </a:rPr>
              <a:t>if </a:t>
            </a:r>
            <a:r>
              <a:rPr lang="en-US" b="1" dirty="0">
                <a:solidFill>
                  <a:srgbClr val="FFFF00"/>
                </a:solidFill>
                <a:latin typeface="LucidaBright"/>
              </a:rPr>
              <a:t>0 </a:t>
            </a:r>
            <a:r>
              <a:rPr lang="en-US" b="1" i="1" dirty="0">
                <a:solidFill>
                  <a:srgbClr val="FFFF00"/>
                </a:solidFill>
                <a:latin typeface="LucidaNewMath-Italic"/>
              </a:rPr>
              <a:t>&lt; λ &lt; </a:t>
            </a:r>
            <a:r>
              <a:rPr lang="en-US" b="1" dirty="0">
                <a:solidFill>
                  <a:srgbClr val="FFFF00"/>
                </a:solidFill>
                <a:latin typeface="LucidaBright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LucidaBright"/>
              </a:rPr>
              <a:t>If </a:t>
            </a:r>
            <a:r>
              <a:rPr lang="en-US" b="1" i="1" dirty="0">
                <a:solidFill>
                  <a:srgbClr val="FFFF00"/>
                </a:solidFill>
                <a:latin typeface="LucidaNewMath-Italic"/>
              </a:rPr>
              <a:t>λ </a:t>
            </a:r>
            <a:r>
              <a:rPr lang="en-US" b="1" dirty="0">
                <a:solidFill>
                  <a:srgbClr val="FFFF00"/>
                </a:solidFill>
                <a:latin typeface="LucidaNewMath-Symbol"/>
              </a:rPr>
              <a:t>= </a:t>
            </a:r>
            <a:r>
              <a:rPr lang="en-US" b="1" dirty="0">
                <a:solidFill>
                  <a:srgbClr val="FFFF00"/>
                </a:solidFill>
                <a:latin typeface="LucidaBright"/>
              </a:rPr>
              <a:t>0</a:t>
            </a:r>
            <a:r>
              <a:rPr lang="en-US" dirty="0">
                <a:latin typeface="LucidaBright"/>
              </a:rPr>
              <a:t>, </a:t>
            </a:r>
            <a:r>
              <a:rPr lang="en-US">
                <a:latin typeface="LucidaBright"/>
              </a:rPr>
              <a:t>we always </a:t>
            </a:r>
            <a:r>
              <a:rPr lang="en-US" dirty="0">
                <a:latin typeface="LucidaBright"/>
              </a:rPr>
              <a:t>reject; a reject is as good as a </a:t>
            </a:r>
            <a:r>
              <a:rPr lang="en-US">
                <a:latin typeface="LucidaBright"/>
              </a:rPr>
              <a:t>correct classification </a:t>
            </a:r>
            <a:endParaRPr lang="en-US" dirty="0">
              <a:latin typeface="LucidaBr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Bright"/>
              </a:rPr>
              <a:t>If </a:t>
            </a:r>
            <a:r>
              <a:rPr lang="en-US" b="1" i="1" dirty="0">
                <a:solidFill>
                  <a:srgbClr val="FFFF00"/>
                </a:solidFill>
                <a:latin typeface="LucidaNewMath-Italic"/>
              </a:rPr>
              <a:t>λ </a:t>
            </a:r>
            <a:r>
              <a:rPr lang="en-US" b="1" dirty="0">
                <a:solidFill>
                  <a:srgbClr val="FFFF00"/>
                </a:solidFill>
                <a:latin typeface="LucidaNewMath-Symbol"/>
              </a:rPr>
              <a:t>≥ </a:t>
            </a:r>
            <a:r>
              <a:rPr lang="en-US" b="1" dirty="0">
                <a:solidFill>
                  <a:srgbClr val="FFFF00"/>
                </a:solidFill>
                <a:latin typeface="LucidaBright"/>
              </a:rPr>
              <a:t>1</a:t>
            </a:r>
            <a:r>
              <a:rPr lang="en-US" dirty="0">
                <a:latin typeface="LucidaBright"/>
              </a:rPr>
              <a:t>, we never reject; a reject is </a:t>
            </a:r>
            <a:r>
              <a:rPr lang="en-US">
                <a:latin typeface="LucidaBright"/>
              </a:rPr>
              <a:t>as costly </a:t>
            </a:r>
            <a:r>
              <a:rPr lang="en-US" dirty="0">
                <a:latin typeface="LucidaBright"/>
              </a:rPr>
              <a:t>as, </a:t>
            </a:r>
            <a:r>
              <a:rPr lang="en-US">
                <a:latin typeface="LucidaBright"/>
              </a:rPr>
              <a:t>or costlier </a:t>
            </a:r>
            <a:r>
              <a:rPr lang="en-US" dirty="0">
                <a:latin typeface="LucidaBright"/>
              </a:rPr>
              <a:t>than, an error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9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7459A0-9100-4601-80FB-D90984F4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Discriminant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E9ACB8-6262-4CC5-A7A9-9901EEEF2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F167-C9BB-49CA-B909-A5C05ABF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31FCC-10D8-439F-82A3-87464470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8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B1BF-0B34-4F94-B60C-950E578B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720-3BD5-44BA-9B95-59BAB04F2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035278"/>
                <a:ext cx="7800002" cy="4822722"/>
              </a:xfrm>
            </p:spPr>
            <p:txBody>
              <a:bodyPr/>
              <a:lstStyle/>
              <a:p>
                <a:r>
                  <a:rPr lang="en-US" dirty="0"/>
                  <a:t>Classification can also be seen as implementing a set of </a:t>
                </a:r>
                <a:r>
                  <a:rPr lang="en-US" i="1" dirty="0"/>
                  <a:t>discriminant functions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such that</a:t>
                </a:r>
              </a:p>
              <a:p>
                <a:pPr lvl="1"/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e>
                          <m:li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Bayes’ classifier can be represented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maximum discriminant function corresponds to minimum conditional risk </a:t>
                </a:r>
              </a:p>
              <a:p>
                <a:r>
                  <a:rPr lang="en-US" dirty="0"/>
                  <a:t>When we use the </a:t>
                </a:r>
                <a:r>
                  <a:rPr lang="en-US" b="1" dirty="0">
                    <a:solidFill>
                      <a:srgbClr val="FFFF00"/>
                    </a:solidFill>
                  </a:rPr>
                  <a:t>0/1</a:t>
                </a:r>
                <a:r>
                  <a:rPr lang="en-US" dirty="0"/>
                  <a:t> loss function, we have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nb-NO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nb-NO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b-NO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nb-NO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nb-NO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nb-NO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nb-NO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>
                    <a:solidFill>
                      <a:srgbClr val="FFFF00"/>
                    </a:solidFill>
                  </a:rPr>
                  <a:t> </a:t>
                </a:r>
                <a:r>
                  <a:rPr lang="it-IT" dirty="0"/>
                  <a:t>by ignoring common normalizing term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720-3BD5-44BA-9B95-59BAB04F2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035278"/>
                <a:ext cx="7800002" cy="4822722"/>
              </a:xfrm>
              <a:blipFill>
                <a:blip r:embed="rId2"/>
                <a:stretch>
                  <a:fillRect l="-1095" t="-1770" r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285E4-35B1-4B43-AAE1-4B4D23A3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20422-DB2F-4E9A-82AD-0AE3F0EC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3074" name="Picture 2" descr="ML | Linear Discriminant Analysis - GeeksforGeeks">
            <a:extLst>
              <a:ext uri="{FF2B5EF4-FFF2-40B4-BE49-F238E27FC236}">
                <a16:creationId xmlns:a16="http://schemas.microsoft.com/office/drawing/2014/main" id="{CC2DE56F-3B1D-4B4A-9DB8-A81D3B2E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841" y="2899422"/>
            <a:ext cx="3298681" cy="29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4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8F23-175B-46EB-8A7E-735B8E69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1939F-E9D8-4E97-B98A-4FEAE7A25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0" y="2336872"/>
                <a:ext cx="7549279" cy="3767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Divide the feature space into k decision regions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The regions are separated by decision boundaries</a:t>
                </a:r>
              </a:p>
              <a:p>
                <a:pPr lvl="1"/>
                <a:r>
                  <a:rPr lang="en-US" dirty="0"/>
                  <a:t>Lines in plane</a:t>
                </a:r>
              </a:p>
              <a:p>
                <a:pPr lvl="1"/>
                <a:r>
                  <a:rPr lang="en-US" dirty="0"/>
                  <a:t>Planes in space</a:t>
                </a:r>
              </a:p>
              <a:p>
                <a:pPr lvl="1"/>
                <a:r>
                  <a:rPr lang="en-US" dirty="0"/>
                  <a:t>When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K </a:t>
                </a:r>
                <a:r>
                  <a:rPr lang="en-US" b="1" dirty="0">
                    <a:solidFill>
                      <a:srgbClr val="FFFF00"/>
                    </a:solidFill>
                  </a:rPr>
                  <a:t>= 2</a:t>
                </a:r>
                <a:r>
                  <a:rPr lang="en-US" dirty="0"/>
                  <a:t>, the classification system is a </a:t>
                </a:r>
                <a:r>
                  <a:rPr lang="en-US" i="1" dirty="0" err="1"/>
                  <a:t>dichotomizer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i="1" dirty="0"/>
                  <a:t>K </a:t>
                </a:r>
                <a:r>
                  <a:rPr lang="en-US" dirty="0"/>
                  <a:t>≥ 3, it is a </a:t>
                </a:r>
                <a:r>
                  <a:rPr lang="en-US" i="1" dirty="0" err="1"/>
                  <a:t>polychotomizer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1939F-E9D8-4E97-B98A-4FEAE7A25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0" y="2336872"/>
                <a:ext cx="7549279" cy="3767899"/>
              </a:xfrm>
              <a:blipFill>
                <a:blip r:embed="rId2"/>
                <a:stretch>
                  <a:fillRect l="-1131" t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0DCCB-1420-4A12-992C-8F08D8E2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92D08-8036-454E-8222-30316F0E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3076" name="Picture 4" descr="How to draw planes from a set of linear equations in Python ...">
            <a:extLst>
              <a:ext uri="{FF2B5EF4-FFF2-40B4-BE49-F238E27FC236}">
                <a16:creationId xmlns:a16="http://schemas.microsoft.com/office/drawing/2014/main" id="{50A39BF6-826D-49AA-897F-32189272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239" y="4271363"/>
            <a:ext cx="3172436" cy="253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E6E5FA-46F2-4BA3-926B-A50EDE958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850" y="1188070"/>
            <a:ext cx="3178825" cy="30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2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</a:t>
            </a:r>
            <a:r>
              <a:rPr lang="en-US" sz="2600" b="1">
                <a:solidFill>
                  <a:srgbClr val="92D050"/>
                </a:solidFill>
              </a:rPr>
              <a:t>Sajid Iqbal</a:t>
            </a:r>
            <a:endParaRPr lang="en-US" sz="2600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</a:t>
            </a:r>
            <a:r>
              <a:rPr lang="en-US" sz="2600"/>
              <a:t>, Multan</a:t>
            </a:r>
            <a:endParaRPr lang="en-US" sz="2600" dirty="0"/>
          </a:p>
          <a:p>
            <a:pPr marL="0" indent="0" algn="ctr">
              <a:buNone/>
            </a:pPr>
            <a:r>
              <a:rPr lang="en-US" sz="2600">
                <a:hlinkClick r:id="rId2"/>
              </a:rPr>
              <a:t>sajidiqbal.</a:t>
            </a:r>
            <a:r>
              <a:rPr lang="en-US" sz="2600" dirty="0">
                <a:hlinkClick r:id="rId2"/>
              </a:rPr>
              <a:t>pk</a:t>
            </a:r>
            <a:r>
              <a:rPr lang="en-US" sz="2600">
                <a:hlinkClick r:id="rId2"/>
              </a:rPr>
              <a:t>@gmail.</a:t>
            </a:r>
            <a:r>
              <a:rPr lang="en-US" sz="2600" dirty="0">
                <a:hlinkClick r:id="rId2"/>
              </a:rPr>
              <a:t>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</a:t>
            </a:r>
            <a:r>
              <a:rPr lang="en-US" sz="2600">
                <a:hlinkClick r:id="rId3"/>
              </a:rPr>
              <a:t>_Analysis</a:t>
            </a:r>
            <a:r>
              <a:rPr lang="en-US" sz="2600" dirty="0">
                <a:hlinkClick r:id="rId3"/>
              </a:rPr>
              <a:t>_of</a:t>
            </a:r>
            <a:r>
              <a:rPr lang="en-US" sz="2600">
                <a:hlinkClick r:id="rId3"/>
              </a:rPr>
              <a:t>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</a:t>
            </a:r>
            <a:r>
              <a:rPr lang="en-US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>
                <a:latin typeface="+mj-lt"/>
              </a:rPr>
              <a:t>ETHEM 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>
                <a:latin typeface="+mj-lt"/>
              </a:rPr>
              <a:t>alpaydin</a:t>
            </a:r>
            <a:r>
              <a:rPr lang="tr-TR" i="1" dirty="0">
                <a:latin typeface="+mj-lt"/>
              </a:rPr>
              <a:t>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</a:t>
            </a:r>
            <a:r>
              <a:rPr lang="tr-TR" i="1">
                <a:latin typeface="+mj-lt"/>
              </a:rPr>
              <a:t>/i2ml3e</a:t>
            </a:r>
            <a:endParaRPr lang="tr-TR" i="1" dirty="0">
              <a:latin typeface="+mj-lt"/>
            </a:endParaRP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CD84-8067-4D7A-A6DA-D718A3E3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8851-5328-4789-A7E2-B68CFDA0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28031-F8C1-40C1-AABD-517E8CEF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6844-D95A-4A4B-AF2A-C800FE7D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6B9-7780-4683-91A8-7C8A8A8F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8737A-9078-4721-A450-DA190682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Three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92F8-04B2-4549-88AA-C1EC3B0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3683-3BE3-4D22-9B91-26B72A0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AE638-71B6-486C-8C60-FBE49B3C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252" y="4394039"/>
            <a:ext cx="3062748" cy="23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7459A0-9100-4601-80FB-D90984F4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E9ACB8-6262-4CC5-A7A9-9901EEEF2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F167-C9BB-49CA-B909-A5C05ABF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31FCC-10D8-439F-82A3-87464470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5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91B8-E356-4510-8C72-8A870628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74C5A-51AD-4E01-820A-29F317EC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05891"/>
            <a:ext cx="8907024" cy="4322618"/>
          </a:xfrm>
        </p:spPr>
        <p:txBody>
          <a:bodyPr>
            <a:normAutofit/>
          </a:bodyPr>
          <a:lstStyle/>
          <a:p>
            <a:r>
              <a:rPr lang="en-US" dirty="0"/>
              <a:t>Dataset are prepared from the process which is </a:t>
            </a:r>
            <a:r>
              <a:rPr lang="en-US"/>
              <a:t>not completely </a:t>
            </a:r>
            <a:r>
              <a:rPr lang="en-US" dirty="0"/>
              <a:t>known</a:t>
            </a:r>
          </a:p>
          <a:p>
            <a:pPr lvl="1"/>
            <a:r>
              <a:rPr lang="en-US" dirty="0"/>
              <a:t>We do not </a:t>
            </a:r>
            <a:r>
              <a:rPr lang="en-US"/>
              <a:t>know exactly </a:t>
            </a:r>
            <a:r>
              <a:rPr lang="en-US" dirty="0"/>
              <a:t>the data distribution</a:t>
            </a:r>
          </a:p>
          <a:p>
            <a:r>
              <a:rPr lang="en-US"/>
              <a:t>We model </a:t>
            </a:r>
            <a:r>
              <a:rPr lang="en-US" dirty="0"/>
              <a:t>the process as random process (</a:t>
            </a:r>
            <a:r>
              <a:rPr lang="en-US"/>
              <a:t>and probabilistic</a:t>
            </a:r>
            <a:r>
              <a:rPr lang="en-US" dirty="0"/>
              <a:t>)</a:t>
            </a:r>
          </a:p>
          <a:p>
            <a:r>
              <a:rPr lang="en-US" dirty="0"/>
              <a:t>Consider </a:t>
            </a:r>
            <a:r>
              <a:rPr lang="en-US"/>
              <a:t>the example of roulette table </a:t>
            </a:r>
            <a:endParaRPr lang="en-US" dirty="0"/>
          </a:p>
          <a:p>
            <a:pPr lvl="1"/>
            <a:r>
              <a:rPr lang="en-US" dirty="0"/>
              <a:t>It is a random experiment</a:t>
            </a:r>
          </a:p>
          <a:p>
            <a:pPr lvl="1"/>
            <a:r>
              <a:rPr lang="en-US" dirty="0"/>
              <a:t>We can guess if different parameters are known</a:t>
            </a:r>
          </a:p>
          <a:p>
            <a:pPr lvl="2"/>
            <a:r>
              <a:rPr lang="en-US" dirty="0"/>
              <a:t>The exact composition of </a:t>
            </a:r>
            <a:r>
              <a:rPr lang="en-US"/>
              <a:t>the wheel</a:t>
            </a:r>
            <a:endParaRPr lang="en-US" dirty="0"/>
          </a:p>
          <a:p>
            <a:pPr lvl="2"/>
            <a:r>
              <a:rPr lang="en-US"/>
              <a:t>Its initial </a:t>
            </a:r>
            <a:r>
              <a:rPr lang="en-US" dirty="0"/>
              <a:t>position </a:t>
            </a:r>
          </a:p>
          <a:p>
            <a:pPr lvl="2"/>
            <a:r>
              <a:rPr lang="en-US" dirty="0"/>
              <a:t>Force and its direction that </a:t>
            </a:r>
            <a:r>
              <a:rPr lang="en-US"/>
              <a:t>is applied </a:t>
            </a:r>
            <a:r>
              <a:rPr lang="en-US" dirty="0"/>
              <a:t>to it </a:t>
            </a:r>
          </a:p>
          <a:p>
            <a:pPr lvl="2"/>
            <a:r>
              <a:rPr lang="en-US" dirty="0"/>
              <a:t>Where and how it is started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76354-34A1-40A5-9E81-9081F51F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17243-FA8F-4467-AAEF-6A417D8F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030" name="Picture 6" descr="Brown Roulette Wheel transparent PNG - StickPNG">
            <a:extLst>
              <a:ext uri="{FF2B5EF4-FFF2-40B4-BE49-F238E27FC236}">
                <a16:creationId xmlns:a16="http://schemas.microsoft.com/office/drawing/2014/main" id="{9E344DB0-BB6B-4288-896C-09D63C31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551" y="2431472"/>
            <a:ext cx="1995055" cy="199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at my life GIF">
            <a:extLst>
              <a:ext uri="{FF2B5EF4-FFF2-40B4-BE49-F238E27FC236}">
                <a16:creationId xmlns:a16="http://schemas.microsoft.com/office/drawing/2014/main" id="{5371469E-9D57-46EA-A4C4-E3506B2205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635" y="4641273"/>
            <a:ext cx="1995971" cy="135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8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9A79-1CDB-4979-B758-F8C138A8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13482-76DE-48FD-937D-272891D80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2"/>
                <a:ext cx="8670196" cy="3964963"/>
              </a:xfrm>
            </p:spPr>
            <p:txBody>
              <a:bodyPr/>
              <a:lstStyle/>
              <a:p>
                <a:r>
                  <a:rPr lang="en-US" dirty="0"/>
                  <a:t>Observable variable: The variables whose values are given</a:t>
                </a:r>
              </a:p>
              <a:p>
                <a:r>
                  <a:rPr lang="en-US" dirty="0"/>
                  <a:t>Unobservable variables: Extra information that can help in predicting the output of random experiment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: </a:t>
                </a:r>
                <a:r>
                  <a:rPr lang="en-US" dirty="0"/>
                  <a:t>deterministic function that defines the outcome from</a:t>
                </a:r>
                <a:br>
                  <a:rPr lang="en-US" dirty="0"/>
                </a:br>
                <a:r>
                  <a:rPr lang="en-US" dirty="0"/>
                  <a:t>the unobservable pieces of knowledge </a:t>
                </a:r>
              </a:p>
              <a:p>
                <a:r>
                  <a:rPr lang="en-US" dirty="0"/>
                  <a:t>we cannot model the process this way</a:t>
                </a:r>
              </a:p>
              <a:p>
                <a:pPr lvl="1"/>
                <a:r>
                  <a:rPr lang="en-US" dirty="0"/>
                  <a:t>Define the outcome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X</a:t>
                </a:r>
                <a:r>
                  <a:rPr lang="en-US" i="1" dirty="0"/>
                  <a:t> </a:t>
                </a:r>
                <a:r>
                  <a:rPr lang="en-US" dirty="0"/>
                  <a:t>as a random variable drawn from a probability distribution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P(X </a:t>
                </a:r>
                <a:r>
                  <a:rPr lang="en-US" b="1" dirty="0">
                    <a:solidFill>
                      <a:srgbClr val="FFFF00"/>
                    </a:solidFill>
                  </a:rPr>
                  <a:t>=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x) </a:t>
                </a:r>
                <a:r>
                  <a:rPr lang="en-US" dirty="0"/>
                  <a:t>that specifies the process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13482-76DE-48FD-937D-272891D80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2"/>
                <a:ext cx="8670196" cy="3964963"/>
              </a:xfrm>
              <a:blipFill>
                <a:blip r:embed="rId2"/>
                <a:stretch>
                  <a:fillRect l="-985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41E06-604F-4A4F-9602-E07C01DC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DA227-1BD9-4CC4-B50F-50BD5F89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C162B-D194-4FE2-A706-B0060AA18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350517" y="2497468"/>
            <a:ext cx="2757876" cy="28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CDF8-C1F2-4580-AF87-80DED05B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</a:t>
            </a:r>
            <a:r>
              <a:rPr lang="en-US" dirty="0"/>
              <a:t>Data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BFEFF-9CA8-4F47-B5B8-8EE538FBA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2" y="2336872"/>
                <a:ext cx="8089606" cy="4521128"/>
              </a:xfrm>
            </p:spPr>
            <p:txBody>
              <a:bodyPr/>
              <a:lstStyle/>
              <a:p>
                <a:r>
                  <a:rPr lang="en-US" dirty="0"/>
                  <a:t>The outcome of tossing a coin is head or tail</a:t>
                </a:r>
              </a:p>
              <a:p>
                <a:r>
                  <a:rPr lang="en-US" dirty="0"/>
                  <a:t>Define a random variable that takes one of two values </a:t>
                </a:r>
              </a:p>
              <a:p>
                <a:r>
                  <a:rPr lang="en-US" dirty="0"/>
                  <a:t>Let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X </a:t>
                </a:r>
                <a:r>
                  <a:rPr lang="en-US" b="1" dirty="0">
                    <a:solidFill>
                      <a:srgbClr val="FFFF00"/>
                    </a:solidFill>
                  </a:rPr>
                  <a:t>= 1 </a:t>
                </a:r>
                <a:r>
                  <a:rPr lang="en-US" dirty="0"/>
                  <a:t>denotes the head and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X </a:t>
                </a:r>
                <a:r>
                  <a:rPr lang="en-US" b="1" dirty="0">
                    <a:solidFill>
                      <a:srgbClr val="FFFF00"/>
                    </a:solidFill>
                  </a:rPr>
                  <a:t>= 0 </a:t>
                </a:r>
                <a:r>
                  <a:rPr lang="en-US" dirty="0"/>
                  <a:t>denotes tail</a:t>
                </a:r>
              </a:p>
              <a:p>
                <a:pPr lvl="1"/>
                <a:r>
                  <a:rPr lang="en-US" dirty="0"/>
                  <a:t>We know that Bernoulli distribution deals with such type of variables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Prediction will be head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otherwise tail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BFEFF-9CA8-4F47-B5B8-8EE538FBA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2" y="2336872"/>
                <a:ext cx="8089606" cy="4521128"/>
              </a:xfrm>
              <a:blipFill>
                <a:blip r:embed="rId2"/>
                <a:stretch>
                  <a:fillRect l="-105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EE0F5-54CD-40C9-9F76-432D772A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34B1-A819-4417-8509-0135F64A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2" descr="indonesia toss GIF">
            <a:extLst>
              <a:ext uri="{FF2B5EF4-FFF2-40B4-BE49-F238E27FC236}">
                <a16:creationId xmlns:a16="http://schemas.microsoft.com/office/drawing/2014/main" id="{2F5950EC-B3CA-4ABC-9AA6-343FB884088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419" y="2937727"/>
            <a:ext cx="3531525" cy="228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2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0CC6-A018-4976-A0C3-E1480FF3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</a:t>
            </a:r>
            <a:r>
              <a:rPr lang="en-US" dirty="0"/>
              <a:t>Data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42467C-4D2A-4845-BD34-7405EC207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108" y="2133600"/>
                <a:ext cx="9613861" cy="4724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estimate </a:t>
                </a:r>
                <a:r>
                  <a:rPr lang="en-US" b="1" dirty="0">
                    <a:solidFill>
                      <a:srgbClr val="FFFF00"/>
                    </a:solidFill>
                  </a:rPr>
                  <a:t>P(x)</a:t>
                </a:r>
                <a:r>
                  <a:rPr lang="en-US" dirty="0"/>
                  <a:t> from data if </a:t>
                </a:r>
                <a:r>
                  <a:rPr lang="en-US" b="1" dirty="0">
                    <a:solidFill>
                      <a:srgbClr val="FFFF00"/>
                    </a:solidFill>
                  </a:rPr>
                  <a:t>P(x)</a:t>
                </a:r>
                <a:r>
                  <a:rPr lang="en-US" dirty="0"/>
                  <a:t> is not known</a:t>
                </a:r>
              </a:p>
              <a:p>
                <a:r>
                  <a:rPr lang="en-US" dirty="0"/>
                  <a:t>Use sample (given dataset) to estimate the probability distribution</a:t>
                </a:r>
              </a:p>
              <a:p>
                <a:pPr lvl="1"/>
                <a:r>
                  <a:rPr lang="en-US" dirty="0"/>
                  <a:t>Let dataset </a:t>
                </a:r>
                <a:r>
                  <a:rPr lang="en-US" b="1" dirty="0">
                    <a:solidFill>
                      <a:srgbClr val="FFFF00"/>
                    </a:solidFill>
                  </a:rPr>
                  <a:t>X</a:t>
                </a:r>
                <a:r>
                  <a:rPr lang="en-US" dirty="0"/>
                  <a:t> is drawn from some unknown probability distribution </a:t>
                </a:r>
                <a:r>
                  <a:rPr lang="en-US" b="1" dirty="0">
                    <a:solidFill>
                      <a:srgbClr val="FFFF00"/>
                    </a:solidFill>
                  </a:rPr>
                  <a:t>p(x)</a:t>
                </a:r>
              </a:p>
              <a:p>
                <a:pPr lvl="1"/>
                <a:r>
                  <a:rPr lang="en-US" dirty="0"/>
                  <a:t>Using </a:t>
                </a:r>
                <a:r>
                  <a:rPr lang="en-US" b="1" dirty="0">
                    <a:solidFill>
                      <a:srgbClr val="FFFF00"/>
                    </a:solidFill>
                  </a:rPr>
                  <a:t>X</a:t>
                </a:r>
                <a:r>
                  <a:rPr lang="en-US" dirty="0"/>
                  <a:t>, we try to build an estimator of this probability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coin tossing example</a:t>
                </a:r>
              </a:p>
              <a:p>
                <a:pPr lvl="1"/>
                <a:r>
                  <a:rPr lang="en-US" dirty="0"/>
                  <a:t>Sample contains the outcomes of the past </a:t>
                </a:r>
                <a:r>
                  <a:rPr lang="en-US" b="1" i="1" dirty="0">
                    <a:solidFill>
                      <a:srgbClr val="FFFF00"/>
                    </a:solidFill>
                  </a:rPr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tosses</a:t>
                </a:r>
              </a:p>
              <a:p>
                <a:pPr lvl="1"/>
                <a:r>
                  <a:rPr lang="en-US" dirty="0"/>
                  <a:t>Using </a:t>
                </a:r>
                <a:r>
                  <a:rPr lang="en-US" b="1" dirty="0">
                    <a:solidFill>
                      <a:srgbClr val="FFFF00"/>
                    </a:solidFill>
                  </a:rPr>
                  <a:t>X</a:t>
                </a:r>
                <a:r>
                  <a:rPr lang="en-US" dirty="0"/>
                  <a:t>, we can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, parameter to uniquely specifies the distribution.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𝒕𝒐𝒔𝒔𝒆𝒔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𝒘𝒊𝒕𝒉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𝒐𝒖𝒕𝒄𝒐𝒎𝒆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𝒂𝒔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𝒉𝒆𝒂𝒅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𝒕𝒐𝒔𝒔𝒆𝒔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our random variable to denote outcome of an experiment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𝒔𝒂𝒎𝒑𝒍𝒆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𝒉𝒆𝒂𝒅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𝒉𝒆𝒂𝒅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𝒉𝒆𝒂𝒅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𝒕𝒂𝒊𝒍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𝒉𝒆𝒂𝒅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𝒕𝒂𝒊𝒍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𝒕𝒂𝒊𝒍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𝒉𝒆𝒂𝒅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𝒉𝒆𝒂𝒅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US" dirty="0"/>
                </a:br>
                <a:br>
                  <a:rPr lang="en-US" dirty="0"/>
                </a:b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42467C-4D2A-4845-BD34-7405EC207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108" y="2133600"/>
                <a:ext cx="9613861" cy="4724400"/>
              </a:xfrm>
              <a:blipFill>
                <a:blip r:embed="rId2"/>
                <a:stretch>
                  <a:fillRect l="-761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CB417-D4F3-44A7-8CC0-7A13E35A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2328A-F504-4197-A795-E5A1EA31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Chapter 9 Modeling data | Psych 252: Statistical Methods for ...">
            <a:extLst>
              <a:ext uri="{FF2B5EF4-FFF2-40B4-BE49-F238E27FC236}">
                <a16:creationId xmlns:a16="http://schemas.microsoft.com/office/drawing/2014/main" id="{759C717A-76CE-4022-8184-5C4CD534E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13" y="4711044"/>
            <a:ext cx="2738284" cy="195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ximum value of a Poisson Distribution">
            <a:extLst>
              <a:ext uri="{FF2B5EF4-FFF2-40B4-BE49-F238E27FC236}">
                <a16:creationId xmlns:a16="http://schemas.microsoft.com/office/drawing/2014/main" id="{BE6E4F03-BDC9-453A-9622-92B452B19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14" y="2365118"/>
            <a:ext cx="2738284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26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7459A0-9100-4601-80FB-D90984F4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Classification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E9ACB8-6262-4CC5-A7A9-9901EEEF2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F167-C9BB-49CA-B909-A5C05ABF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31FCC-10D8-439F-82A3-87464470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83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1283</TotalTime>
  <Words>1271</Words>
  <Application>Microsoft Office PowerPoint</Application>
  <PresentationFormat>Widescreen</PresentationFormat>
  <Paragraphs>182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Bahnschrift Condensed</vt:lpstr>
      <vt:lpstr>Calibri</vt:lpstr>
      <vt:lpstr>Cambria Math</vt:lpstr>
      <vt:lpstr>LucidaBright</vt:lpstr>
      <vt:lpstr>LucidaNewMath-Italic</vt:lpstr>
      <vt:lpstr>LucidaNewMath-Symbol</vt:lpstr>
      <vt:lpstr>Trebuchet MS</vt:lpstr>
      <vt:lpstr>Berlin</vt:lpstr>
      <vt:lpstr>PowerPoint Presentation</vt:lpstr>
      <vt:lpstr>INTRODUCTION TO  Machine Learning 3rd Edition</vt:lpstr>
      <vt:lpstr>Bayesian Decision Theory</vt:lpstr>
      <vt:lpstr>3.1 Introduction</vt:lpstr>
      <vt:lpstr>Introduction </vt:lpstr>
      <vt:lpstr>Introduction</vt:lpstr>
      <vt:lpstr>Modeling Data Distribution</vt:lpstr>
      <vt:lpstr>Modeling Data Distribution</vt:lpstr>
      <vt:lpstr>3.2 Classification</vt:lpstr>
      <vt:lpstr>Classification</vt:lpstr>
      <vt:lpstr>Multi-classification using Bayes’ Theorem</vt:lpstr>
      <vt:lpstr>Losses and Risks</vt:lpstr>
      <vt:lpstr>Losses and Risks</vt:lpstr>
      <vt:lpstr>Loss function and Doubt Cases</vt:lpstr>
      <vt:lpstr>Loss Function</vt:lpstr>
      <vt:lpstr>3.4 Discriminant Functions</vt:lpstr>
      <vt:lpstr>Discrimination Function</vt:lpstr>
      <vt:lpstr>Decision Regions</vt:lpstr>
      <vt:lpstr>PowerPoint Presentation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pc</cp:lastModifiedBy>
  <cp:revision>214</cp:revision>
  <dcterms:created xsi:type="dcterms:W3CDTF">2020-07-19T07:13:44Z</dcterms:created>
  <dcterms:modified xsi:type="dcterms:W3CDTF">2020-08-04T09:59:55Z</dcterms:modified>
</cp:coreProperties>
</file>