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6"/>
  </p:notesMasterIdLst>
  <p:handoutMasterIdLst>
    <p:handoutMasterId r:id="rId47"/>
  </p:handoutMasterIdLst>
  <p:sldIdLst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</p:sldIdLst>
  <p:sldSz cx="12188825" cy="6858000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70" d="100"/>
          <a:sy n="70" d="100"/>
        </p:scale>
        <p:origin x="536" y="5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2/13/2022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2/13/2022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8CD-A622-4ACC-98D8-8365C1B868F0}" type="datetime1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1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5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46940" y="0"/>
            <a:ext cx="1091952" cy="11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6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0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2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4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861" y="404664"/>
            <a:ext cx="4248472" cy="2387600"/>
          </a:xfrm>
        </p:spPr>
        <p:txBody>
          <a:bodyPr/>
          <a:lstStyle/>
          <a:p>
            <a:r>
              <a:rPr lang="en-US" dirty="0" smtClean="0"/>
              <a:t>Root Finding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796" y="3068960"/>
            <a:ext cx="4032449" cy="1655762"/>
          </a:xfrm>
        </p:spPr>
        <p:txBody>
          <a:bodyPr/>
          <a:lstStyle/>
          <a:p>
            <a:r>
              <a:rPr lang="en-US" dirty="0" smtClean="0"/>
              <a:t>Numerical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82" y="980728"/>
            <a:ext cx="4209282" cy="4897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9836" y="304800"/>
            <a:ext cx="9223176" cy="1143000"/>
          </a:xfrm>
        </p:spPr>
        <p:txBody>
          <a:bodyPr/>
          <a:lstStyle/>
          <a:p>
            <a:r>
              <a:rPr lang="en-US" altLang="en-US" sz="3200" b="1" dirty="0"/>
              <a:t>The </a:t>
            </a:r>
            <a:r>
              <a:rPr lang="en-US" altLang="en-US" sz="3200" b="1" i="1" dirty="0"/>
              <a:t>Bisection</a:t>
            </a:r>
            <a:r>
              <a:rPr lang="en-US" altLang="en-US" sz="3200" b="1" dirty="0"/>
              <a:t> Method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3852" y="1447800"/>
            <a:ext cx="8698160" cy="4114800"/>
          </a:xfrm>
        </p:spPr>
        <p:txBody>
          <a:bodyPr/>
          <a:lstStyle/>
          <a:p>
            <a:r>
              <a:rPr lang="en-US" altLang="en-US" sz="2400" dirty="0" smtClean="0"/>
              <a:t>Suppose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interval [</a:t>
            </a:r>
            <a:r>
              <a:rPr lang="en-US" altLang="en-US" sz="2400" i="1" dirty="0" err="1" smtClean="0">
                <a:solidFill>
                  <a:srgbClr val="FF0000"/>
                </a:solidFill>
              </a:rPr>
              <a:t>a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..</a:t>
            </a:r>
            <a:r>
              <a:rPr lang="en-US" altLang="en-US" sz="2400" i="1" dirty="0" err="1" smtClean="0">
                <a:solidFill>
                  <a:srgbClr val="FF0000"/>
                </a:solidFill>
              </a:rPr>
              <a:t>b</a:t>
            </a:r>
            <a:r>
              <a:rPr lang="en-US" altLang="en-US" sz="2400" dirty="0" smtClean="0">
                <a:solidFill>
                  <a:srgbClr val="FF0000"/>
                </a:solidFill>
              </a:rPr>
              <a:t>]</a:t>
            </a:r>
            <a:r>
              <a:rPr lang="en-US" altLang="en-US" sz="2400" dirty="0" smtClean="0"/>
              <a:t> is as follows: </a:t>
            </a:r>
          </a:p>
          <a:p>
            <a:endParaRPr lang="en-US" altLang="en-US" sz="24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2204864"/>
            <a:ext cx="4572000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93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860" y="304800"/>
            <a:ext cx="9007152" cy="1143000"/>
          </a:xfrm>
        </p:spPr>
        <p:txBody>
          <a:bodyPr/>
          <a:lstStyle/>
          <a:p>
            <a:r>
              <a:rPr lang="en-US" altLang="en-US" sz="3200" b="1" dirty="0"/>
              <a:t>The </a:t>
            </a:r>
            <a:r>
              <a:rPr lang="en-US" altLang="en-US" sz="3200" b="1" i="1" dirty="0"/>
              <a:t>Bisection</a:t>
            </a:r>
            <a:r>
              <a:rPr lang="en-US" altLang="en-US" sz="3200" b="1" dirty="0"/>
              <a:t> Method (cont.)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2204864"/>
            <a:ext cx="634016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269876" y="1494657"/>
                <a:ext cx="4975336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We </a:t>
                </a:r>
                <a:r>
                  <a:rPr lang="en-US" altLang="en-US" dirty="0">
                    <a:solidFill>
                      <a:srgbClr val="0000FF"/>
                    </a:solidFill>
                  </a:rPr>
                  <a:t>cut</a:t>
                </a:r>
                <a:r>
                  <a:rPr lang="en-US" altLang="en-US" dirty="0"/>
                  <a:t> the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interval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in the </a:t>
                </a:r>
                <a:r>
                  <a:rPr lang="en-US" altLang="en-US" dirty="0">
                    <a:solidFill>
                      <a:srgbClr val="0000FF"/>
                    </a:solidFill>
                  </a:rPr>
                  <a:t>middle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8B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rgbClr val="8B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en-US" i="1" dirty="0">
                            <a:solidFill>
                              <a:srgbClr val="8B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 err="1">
                            <a:solidFill>
                              <a:srgbClr val="8B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i="1" dirty="0" err="1">
                            <a:solidFill>
                              <a:srgbClr val="8B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 dirty="0" err="1">
                            <a:solidFill>
                              <a:srgbClr val="8B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en-US" i="1" dirty="0">
                            <a:solidFill>
                              <a:srgbClr val="8B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1494657"/>
                <a:ext cx="4975336" cy="489814"/>
              </a:xfrm>
              <a:prstGeom prst="rect">
                <a:avLst/>
              </a:prstGeom>
              <a:blipFill>
                <a:blip r:embed="rId3"/>
                <a:stretch>
                  <a:fillRect l="-98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8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860" y="304800"/>
            <a:ext cx="9007152" cy="1143000"/>
          </a:xfrm>
        </p:spPr>
        <p:txBody>
          <a:bodyPr/>
          <a:lstStyle/>
          <a:p>
            <a:r>
              <a:rPr lang="en-US" altLang="en-US" sz="3200" b="1" dirty="0"/>
              <a:t>The </a:t>
            </a:r>
            <a:r>
              <a:rPr lang="en-US" altLang="en-US" sz="3200" b="1" i="1" dirty="0"/>
              <a:t>Bisection</a:t>
            </a:r>
            <a:r>
              <a:rPr lang="en-US" altLang="en-US" sz="3200" b="1" dirty="0"/>
              <a:t> Method (cont.)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2348880"/>
            <a:ext cx="6541343" cy="422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269876" y="1461520"/>
                <a:ext cx="95050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Because </a:t>
                </a:r>
                <a:r>
                  <a:rPr lang="en-US" altLang="en-US" dirty="0">
                    <a:solidFill>
                      <a:srgbClr val="0000FF"/>
                    </a:solidFill>
                  </a:rPr>
                  <a:t>sign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 ≠ </m:t>
                    </m:r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, we </a:t>
                </a:r>
                <a:r>
                  <a:rPr lang="en-US" altLang="en-US" i="1" dirty="0"/>
                  <a:t>proceed</a:t>
                </a:r>
                <a:r>
                  <a:rPr lang="en-US" altLang="en-US" dirty="0"/>
                  <a:t> with the </a:t>
                </a:r>
                <a:r>
                  <a:rPr lang="en-US" altLang="en-US" dirty="0">
                    <a:solidFill>
                      <a:srgbClr val="8B0000"/>
                    </a:solidFill>
                  </a:rPr>
                  <a:t>search</a:t>
                </a:r>
                <a:r>
                  <a:rPr lang="en-US" altLang="en-US" dirty="0"/>
                  <a:t> in the </a:t>
                </a:r>
                <a:r>
                  <a:rPr lang="en-US" altLang="en-US" i="1" dirty="0">
                    <a:solidFill>
                      <a:srgbClr val="FF0000"/>
                    </a:solidFill>
                  </a:rPr>
                  <a:t>new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 interval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err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 err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en-US" i="1" dirty="0" err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]: </m:t>
                    </m:r>
                  </m:oMath>
                </a14:m>
                <a:endParaRPr lang="en-US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1461520"/>
                <a:ext cx="9505056" cy="369332"/>
              </a:xfrm>
              <a:prstGeom prst="rect">
                <a:avLst/>
              </a:prstGeom>
              <a:blipFill>
                <a:blip r:embed="rId3"/>
                <a:stretch>
                  <a:fillRect l="-51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24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1844" y="304800"/>
            <a:ext cx="9151168" cy="1143000"/>
          </a:xfrm>
        </p:spPr>
        <p:txBody>
          <a:bodyPr/>
          <a:lstStyle/>
          <a:p>
            <a:r>
              <a:rPr lang="en-US" altLang="en-US" sz="3200" b="1" dirty="0"/>
              <a:t>The </a:t>
            </a:r>
            <a:r>
              <a:rPr lang="en-US" altLang="en-US" sz="3200" b="1" i="1" dirty="0"/>
              <a:t>Bisection</a:t>
            </a:r>
            <a:r>
              <a:rPr lang="en-US" altLang="en-US" sz="3200" b="1" dirty="0"/>
              <a:t> Method (cont.)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981844" y="2133600"/>
            <a:ext cx="10297144" cy="1981200"/>
          </a:xfr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We can use </a:t>
            </a:r>
            <a:r>
              <a:rPr lang="en-US" altLang="en-US" sz="2400" dirty="0">
                <a:solidFill>
                  <a:srgbClr val="0000FF"/>
                </a:solidFill>
              </a:rPr>
              <a:t>this statement</a:t>
            </a:r>
            <a:r>
              <a:rPr lang="en-US" altLang="en-US" sz="2400" dirty="0"/>
              <a:t> to change to the </a:t>
            </a:r>
            <a:r>
              <a:rPr lang="en-US" altLang="en-US" sz="2400" dirty="0">
                <a:solidFill>
                  <a:srgbClr val="FF0000"/>
                </a:solidFill>
              </a:rPr>
              <a:t>new interval</a:t>
            </a:r>
            <a:r>
              <a:rPr lang="en-US" altLang="en-US" sz="2400" dirty="0"/>
              <a:t>: 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374332" y="2939534"/>
            <a:ext cx="1143000" cy="369332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Arial Unicode MS"/>
              </a:rPr>
              <a:t>b = m; </a:t>
            </a:r>
          </a:p>
        </p:txBody>
      </p:sp>
    </p:spTree>
    <p:extLst>
      <p:ext uri="{BB962C8B-B14F-4D97-AF65-F5344CB8AC3E}">
        <p14:creationId xmlns:p14="http://schemas.microsoft.com/office/powerpoint/2010/main" val="1252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In the above example, we have </a:t>
            </a:r>
            <a:r>
              <a:rPr lang="en-US" altLang="en-US" sz="2400" dirty="0">
                <a:solidFill>
                  <a:srgbClr val="0000FF"/>
                </a:solidFill>
              </a:rPr>
              <a:t>changed the end point </a:t>
            </a:r>
            <a:r>
              <a:rPr lang="en-US" altLang="en-US" sz="2400" i="1" dirty="0">
                <a:solidFill>
                  <a:srgbClr val="0000FF"/>
                </a:solidFill>
              </a:rPr>
              <a:t>b</a:t>
            </a:r>
            <a:r>
              <a:rPr lang="en-US" altLang="en-US" sz="2400" dirty="0"/>
              <a:t> to obtain a </a:t>
            </a:r>
            <a:r>
              <a:rPr lang="en-US" altLang="en-US" sz="2400" dirty="0">
                <a:solidFill>
                  <a:srgbClr val="FF0000"/>
                </a:solidFill>
              </a:rPr>
              <a:t>smaller interval</a:t>
            </a:r>
            <a:r>
              <a:rPr lang="en-US" altLang="en-US" sz="2400" dirty="0"/>
              <a:t> that still contains a </a:t>
            </a:r>
            <a:r>
              <a:rPr lang="en-US" altLang="en-US" sz="2400" dirty="0">
                <a:solidFill>
                  <a:srgbClr val="0000FF"/>
                </a:solidFill>
              </a:rPr>
              <a:t>root</a:t>
            </a:r>
            <a:r>
              <a:rPr lang="en-US" altLang="en-US" sz="2400" dirty="0"/>
              <a:t> </a:t>
            </a:r>
          </a:p>
          <a:p>
            <a:pPr>
              <a:buFontTx/>
              <a:buNone/>
            </a:pPr>
            <a:endParaRPr lang="en-US" altLang="en-US" sz="2400" dirty="0"/>
          </a:p>
          <a:p>
            <a:r>
              <a:rPr lang="en-US" altLang="en-US" sz="2400" dirty="0" smtClean="0"/>
              <a:t>In </a:t>
            </a:r>
            <a:r>
              <a:rPr lang="en-US" altLang="en-US" sz="2400" dirty="0"/>
              <a:t>other cases, we may need to </a:t>
            </a:r>
            <a:r>
              <a:rPr lang="en-US" altLang="en-US" sz="2400" dirty="0">
                <a:solidFill>
                  <a:srgbClr val="0000FF"/>
                </a:solidFill>
              </a:rPr>
              <a:t>changed the end point </a:t>
            </a:r>
            <a:r>
              <a:rPr lang="en-US" altLang="en-US" sz="2400" i="1" dirty="0">
                <a:solidFill>
                  <a:srgbClr val="0000FF"/>
                </a:solidFill>
              </a:rPr>
              <a:t>b</a:t>
            </a:r>
            <a:r>
              <a:rPr lang="en-US" altLang="en-US" sz="2400" dirty="0"/>
              <a:t> to obtain a </a:t>
            </a:r>
            <a:r>
              <a:rPr lang="en-US" altLang="en-US" sz="2400" dirty="0">
                <a:solidFill>
                  <a:srgbClr val="FF0000"/>
                </a:solidFill>
              </a:rPr>
              <a:t>smaller interval</a:t>
            </a:r>
            <a:r>
              <a:rPr lang="en-US" altLang="en-US" sz="2400" dirty="0"/>
              <a:t> that still contains a </a:t>
            </a:r>
            <a:r>
              <a:rPr lang="en-US" altLang="en-US" sz="2400" dirty="0">
                <a:solidFill>
                  <a:srgbClr val="0000FF"/>
                </a:solidFill>
              </a:rPr>
              <a:t>root</a:t>
            </a:r>
            <a:r>
              <a:rPr lang="en-US" altLang="en-US" sz="2400" dirty="0"/>
              <a:t> 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26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2" y="304800"/>
            <a:ext cx="7772400" cy="1143000"/>
          </a:xfrm>
        </p:spPr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836" y="1524000"/>
            <a:ext cx="8918376" cy="4114800"/>
          </a:xfrm>
        </p:spPr>
        <p:txBody>
          <a:bodyPr/>
          <a:lstStyle/>
          <a:p>
            <a:r>
              <a:rPr lang="en-US" altLang="en-US" sz="2400" dirty="0"/>
              <a:t>Here is an example where you have to change the </a:t>
            </a:r>
            <a:r>
              <a:rPr lang="en-US" altLang="en-US" sz="2400" dirty="0">
                <a:solidFill>
                  <a:srgbClr val="FF0000"/>
                </a:solidFill>
              </a:rPr>
              <a:t>end point </a:t>
            </a:r>
            <a:r>
              <a:rPr lang="en-US" altLang="en-US" sz="2400" i="1" dirty="0">
                <a:solidFill>
                  <a:srgbClr val="FF0000"/>
                </a:solidFill>
              </a:rPr>
              <a:t>a</a:t>
            </a:r>
            <a:r>
              <a:rPr lang="en-US" altLang="en-US" sz="2400" dirty="0"/>
              <a:t>: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41884" y="2514600"/>
            <a:ext cx="8562528" cy="2862322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Initial </a:t>
            </a:r>
            <a:r>
              <a:rPr lang="en-US" altLang="en-US" dirty="0">
                <a:solidFill>
                  <a:srgbClr val="0000FF"/>
                </a:solidFill>
              </a:rPr>
              <a:t>interval [</a:t>
            </a:r>
            <a:r>
              <a:rPr lang="en-US" altLang="en-US" i="1" dirty="0" err="1">
                <a:solidFill>
                  <a:srgbClr val="0000FF"/>
                </a:solidFill>
              </a:rPr>
              <a:t>a</a:t>
            </a:r>
            <a:r>
              <a:rPr lang="en-US" altLang="en-US" dirty="0" err="1">
                <a:solidFill>
                  <a:srgbClr val="0000FF"/>
                </a:solidFill>
              </a:rPr>
              <a:t>..</a:t>
            </a:r>
            <a:r>
              <a:rPr lang="en-US" altLang="en-US" i="1" dirty="0" err="1">
                <a:solidFill>
                  <a:srgbClr val="0000FF"/>
                </a:solidFill>
              </a:rPr>
              <a:t>b</a:t>
            </a:r>
            <a:r>
              <a:rPr lang="en-US" altLang="en-US" dirty="0">
                <a:solidFill>
                  <a:srgbClr val="0000FF"/>
                </a:solidFill>
              </a:rPr>
              <a:t>]</a:t>
            </a:r>
            <a:r>
              <a:rPr lang="en-US" altLang="en-US" dirty="0"/>
              <a:t>: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2591623"/>
            <a:ext cx="4648200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5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1844" y="304800"/>
            <a:ext cx="9074968" cy="1143000"/>
          </a:xfrm>
        </p:spPr>
        <p:txBody>
          <a:bodyPr/>
          <a:lstStyle/>
          <a:p>
            <a:r>
              <a:rPr lang="en-US" altLang="en-US" sz="3200" b="1" dirty="0"/>
              <a:t>The </a:t>
            </a:r>
            <a:r>
              <a:rPr lang="en-US" altLang="en-US" sz="3200" b="1" i="1" dirty="0"/>
              <a:t>Bisection</a:t>
            </a:r>
            <a:r>
              <a:rPr lang="en-US" altLang="en-US" sz="3200" b="1" dirty="0"/>
              <a:t> Method (cont.)</a:t>
            </a:r>
          </a:p>
        </p:txBody>
      </p:sp>
      <p:sp>
        <p:nvSpPr>
          <p:cNvPr id="15366" name="Text Box 6"/>
          <p:cNvSpPr txBox="1">
            <a:spLocks noChangeArrowheads="1"/>
          </p:cNvSpPr>
          <p:nvPr>
            <p:ph type="body" idx="1"/>
          </p:nvPr>
        </p:nvSpPr>
        <p:spPr>
          <a:xfrm>
            <a:off x="981844" y="1600200"/>
            <a:ext cx="9865096" cy="4800600"/>
          </a:xfr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/>
              <a:t>After </a:t>
            </a:r>
            <a:r>
              <a:rPr lang="en-US" altLang="en-US" sz="2400">
                <a:solidFill>
                  <a:srgbClr val="0000FF"/>
                </a:solidFill>
              </a:rPr>
              <a:t>cutting the interval</a:t>
            </a:r>
            <a:r>
              <a:rPr lang="en-US" altLang="en-US" sz="2400"/>
              <a:t> in </a:t>
            </a:r>
            <a:r>
              <a:rPr lang="en-US" altLang="en-US" sz="2400">
                <a:solidFill>
                  <a:srgbClr val="FF0000"/>
                </a:solidFill>
              </a:rPr>
              <a:t>half</a:t>
            </a:r>
            <a:r>
              <a:rPr lang="en-US" altLang="en-US" sz="2400"/>
              <a:t>, the </a:t>
            </a:r>
            <a:r>
              <a:rPr lang="en-US" altLang="en-US" sz="2400">
                <a:solidFill>
                  <a:srgbClr val="0000FF"/>
                </a:solidFill>
              </a:rPr>
              <a:t>root</a:t>
            </a:r>
            <a:r>
              <a:rPr lang="en-US" altLang="en-US" sz="2400"/>
              <a:t> is contained in the </a:t>
            </a:r>
            <a:r>
              <a:rPr lang="en-US" altLang="en-US" sz="2400">
                <a:solidFill>
                  <a:srgbClr val="8B0000"/>
                </a:solidFill>
              </a:rPr>
              <a:t>right-half</a:t>
            </a:r>
            <a:r>
              <a:rPr lang="en-US" altLang="en-US" sz="2400"/>
              <a:t>, so we have to change the </a:t>
            </a:r>
            <a:r>
              <a:rPr lang="en-US" altLang="en-US" sz="2400">
                <a:solidFill>
                  <a:srgbClr val="FF0000"/>
                </a:solidFill>
              </a:rPr>
              <a:t>end point </a:t>
            </a:r>
            <a:r>
              <a:rPr lang="en-US" altLang="en-US" sz="2400" i="1">
                <a:solidFill>
                  <a:srgbClr val="FF0000"/>
                </a:solidFill>
              </a:rPr>
              <a:t>a</a:t>
            </a:r>
            <a:r>
              <a:rPr lang="en-US" altLang="en-US" sz="2400"/>
              <a:t>: 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2708920"/>
            <a:ext cx="5540375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2" y="228600"/>
            <a:ext cx="7772400" cy="1143000"/>
          </a:xfrm>
        </p:spPr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828" y="1447800"/>
            <a:ext cx="10081120" cy="4114800"/>
          </a:xfrm>
        </p:spPr>
        <p:txBody>
          <a:bodyPr/>
          <a:lstStyle/>
          <a:p>
            <a:r>
              <a:rPr lang="en-US" altLang="en-US" sz="2400" dirty="0"/>
              <a:t>Rough description (pseudo code) of the Bisection Method: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970212" y="2133600"/>
            <a:ext cx="6248400" cy="4419600"/>
          </a:xfrm>
          <a:prstGeom prst="rect">
            <a:avLst/>
          </a:prstGeom>
          <a:solidFill>
            <a:srgbClr val="FFFF99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Given: interval [a..b] such that: sign of f(a) ≠ sign of f(b)     </a:t>
            </a:r>
          </a:p>
          <a:p>
            <a:pPr eaLnBrk="0" hangingPunct="0"/>
            <a:endParaRPr lang="en-US" altLang="en-US" sz="2000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 eaLnBrk="0" hangingPunct="0"/>
            <a:endParaRPr lang="en-US" altLang="en-US" sz="2000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 eaLnBrk="0" hangingPunct="0"/>
            <a:endParaRPr lang="en-US" altLang="en-US" sz="2000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repeat (</a:t>
            </a:r>
            <a:r>
              <a:rPr lang="en-US" altLang="en-US" sz="2000">
                <a:solidFill>
                  <a:srgbClr val="FF0000"/>
                </a:solidFill>
                <a:latin typeface="Times" panose="02020603050405020304" pitchFamily="18" charset="0"/>
              </a:rPr>
              <a:t>until the interval [a..b] is "very small"</a:t>
            </a: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)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{</a:t>
            </a:r>
            <a:endParaRPr lang="en-US" altLang="en-US" sz="2000">
              <a:solidFill>
                <a:srgbClr val="8B0000"/>
              </a:solidFill>
              <a:latin typeface="Times" panose="02020603050405020304" pitchFamily="18" charset="0"/>
            </a:endParaRPr>
          </a:p>
          <a:p>
            <a:pPr eaLnBrk="0" hangingPunct="0"/>
            <a:r>
              <a:rPr lang="en-US" altLang="en-US" sz="2000">
                <a:solidFill>
                  <a:srgbClr val="8B0000"/>
                </a:solidFill>
                <a:latin typeface="Times" panose="02020603050405020304" pitchFamily="18" charset="0"/>
              </a:rPr>
              <a:t>           a+b</a:t>
            </a:r>
          </a:p>
          <a:p>
            <a:pPr eaLnBrk="0" hangingPunct="0"/>
            <a:r>
              <a:rPr lang="en-US" altLang="en-US" sz="2000">
                <a:solidFill>
                  <a:srgbClr val="8B0000"/>
                </a:solidFill>
                <a:latin typeface="Times" panose="02020603050405020304" pitchFamily="18" charset="0"/>
              </a:rPr>
              <a:t>      m = -----;      // m = midpoint of interval [a..b]</a:t>
            </a:r>
          </a:p>
          <a:p>
            <a:pPr eaLnBrk="0" hangingPunct="0"/>
            <a:r>
              <a:rPr lang="en-US" altLang="en-US" sz="2000">
                <a:solidFill>
                  <a:srgbClr val="8B0000"/>
                </a:solidFill>
                <a:latin typeface="Times" panose="02020603050405020304" pitchFamily="18" charset="0"/>
              </a:rPr>
              <a:t>            2</a:t>
            </a:r>
          </a:p>
          <a:p>
            <a:pPr eaLnBrk="0" hangingPunct="0"/>
            <a:endParaRPr lang="en-US" altLang="en-US" sz="2000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if ( </a:t>
            </a:r>
            <a:r>
              <a:rPr lang="en-US" altLang="en-US" sz="2000">
                <a:solidFill>
                  <a:srgbClr val="FF0000"/>
                </a:solidFill>
                <a:latin typeface="Times" panose="02020603050405020304" pitchFamily="18" charset="0"/>
              </a:rPr>
              <a:t>sign of f(m) ≠ sign of f(b)</a:t>
            </a: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)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{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  use interval </a:t>
            </a:r>
            <a:r>
              <a:rPr lang="en-US" altLang="en-US" sz="2000">
                <a:solidFill>
                  <a:srgbClr val="FF0000"/>
                </a:solidFill>
                <a:latin typeface="Times" panose="02020603050405020304" pitchFamily="18" charset="0"/>
              </a:rPr>
              <a:t>[m..b]</a:t>
            </a: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in the next iteration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</a:t>
            </a:r>
            <a:endParaRPr lang="en-US" altLang="en-US" sz="20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5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2" y="228600"/>
            <a:ext cx="7772400" cy="1143000"/>
          </a:xfrm>
        </p:spPr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17413" name="Text Box 5"/>
          <p:cNvSpPr txBox="1">
            <a:spLocks noChangeArrowheads="1"/>
          </p:cNvSpPr>
          <p:nvPr>
            <p:ph type="body" idx="1"/>
          </p:nvPr>
        </p:nvSpPr>
        <p:spPr>
          <a:xfrm>
            <a:off x="2360612" y="1600200"/>
            <a:ext cx="7772400" cy="4114800"/>
          </a:xfrm>
          <a:solidFill>
            <a:srgbClr val="FFFF99"/>
          </a:solidFill>
          <a:ln w="381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(i.e.: replace a with m)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  use interval </a:t>
            </a:r>
            <a:r>
              <a:rPr lang="en-US" altLang="en-US" sz="2000">
                <a:solidFill>
                  <a:srgbClr val="FF0000"/>
                </a:solidFill>
                <a:latin typeface="Times" panose="02020603050405020304" pitchFamily="18" charset="0"/>
              </a:rPr>
              <a:t>[a..m]</a:t>
            </a: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in the next iteration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(i.e.: replace b with m)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Approximate root = </a:t>
            </a:r>
            <a:r>
              <a:rPr lang="en-US" altLang="en-US" sz="2000">
                <a:solidFill>
                  <a:srgbClr val="FF0000"/>
                </a:solidFill>
                <a:latin typeface="Times" panose="02020603050405020304" pitchFamily="18" charset="0"/>
              </a:rPr>
              <a:t>(a+b)/2</a:t>
            </a: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;    (any point between [a..b] will do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                            because the interval [a..b] is very small)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en-US" sz="20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3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Structure Diagram of the Bisection Algorithm: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3" y="2667001"/>
            <a:ext cx="5921375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77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general problem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can we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𝒄𝒐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1" i="1" dirty="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how can we find the root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iterative method </a:t>
                </a:r>
                <a:r>
                  <a:rPr lang="en-US" dirty="0"/>
                  <a:t>produces a sequence of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root we seek.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we </a:t>
                </a:r>
                <a:r>
                  <a:rPr lang="en-US" dirty="0"/>
                  <a:t>cannot compute the exact limit, so </a:t>
                </a:r>
                <a:r>
                  <a:rPr lang="en-US" dirty="0" smtClean="0"/>
                  <a:t>we stop </a:t>
                </a:r>
                <a:r>
                  <a:rPr lang="en-US" dirty="0"/>
                  <a:t>the iteration at some large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, and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an approximation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1" dirty="0">
                    <a:solidFill>
                      <a:srgbClr val="7030A0"/>
                    </a:solidFill>
                  </a:rPr>
                  <a:t/>
                </a:r>
                <a:br>
                  <a:rPr lang="en-US" b="1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27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2" y="304800"/>
            <a:ext cx="7772400" cy="1143000"/>
          </a:xfrm>
        </p:spPr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5812" y="1447800"/>
            <a:ext cx="7772400" cy="4114800"/>
          </a:xfrm>
        </p:spPr>
        <p:txBody>
          <a:bodyPr/>
          <a:lstStyle/>
          <a:p>
            <a:r>
              <a:rPr lang="en-US" altLang="en-US" sz="2400"/>
              <a:t>Example execution: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589212" y="2057401"/>
            <a:ext cx="7467600" cy="2723823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We will use a </a:t>
            </a:r>
            <a:r>
              <a:rPr lang="en-US" altLang="en-US">
                <a:solidFill>
                  <a:srgbClr val="0000FF"/>
                </a:solidFill>
              </a:rPr>
              <a:t>simple function</a:t>
            </a:r>
            <a:r>
              <a:rPr lang="en-US" altLang="en-US"/>
              <a:t> to illustrate the </a:t>
            </a:r>
            <a:r>
              <a:rPr lang="en-US" altLang="en-US" i="1">
                <a:solidFill>
                  <a:srgbClr val="FF0000"/>
                </a:solidFill>
              </a:rPr>
              <a:t>execution</a:t>
            </a:r>
            <a:r>
              <a:rPr lang="en-US" altLang="en-US">
                <a:solidFill>
                  <a:srgbClr val="FF0000"/>
                </a:solidFill>
              </a:rPr>
              <a:t> of the Bisection Method</a:t>
            </a:r>
            <a:r>
              <a:rPr lang="en-US" altLang="en-US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Function used: 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Roots: </a:t>
            </a:r>
            <a:r>
              <a:rPr lang="en-US" altLang="en-US">
                <a:solidFill>
                  <a:srgbClr val="0000FF"/>
                </a:solidFill>
              </a:rPr>
              <a:t>√3 = 1.7320508...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FF"/>
                </a:solidFill>
              </a:rPr>
              <a:t>−√3 = −1.7320508...</a:t>
            </a:r>
            <a:r>
              <a:rPr lang="en-US" altLang="en-US"/>
              <a:t> 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579812" y="3505200"/>
            <a:ext cx="1752600" cy="369332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Arial Unicode MS"/>
              </a:rPr>
              <a:t>f(x) = x</a:t>
            </a:r>
            <a:r>
              <a:rPr lang="en-US" altLang="en-US" baseline="30000">
                <a:solidFill>
                  <a:srgbClr val="FF0000"/>
                </a:solidFill>
                <a:latin typeface="Arial Unicode MS"/>
              </a:rPr>
              <a:t>2</a:t>
            </a:r>
            <a:r>
              <a:rPr lang="en-US" altLang="en-US">
                <a:solidFill>
                  <a:srgbClr val="FF0000"/>
                </a:solidFill>
                <a:latin typeface="Arial Unicode MS"/>
              </a:rPr>
              <a:t> - 3</a:t>
            </a:r>
          </a:p>
        </p:txBody>
      </p:sp>
    </p:spTree>
    <p:extLst>
      <p:ext uri="{BB962C8B-B14F-4D97-AF65-F5344CB8AC3E}">
        <p14:creationId xmlns:p14="http://schemas.microsoft.com/office/powerpoint/2010/main" val="50076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2" y="304800"/>
            <a:ext cx="7772400" cy="1143000"/>
          </a:xfrm>
        </p:spPr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20486" name="Text Box 6"/>
          <p:cNvSpPr txBox="1">
            <a:spLocks noChangeArrowheads="1"/>
          </p:cNvSpPr>
          <p:nvPr>
            <p:ph type="body" idx="1"/>
          </p:nvPr>
        </p:nvSpPr>
        <p:spPr>
          <a:xfrm>
            <a:off x="2284412" y="1676400"/>
            <a:ext cx="7696200" cy="3276600"/>
          </a:xfr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/>
              <a:t> We will use the </a:t>
            </a:r>
            <a:r>
              <a:rPr lang="en-US" altLang="en-US" sz="2400">
                <a:solidFill>
                  <a:srgbClr val="0000FF"/>
                </a:solidFill>
              </a:rPr>
              <a:t>starting interval [0..4]</a:t>
            </a:r>
            <a:r>
              <a:rPr lang="en-US" altLang="en-US" sz="2400"/>
              <a:t> since:</a:t>
            </a:r>
          </a:p>
          <a:p>
            <a:pPr>
              <a:spcBef>
                <a:spcPct val="50000"/>
              </a:spcBef>
            </a:pPr>
            <a:endParaRPr lang="en-US" altLang="en-US" sz="2400"/>
          </a:p>
          <a:p>
            <a:pPr>
              <a:spcBef>
                <a:spcPct val="50000"/>
              </a:spcBef>
            </a:pPr>
            <a:endParaRPr lang="en-US" altLang="en-US" sz="2400"/>
          </a:p>
          <a:p>
            <a:pPr>
              <a:spcBef>
                <a:spcPct val="50000"/>
              </a:spcBef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	The </a:t>
            </a:r>
            <a:r>
              <a:rPr lang="en-US" altLang="en-US" sz="2400">
                <a:solidFill>
                  <a:srgbClr val="0000FF"/>
                </a:solidFill>
              </a:rPr>
              <a:t>interval [0..4]</a:t>
            </a:r>
            <a:r>
              <a:rPr lang="en-US" altLang="en-US" sz="2400"/>
              <a:t> contains a </a:t>
            </a:r>
            <a:r>
              <a:rPr lang="en-US" altLang="en-US" sz="2400">
                <a:solidFill>
                  <a:srgbClr val="8B0000"/>
                </a:solidFill>
              </a:rPr>
              <a:t>root</a:t>
            </a:r>
            <a:r>
              <a:rPr lang="en-US" altLang="en-US" sz="2400"/>
              <a:t> because: </a:t>
            </a:r>
            <a:r>
              <a:rPr lang="en-US" altLang="en-US" sz="2400">
                <a:solidFill>
                  <a:srgbClr val="FF0000"/>
                </a:solidFill>
              </a:rPr>
              <a:t>sign of </a:t>
            </a:r>
            <a:r>
              <a:rPr lang="en-US" altLang="en-US" sz="2400" i="1">
                <a:solidFill>
                  <a:srgbClr val="FF0000"/>
                </a:solidFill>
              </a:rPr>
              <a:t>f(0)</a:t>
            </a:r>
            <a:r>
              <a:rPr lang="en-US" altLang="en-US" sz="2400">
                <a:solidFill>
                  <a:srgbClr val="FF0000"/>
                </a:solidFill>
              </a:rPr>
              <a:t> ≠ sign of </a:t>
            </a:r>
            <a:r>
              <a:rPr lang="en-US" altLang="en-US" sz="2400" i="1">
                <a:solidFill>
                  <a:srgbClr val="FF0000"/>
                </a:solidFill>
              </a:rPr>
              <a:t>f(4)</a:t>
            </a:r>
            <a:r>
              <a:rPr lang="en-US" altLang="en-US" sz="2400"/>
              <a:t> 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198812" y="2362200"/>
            <a:ext cx="3276600" cy="78483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1">
                <a:solidFill>
                  <a:srgbClr val="FF0000"/>
                </a:solidFill>
                <a:latin typeface="Arial Unicode MS"/>
              </a:rPr>
              <a:t> f(0) = 0</a:t>
            </a:r>
            <a:r>
              <a:rPr lang="en-US" altLang="en-US" i="1" baseline="30000">
                <a:solidFill>
                  <a:srgbClr val="FF0000"/>
                </a:solidFill>
                <a:latin typeface="Arial Unicode MS"/>
              </a:rPr>
              <a:t>2</a:t>
            </a:r>
            <a:r>
              <a:rPr lang="en-US" altLang="en-US" i="1">
                <a:solidFill>
                  <a:srgbClr val="FF0000"/>
                </a:solidFill>
                <a:latin typeface="Arial Unicode MS"/>
              </a:rPr>
              <a:t> − 3 = −3</a:t>
            </a:r>
            <a:r>
              <a:rPr lang="en-US" altLang="en-US">
                <a:solidFill>
                  <a:srgbClr val="FF0000"/>
                </a:solidFill>
                <a:latin typeface="Arial Unicode MS"/>
              </a:rPr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i="1">
                <a:solidFill>
                  <a:srgbClr val="FF0000"/>
                </a:solidFill>
                <a:latin typeface="Arial Unicode MS"/>
              </a:rPr>
              <a:t> f(4) = 4</a:t>
            </a:r>
            <a:r>
              <a:rPr lang="en-US" altLang="en-US" i="1" baseline="30000">
                <a:solidFill>
                  <a:srgbClr val="FF0000"/>
                </a:solidFill>
                <a:latin typeface="Arial Unicode MS"/>
              </a:rPr>
              <a:t>2</a:t>
            </a:r>
            <a:r>
              <a:rPr lang="en-US" altLang="en-US" i="1">
                <a:solidFill>
                  <a:srgbClr val="FF0000"/>
                </a:solidFill>
                <a:latin typeface="Arial Unicode MS"/>
              </a:rPr>
              <a:t> − 3 = 13</a:t>
            </a:r>
            <a:r>
              <a:rPr lang="en-US" altLang="en-US">
                <a:solidFill>
                  <a:srgbClr val="FF0000"/>
                </a:solidFill>
                <a:latin typeface="Arial Unicode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41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2" y="228600"/>
            <a:ext cx="7772400" cy="1143000"/>
          </a:xfrm>
        </p:spPr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371600"/>
            <a:ext cx="7772400" cy="4114800"/>
          </a:xfrm>
        </p:spPr>
        <p:txBody>
          <a:bodyPr/>
          <a:lstStyle/>
          <a:p>
            <a:r>
              <a:rPr lang="en-US" altLang="en-US" sz="2400"/>
              <a:t>Steps taken by the </a:t>
            </a:r>
            <a:r>
              <a:rPr lang="en-US" altLang="en-US" sz="2400" i="1"/>
              <a:t>Bisection Method</a:t>
            </a:r>
            <a:r>
              <a:rPr lang="en-US" altLang="en-US" sz="2400"/>
              <a:t>: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741612" y="2057400"/>
            <a:ext cx="7315200" cy="327782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Iteration 1: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 i="1"/>
              <a:t>New</a:t>
            </a:r>
            <a:r>
              <a:rPr lang="en-US" altLang="en-US"/>
              <a:t> interval: </a:t>
            </a:r>
            <a:r>
              <a:rPr lang="en-US" altLang="en-US">
                <a:solidFill>
                  <a:srgbClr val="FF0000"/>
                </a:solidFill>
              </a:rPr>
              <a:t>[0..2]</a:t>
            </a:r>
            <a:r>
              <a:rPr lang="en-US" altLang="en-US"/>
              <a:t> (it contains </a:t>
            </a:r>
            <a:r>
              <a:rPr lang="en-US" altLang="en-US">
                <a:solidFill>
                  <a:srgbClr val="0000FF"/>
                </a:solidFill>
              </a:rPr>
              <a:t>√3 = 1.7320508..</a:t>
            </a:r>
            <a:r>
              <a:rPr lang="en-US" altLang="en-US"/>
              <a:t> !!!) 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2514600"/>
            <a:ext cx="46482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91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2" y="228600"/>
            <a:ext cx="7772400" cy="1143000"/>
          </a:xfrm>
        </p:spPr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23558" name="Text Box 6"/>
          <p:cNvSpPr txBox="1">
            <a:spLocks noChangeArrowheads="1"/>
          </p:cNvSpPr>
          <p:nvPr>
            <p:ph type="body" idx="1"/>
          </p:nvPr>
        </p:nvSpPr>
        <p:spPr>
          <a:xfrm>
            <a:off x="2360612" y="1447800"/>
            <a:ext cx="7924800" cy="4953000"/>
          </a:xfr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 2: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 i="1"/>
              <a:t>New</a:t>
            </a:r>
            <a:r>
              <a:rPr lang="en-US" altLang="en-US" sz="2400"/>
              <a:t> interval: </a:t>
            </a:r>
            <a:r>
              <a:rPr lang="en-US" altLang="en-US" sz="2400">
                <a:solidFill>
                  <a:srgbClr val="FF0000"/>
                </a:solidFill>
              </a:rPr>
              <a:t>[1..2]</a:t>
            </a:r>
            <a:r>
              <a:rPr lang="en-US" altLang="en-US" sz="2400"/>
              <a:t> (it contains </a:t>
            </a:r>
            <a:r>
              <a:rPr lang="en-US" altLang="en-US" sz="2400">
                <a:solidFill>
                  <a:srgbClr val="0000FF"/>
                </a:solidFill>
              </a:rPr>
              <a:t>√3 = 1.7320508..</a:t>
            </a:r>
            <a:r>
              <a:rPr lang="en-US" altLang="en-US" sz="2400"/>
              <a:t> !!!) 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1966914"/>
            <a:ext cx="5181600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0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2" y="228600"/>
            <a:ext cx="7772400" cy="1143000"/>
          </a:xfrm>
        </p:spPr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2360612" y="1447800"/>
            <a:ext cx="7924800" cy="4953000"/>
          </a:xfr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 3:</a:t>
            </a:r>
          </a:p>
          <a:p>
            <a:pPr>
              <a:spcBef>
                <a:spcPct val="50000"/>
              </a:spcBef>
            </a:pPr>
            <a:endParaRPr lang="en-US" altLang="en-US" sz="2400"/>
          </a:p>
          <a:p>
            <a:pPr>
              <a:spcBef>
                <a:spcPct val="50000"/>
              </a:spcBef>
            </a:pPr>
            <a:endParaRPr lang="en-US" altLang="en-US" sz="2400"/>
          </a:p>
          <a:p>
            <a:pPr>
              <a:spcBef>
                <a:spcPct val="50000"/>
              </a:spcBef>
            </a:pPr>
            <a:endParaRPr lang="en-US" altLang="en-US" sz="2400"/>
          </a:p>
          <a:p>
            <a:pPr>
              <a:spcBef>
                <a:spcPct val="50000"/>
              </a:spcBef>
            </a:pPr>
            <a:endParaRPr lang="en-US" altLang="en-US" sz="2400"/>
          </a:p>
          <a:p>
            <a:pPr>
              <a:spcBef>
                <a:spcPct val="50000"/>
              </a:spcBef>
            </a:pPr>
            <a:endParaRPr lang="en-US" altLang="en-US" sz="2400"/>
          </a:p>
          <a:p>
            <a:pPr>
              <a:spcBef>
                <a:spcPct val="50000"/>
              </a:spcBef>
            </a:pPr>
            <a:endParaRPr lang="en-US" altLang="en-US" sz="2400"/>
          </a:p>
          <a:p>
            <a:pPr>
              <a:spcBef>
                <a:spcPct val="50000"/>
              </a:spcBef>
            </a:pPr>
            <a:endParaRPr lang="en-US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/>
              <a:t>	New</a:t>
            </a:r>
            <a:r>
              <a:rPr lang="en-US" altLang="en-US" sz="2400"/>
              <a:t> interval: </a:t>
            </a:r>
            <a:r>
              <a:rPr lang="en-US" altLang="en-US" sz="2400">
                <a:solidFill>
                  <a:srgbClr val="FF0000"/>
                </a:solidFill>
              </a:rPr>
              <a:t>[1.5 .. 2]</a:t>
            </a:r>
            <a:r>
              <a:rPr lang="en-US" altLang="en-US" sz="2400"/>
              <a:t> (it contains </a:t>
            </a:r>
            <a:r>
              <a:rPr lang="en-US" altLang="en-US" sz="2400">
                <a:solidFill>
                  <a:srgbClr val="0000FF"/>
                </a:solidFill>
              </a:rPr>
              <a:t>√3 = 1.7320508..</a:t>
            </a:r>
            <a:r>
              <a:rPr lang="en-US" altLang="en-US" sz="2400"/>
              <a:t> !!!) 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992313"/>
            <a:ext cx="5491162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4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2" y="1752600"/>
            <a:ext cx="7924800" cy="4648200"/>
          </a:xfr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And so on </a:t>
            </a:r>
          </a:p>
          <a:p>
            <a:pPr>
              <a:buFontTx/>
              <a:buNone/>
            </a:pPr>
            <a:r>
              <a:rPr lang="en-US" altLang="en-US" sz="2400"/>
              <a:t>	 Result: </a:t>
            </a:r>
          </a:p>
          <a:p>
            <a:endParaRPr lang="en-US" altLang="en-US" sz="240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970212" y="2819401"/>
            <a:ext cx="6553200" cy="2169825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The </a:t>
            </a:r>
            <a:r>
              <a:rPr lang="en-US" altLang="en-US">
                <a:solidFill>
                  <a:srgbClr val="0000FF"/>
                </a:solidFill>
              </a:rPr>
              <a:t>interval</a:t>
            </a:r>
            <a:r>
              <a:rPr lang="en-US" altLang="en-US"/>
              <a:t> gets </a:t>
            </a:r>
            <a:r>
              <a:rPr lang="en-US" altLang="en-US">
                <a:solidFill>
                  <a:srgbClr val="FF0000"/>
                </a:solidFill>
              </a:rPr>
              <a:t>smaller and smaller</a:t>
            </a:r>
            <a:r>
              <a:rPr lang="en-US" altLang="en-US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But it will </a:t>
            </a:r>
            <a:r>
              <a:rPr lang="en-US" altLang="en-US" i="1"/>
              <a:t>always</a:t>
            </a:r>
            <a:r>
              <a:rPr lang="en-US" altLang="en-US"/>
              <a:t> contain the </a:t>
            </a:r>
            <a:r>
              <a:rPr lang="en-US" altLang="en-US">
                <a:solidFill>
                  <a:srgbClr val="0000FF"/>
                </a:solidFill>
              </a:rPr>
              <a:t>root √3</a:t>
            </a:r>
            <a:r>
              <a:rPr lang="en-US" altLang="en-US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When the interval is </a:t>
            </a:r>
            <a:r>
              <a:rPr lang="en-US" altLang="en-US">
                <a:solidFill>
                  <a:srgbClr val="0000FF"/>
                </a:solidFill>
              </a:rPr>
              <a:t>smaller</a:t>
            </a:r>
            <a:r>
              <a:rPr lang="en-US" altLang="en-US"/>
              <a:t> than </a:t>
            </a:r>
            <a:r>
              <a:rPr lang="en-US" altLang="en-US">
                <a:solidFill>
                  <a:srgbClr val="FF0000"/>
                </a:solidFill>
              </a:rPr>
              <a:t>0.000001</a:t>
            </a:r>
            <a:r>
              <a:rPr lang="en-US" altLang="en-US"/>
              <a:t>, the </a:t>
            </a:r>
            <a:r>
              <a:rPr lang="en-US" altLang="en-US">
                <a:solidFill>
                  <a:srgbClr val="0000FF"/>
                </a:solidFill>
              </a:rPr>
              <a:t>while-loop</a:t>
            </a:r>
            <a:r>
              <a:rPr lang="en-US" altLang="en-US"/>
              <a:t> will </a:t>
            </a:r>
            <a:r>
              <a:rPr lang="en-US" altLang="en-US">
                <a:solidFill>
                  <a:srgbClr val="FF0000"/>
                </a:solidFill>
              </a:rPr>
              <a:t>exit</a:t>
            </a:r>
            <a:r>
              <a:rPr lang="en-US" altLang="en-US"/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At that moment, the </a:t>
            </a:r>
            <a:r>
              <a:rPr lang="en-US" altLang="en-US">
                <a:solidFill>
                  <a:srgbClr val="0000FF"/>
                </a:solidFill>
              </a:rPr>
              <a:t>end points</a:t>
            </a:r>
            <a:r>
              <a:rPr lang="en-US" altLang="en-US"/>
              <a:t> of the interval will be </a:t>
            </a:r>
            <a:r>
              <a:rPr lang="en-US" altLang="en-US" i="1">
                <a:solidFill>
                  <a:srgbClr val="FF0000"/>
                </a:solidFill>
              </a:rPr>
              <a:t>very</a:t>
            </a:r>
            <a:r>
              <a:rPr lang="en-US" altLang="en-US">
                <a:solidFill>
                  <a:srgbClr val="FF0000"/>
                </a:solidFill>
              </a:rPr>
              <a:t> close</a:t>
            </a:r>
            <a:r>
              <a:rPr lang="en-US" altLang="en-US"/>
              <a:t> to </a:t>
            </a:r>
            <a:r>
              <a:rPr lang="en-US" altLang="en-US">
                <a:solidFill>
                  <a:srgbClr val="0000FF"/>
                </a:solidFill>
              </a:rPr>
              <a:t>root √3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7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2" y="228600"/>
            <a:ext cx="7772400" cy="1143000"/>
          </a:xfrm>
        </p:spPr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5812" y="1447800"/>
            <a:ext cx="7772400" cy="4114800"/>
          </a:xfrm>
        </p:spPr>
        <p:txBody>
          <a:bodyPr/>
          <a:lstStyle/>
          <a:p>
            <a:r>
              <a:rPr lang="en-US" altLang="en-US" sz="2400"/>
              <a:t>Java program: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970212" y="2133600"/>
            <a:ext cx="6934200" cy="434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// Bisection Method - Solves: x^2 - 3 = 0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public class Bisection01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{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public static void main(String[] args)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{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final double epsilon = 0.00001;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double a, b, m, y_m, y_a;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a = 0;  b = 4;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while ( </a:t>
            </a:r>
            <a:r>
              <a:rPr lang="en-US" altLang="en-US" sz="2000">
                <a:solidFill>
                  <a:srgbClr val="FF0000"/>
                </a:solidFill>
                <a:latin typeface="Times" panose="02020603050405020304" pitchFamily="18" charset="0"/>
              </a:rPr>
              <a:t>(b-a) &gt; epsilon</a:t>
            </a: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)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{</a:t>
            </a:r>
            <a:endParaRPr lang="en-US" altLang="en-US" sz="2000">
              <a:solidFill>
                <a:srgbClr val="FF0000"/>
              </a:solidFill>
              <a:latin typeface="Times" panose="02020603050405020304" pitchFamily="18" charset="0"/>
            </a:endParaRPr>
          </a:p>
          <a:p>
            <a:pPr eaLnBrk="0" hangingPunct="0"/>
            <a:r>
              <a:rPr lang="en-US" altLang="en-US" sz="2000">
                <a:solidFill>
                  <a:srgbClr val="FF0000"/>
                </a:solidFill>
                <a:latin typeface="Times" panose="02020603050405020304" pitchFamily="18" charset="0"/>
              </a:rPr>
              <a:t>       m = (a+b)/2;           // Mid point</a:t>
            </a:r>
            <a:endParaRPr lang="en-US" altLang="en-US" sz="20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06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2" y="228600"/>
            <a:ext cx="7772400" cy="1143000"/>
          </a:xfrm>
        </p:spPr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27653" name="Text Box 5"/>
          <p:cNvSpPr txBox="1">
            <a:spLocks noChangeArrowheads="1"/>
          </p:cNvSpPr>
          <p:nvPr>
            <p:ph type="body" idx="1"/>
          </p:nvPr>
        </p:nvSpPr>
        <p:spPr>
          <a:xfrm>
            <a:off x="1979612" y="1295400"/>
            <a:ext cx="8382000" cy="5105400"/>
          </a:xfrm>
          <a:solidFill>
            <a:srgbClr val="FFFF99"/>
          </a:solidFill>
          <a:ln w="381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y_m = m*m - 3.0;       // y_m = f(m)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y_a = a*a - 3.0;       // y_a = f(a)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if ( </a:t>
            </a:r>
            <a:r>
              <a:rPr lang="en-US" altLang="en-US" sz="2000">
                <a:solidFill>
                  <a:srgbClr val="FF0000"/>
                </a:solidFill>
                <a:latin typeface="Times" panose="02020603050405020304" pitchFamily="18" charset="0"/>
              </a:rPr>
              <a:t>(y_m &gt; 0 &amp;&amp; y_a &lt; 0)</a:t>
            </a: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|| </a:t>
            </a:r>
            <a:r>
              <a:rPr lang="en-US" altLang="en-US" sz="2000">
                <a:solidFill>
                  <a:srgbClr val="FF0000"/>
                </a:solidFill>
                <a:latin typeface="Times" panose="02020603050405020304" pitchFamily="18" charset="0"/>
              </a:rPr>
              <a:t>(y_m &lt; 0 &amp;&amp; y_a &gt; 0)</a:t>
            </a: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{  </a:t>
            </a:r>
            <a:r>
              <a:rPr lang="en-US" altLang="en-US" sz="2000">
                <a:solidFill>
                  <a:srgbClr val="8B0000"/>
                </a:solidFill>
                <a:latin typeface="Times" panose="02020603050405020304" pitchFamily="18" charset="0"/>
              </a:rPr>
              <a:t>// f(a) and f(m) have different signs: move b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8B0000"/>
                </a:solidFill>
                <a:latin typeface="Times" panose="02020603050405020304" pitchFamily="18" charset="0"/>
              </a:rPr>
              <a:t>          b = m;</a:t>
            </a:r>
            <a:endParaRPr lang="en-US" altLang="en-US" sz="2000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else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{  </a:t>
            </a:r>
            <a:r>
              <a:rPr lang="en-US" altLang="en-US" sz="2000">
                <a:solidFill>
                  <a:srgbClr val="8B0000"/>
                </a:solidFill>
                <a:latin typeface="Times" panose="02020603050405020304" pitchFamily="18" charset="0"/>
              </a:rPr>
              <a:t>// f(a) and f(m) have same signs: move a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8B0000"/>
                </a:solidFill>
                <a:latin typeface="Times" panose="02020603050405020304" pitchFamily="18" charset="0"/>
              </a:rPr>
              <a:t>          a = m;</a:t>
            </a:r>
            <a:endParaRPr lang="en-US" altLang="en-US" sz="2000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}</a:t>
            </a:r>
            <a:endParaRPr lang="en-US" altLang="en-US" sz="2000">
              <a:solidFill>
                <a:srgbClr val="8B008B"/>
              </a:solidFill>
              <a:latin typeface="Times" panose="02020603050405020304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8B008B"/>
                </a:solidFill>
                <a:latin typeface="Times" panose="02020603050405020304" pitchFamily="18" charset="0"/>
              </a:rPr>
              <a:t>            System.out.println("New interval: [" + a + " .. " + b + "]");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8B008B"/>
                </a:solidFill>
                <a:latin typeface="Times" panose="02020603050405020304" pitchFamily="18" charset="0"/>
              </a:rPr>
              <a:t>                                           // Print progress  </a:t>
            </a:r>
            <a:endParaRPr lang="en-US" altLang="en-US" sz="2000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System.out.println("Approximate solution = " + (a+b)/2 );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2" y="228600"/>
            <a:ext cx="7772400" cy="1143000"/>
          </a:xfrm>
        </p:spPr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143000"/>
            <a:ext cx="7772400" cy="4114800"/>
          </a:xfrm>
        </p:spPr>
        <p:txBody>
          <a:bodyPr/>
          <a:lstStyle/>
          <a:p>
            <a:r>
              <a:rPr lang="en-US" altLang="en-US" sz="2400"/>
              <a:t>Output: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198812" y="1600200"/>
            <a:ext cx="6324600" cy="5029200"/>
          </a:xfrm>
          <a:prstGeom prst="rect">
            <a:avLst/>
          </a:prstGeom>
          <a:solidFill>
            <a:srgbClr val="FFFF99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Initial interval: [0.0 .. 4.0]</a:t>
            </a:r>
            <a:r>
              <a:rPr lang="en-US" altLang="en-US" sz="150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</a:p>
          <a:p>
            <a:pPr eaLnBrk="0" hangingPunct="0"/>
            <a:r>
              <a:rPr lang="en-US" altLang="en-US" sz="1500">
                <a:solidFill>
                  <a:srgbClr val="FF0000"/>
                </a:solidFill>
                <a:latin typeface="Times" panose="02020603050405020304" pitchFamily="18" charset="0"/>
              </a:rPr>
              <a:t>   New interval: [0.0 .. 2.0](We did the first 3 by hand above) </a:t>
            </a:r>
          </a:p>
          <a:p>
            <a:pPr eaLnBrk="0" hangingPunct="0"/>
            <a:r>
              <a:rPr lang="en-US" altLang="en-US" sz="1500">
                <a:solidFill>
                  <a:srgbClr val="FF0000"/>
                </a:solidFill>
                <a:latin typeface="Times" panose="02020603050405020304" pitchFamily="18" charset="0"/>
              </a:rPr>
              <a:t>   New interval: [1.0 .. 2.0] </a:t>
            </a:r>
          </a:p>
          <a:p>
            <a:pPr eaLnBrk="0" hangingPunct="0"/>
            <a:r>
              <a:rPr lang="en-US" altLang="en-US" sz="1500">
                <a:solidFill>
                  <a:srgbClr val="FF0000"/>
                </a:solidFill>
                <a:latin typeface="Times" panose="02020603050405020304" pitchFamily="18" charset="0"/>
              </a:rPr>
              <a:t>   New interval: [1.5 .. 2.0]</a:t>
            </a:r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[1.5 .. 1.75] 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[1.625 .. 1.75] 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[1.6875 .. 1.75] 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[1.71875 .. 1.75] 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[1.71875 .. 1.734375] 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[1.7265625 .. 1.734375] 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[1.73046875 .. 1.734375] 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[1.73046875 .. 1.732421875]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[1.7314453125 .. 1.732421875]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[1.73193359375 .. 1.732421875]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[1.73193359375 .. 1.732177734375]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[1.73193359375 .. 1.7320556640625]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[1.73199462890625 .. 1.7320556640625]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[1.732025146484375 .. 1.7320556640625]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[1.7320404052734375 .. 1.7320556640625]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New interval: [1.7320480346679688 .. 1.7320556640625]       </a:t>
            </a:r>
          </a:p>
          <a:p>
            <a:pPr eaLnBrk="0" hangingPunct="0"/>
            <a:r>
              <a:rPr lang="en-US" altLang="en-US" sz="1500">
                <a:solidFill>
                  <a:srgbClr val="0000FF"/>
                </a:solidFill>
                <a:latin typeface="Times" panose="02020603050405020304" pitchFamily="18" charset="0"/>
              </a:rPr>
              <a:t>   Approximate solution = 1.7320518493652344</a:t>
            </a:r>
          </a:p>
          <a:p>
            <a:pPr eaLnBrk="0" hangingPunct="0"/>
            <a:endParaRPr lang="en-US" altLang="en-US" sz="15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8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The </a:t>
            </a:r>
            <a:r>
              <a:rPr lang="en-US" altLang="en-US" sz="3200" b="1" i="1"/>
              <a:t>Bisection</a:t>
            </a:r>
            <a:r>
              <a:rPr lang="en-US" altLang="en-US" sz="3200" b="1"/>
              <a:t> Method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00A000"/>
                </a:solidFill>
              </a:rPr>
              <a:t>Example Program: </a:t>
            </a:r>
            <a:r>
              <a:rPr lang="en-US" altLang="en-US" sz="2400"/>
              <a:t>(Demo above code) </a:t>
            </a:r>
          </a:p>
          <a:p>
            <a:pPr lvl="1"/>
            <a:r>
              <a:rPr lang="en-US" altLang="en-US" sz="2000"/>
              <a:t>Prog file: http://mathcs.emory.edu/~cheung/Courses/170/Syllabus/07/Progs/Bisection01.java</a:t>
            </a:r>
          </a:p>
          <a:p>
            <a:r>
              <a:rPr lang="en-US" altLang="en-US" sz="2400"/>
              <a:t>How to run the program:            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122612" y="4114801"/>
            <a:ext cx="6934200" cy="1200329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FF"/>
                </a:solidFill>
              </a:rPr>
              <a:t> Right click</a:t>
            </a:r>
            <a:r>
              <a:rPr lang="en-US" altLang="en-US"/>
              <a:t> on link and </a:t>
            </a:r>
            <a:r>
              <a:rPr lang="en-US" altLang="en-US">
                <a:solidFill>
                  <a:srgbClr val="FF0000"/>
                </a:solidFill>
              </a:rPr>
              <a:t>save</a:t>
            </a:r>
            <a:r>
              <a:rPr lang="en-US" altLang="en-US"/>
              <a:t> in a scratch directory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To compile:   </a:t>
            </a:r>
            <a:r>
              <a:rPr lang="en-US" altLang="en-US">
                <a:solidFill>
                  <a:srgbClr val="FF0000"/>
                </a:solidFill>
              </a:rPr>
              <a:t>javac Bisection01.java</a:t>
            </a:r>
            <a:r>
              <a:rPr lang="en-US" altLang="en-US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To run:          </a:t>
            </a:r>
            <a:r>
              <a:rPr lang="en-US" altLang="en-US">
                <a:solidFill>
                  <a:srgbClr val="FF0000"/>
                </a:solidFill>
              </a:rPr>
              <a:t>java Bisection01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059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Stopping Criteria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519" y="1628800"/>
            <a:ext cx="10512425" cy="2174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71" y="3933056"/>
            <a:ext cx="104489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Finding the roots of a </a:t>
            </a:r>
            <a:r>
              <a:rPr lang="en-US" altLang="en-US" sz="3200" b="1" i="1"/>
              <a:t>different</a:t>
            </a:r>
            <a:r>
              <a:rPr lang="en-US" altLang="en-US" sz="3200" b="1"/>
              <a:t> function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Suppose we want to find the </a:t>
            </a:r>
            <a:r>
              <a:rPr lang="en-US" altLang="en-US" sz="2400">
                <a:solidFill>
                  <a:srgbClr val="FF0000"/>
                </a:solidFill>
              </a:rPr>
              <a:t>root</a:t>
            </a:r>
            <a:r>
              <a:rPr lang="en-US" altLang="en-US" sz="2400"/>
              <a:t> of 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	in the interval [0..4] </a:t>
            </a:r>
          </a:p>
          <a:p>
            <a:endParaRPr lang="en-US" altLang="en-US" sz="240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427412" y="2743200"/>
            <a:ext cx="2362200" cy="369332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Arial Unicode MS"/>
              </a:rPr>
              <a:t>f(x) = x</a:t>
            </a:r>
            <a:r>
              <a:rPr lang="en-US" altLang="en-US" baseline="30000">
                <a:solidFill>
                  <a:srgbClr val="0000FF"/>
                </a:solidFill>
                <a:latin typeface="Arial Unicode MS"/>
              </a:rPr>
              <a:t>3</a:t>
            </a:r>
            <a:r>
              <a:rPr lang="en-US" altLang="en-US">
                <a:solidFill>
                  <a:srgbClr val="0000FF"/>
                </a:solidFill>
                <a:latin typeface="Arial Unicode MS"/>
              </a:rPr>
              <a:t> + x - 3</a:t>
            </a:r>
          </a:p>
        </p:txBody>
      </p:sp>
    </p:spTree>
    <p:extLst>
      <p:ext uri="{BB962C8B-B14F-4D97-AF65-F5344CB8AC3E}">
        <p14:creationId xmlns:p14="http://schemas.microsoft.com/office/powerpoint/2010/main" val="195007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457200"/>
            <a:ext cx="8458200" cy="609600"/>
          </a:xfrm>
        </p:spPr>
        <p:txBody>
          <a:bodyPr/>
          <a:lstStyle/>
          <a:p>
            <a:r>
              <a:rPr lang="en-US" altLang="en-US" sz="3200" b="1"/>
              <a:t>Finding the roots of a </a:t>
            </a:r>
            <a:r>
              <a:rPr lang="en-US" altLang="en-US" sz="3200" b="1" i="1"/>
              <a:t>different</a:t>
            </a:r>
            <a:r>
              <a:rPr lang="en-US" altLang="en-US" sz="3200" b="1"/>
              <a:t> function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295400"/>
            <a:ext cx="7772400" cy="4114800"/>
          </a:xfrm>
        </p:spPr>
        <p:txBody>
          <a:bodyPr/>
          <a:lstStyle/>
          <a:p>
            <a:r>
              <a:rPr lang="en-US" altLang="en-US" sz="2400">
                <a:solidFill>
                  <a:srgbClr val="0000FF"/>
                </a:solidFill>
              </a:rPr>
              <a:t>Changes</a:t>
            </a:r>
            <a:r>
              <a:rPr lang="en-US" altLang="en-US" sz="2400"/>
              <a:t> to the Java program: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741612" y="2057400"/>
            <a:ext cx="7239000" cy="449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// Solves: x^3 + x - 3 = 0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public class Bisection02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{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public static void main(String[] args)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{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final double epsilon = 0.00001;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double a, b, m, y_m, y_a;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a = 0;  b = 4;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while ( (b-a) &gt; epsilon )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{</a:t>
            </a:r>
          </a:p>
          <a:p>
            <a:pPr eaLnBrk="0" hangingPunct="0"/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m = (a+b)/2;           // Mid point</a:t>
            </a:r>
          </a:p>
        </p:txBody>
      </p:sp>
    </p:spTree>
    <p:extLst>
      <p:ext uri="{BB962C8B-B14F-4D97-AF65-F5344CB8AC3E}">
        <p14:creationId xmlns:p14="http://schemas.microsoft.com/office/powerpoint/2010/main" val="138409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457200"/>
            <a:ext cx="8458200" cy="609600"/>
          </a:xfrm>
        </p:spPr>
        <p:txBody>
          <a:bodyPr/>
          <a:lstStyle/>
          <a:p>
            <a:r>
              <a:rPr lang="en-US" altLang="en-US" sz="3200" b="1"/>
              <a:t>Finding the roots of a </a:t>
            </a:r>
            <a:r>
              <a:rPr lang="en-US" altLang="en-US" sz="3200" b="1" i="1"/>
              <a:t>different</a:t>
            </a:r>
            <a:r>
              <a:rPr lang="en-US" altLang="en-US" sz="3200" b="1"/>
              <a:t> function (cont.)</a:t>
            </a:r>
          </a:p>
        </p:txBody>
      </p:sp>
      <p:sp>
        <p:nvSpPr>
          <p:cNvPr id="32773" name="Text Box 5"/>
          <p:cNvSpPr txBox="1">
            <a:spLocks noChangeArrowheads="1"/>
          </p:cNvSpPr>
          <p:nvPr>
            <p:ph type="body" idx="1"/>
          </p:nvPr>
        </p:nvSpPr>
        <p:spPr>
          <a:xfrm>
            <a:off x="2132012" y="1295400"/>
            <a:ext cx="8305800" cy="5029200"/>
          </a:xfrm>
          <a:solidFill>
            <a:srgbClr val="FFFF99"/>
          </a:solidFill>
          <a:ln w="381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y_m = </a:t>
            </a:r>
            <a:r>
              <a:rPr lang="en-US" altLang="en-US" sz="2000">
                <a:solidFill>
                  <a:srgbClr val="FF0000"/>
                </a:solidFill>
                <a:latin typeface="Times" panose="02020603050405020304" pitchFamily="18" charset="0"/>
              </a:rPr>
              <a:t>m*m*m + m - 3.0;       // y_m = f(m)</a:t>
            </a:r>
            <a:endParaRPr lang="en-US" altLang="en-US" sz="2000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y_a = </a:t>
            </a:r>
            <a:r>
              <a:rPr lang="en-US" altLang="en-US" sz="2000">
                <a:solidFill>
                  <a:srgbClr val="FF0000"/>
                </a:solidFill>
                <a:latin typeface="Times" panose="02020603050405020304" pitchFamily="18" charset="0"/>
              </a:rPr>
              <a:t>a*a*a + a - 3.0;       // y_a = f(a)</a:t>
            </a:r>
            <a:endParaRPr lang="en-US" altLang="en-US" sz="2000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if ( (y_m &gt; 0 &amp;&amp; y_a &lt; 0) || (y_m &lt; 0 &amp;&amp; y_a &gt; 0) 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{  // f(a) and f(m) have different signs: move b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   b = m;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else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{  // f(a) and f(m) have same signs: move a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   a = m;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 System.out.println("New interval: [" + a + " .. " + b + "]");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System.out.println("Approximate solution = " + (a+b)/2 );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Times" panose="02020603050405020304" pitchFamily="18" charset="0"/>
              </a:rPr>
              <a:t>   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762000"/>
            <a:ext cx="8458200" cy="762000"/>
          </a:xfrm>
        </p:spPr>
        <p:txBody>
          <a:bodyPr/>
          <a:lstStyle/>
          <a:p>
            <a:r>
              <a:rPr lang="en-US" altLang="en-US" sz="3200" b="1"/>
              <a:t>Finding the roots of a </a:t>
            </a:r>
            <a:r>
              <a:rPr lang="en-US" altLang="en-US" sz="3200" b="1" i="1"/>
              <a:t>different</a:t>
            </a:r>
            <a:r>
              <a:rPr lang="en-US" altLang="en-US" sz="3200" b="1"/>
              <a:t> function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00A000"/>
                </a:solidFill>
              </a:rPr>
              <a:t>Example Program: </a:t>
            </a:r>
            <a:r>
              <a:rPr lang="en-US" altLang="en-US" sz="2400"/>
              <a:t>(Demo above code) </a:t>
            </a:r>
          </a:p>
          <a:p>
            <a:pPr lvl="1"/>
            <a:r>
              <a:rPr lang="en-US" altLang="en-US" sz="2000"/>
              <a:t>Prog file: http://mathcs.emory.edu/~cheung/Courses/170/Syllabus/07/Progs/Bisection02.java</a:t>
            </a:r>
          </a:p>
          <a:p>
            <a:r>
              <a:rPr lang="en-US" altLang="en-US" sz="2400"/>
              <a:t>How to run the program:            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122612" y="4114801"/>
            <a:ext cx="6934200" cy="1200329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00FF"/>
                </a:solidFill>
              </a:rPr>
              <a:t> Right click</a:t>
            </a:r>
            <a:r>
              <a:rPr lang="en-US" altLang="en-US"/>
              <a:t> on link and </a:t>
            </a:r>
            <a:r>
              <a:rPr lang="en-US" altLang="en-US">
                <a:solidFill>
                  <a:srgbClr val="FF0000"/>
                </a:solidFill>
              </a:rPr>
              <a:t>save</a:t>
            </a:r>
            <a:r>
              <a:rPr lang="en-US" altLang="en-US"/>
              <a:t> in a scratch directory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To compile:   </a:t>
            </a:r>
            <a:r>
              <a:rPr lang="en-US" altLang="en-US">
                <a:solidFill>
                  <a:srgbClr val="FF0000"/>
                </a:solidFill>
              </a:rPr>
              <a:t>javac Bisection02.java</a:t>
            </a:r>
            <a:r>
              <a:rPr lang="en-US" altLang="en-US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To run:          </a:t>
            </a:r>
            <a:r>
              <a:rPr lang="en-US" altLang="en-US">
                <a:solidFill>
                  <a:srgbClr val="FF0000"/>
                </a:solidFill>
              </a:rPr>
              <a:t>java Bisection02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489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762000"/>
            <a:ext cx="8458200" cy="762000"/>
          </a:xfrm>
        </p:spPr>
        <p:txBody>
          <a:bodyPr/>
          <a:lstStyle/>
          <a:p>
            <a:r>
              <a:rPr lang="en-US" altLang="en-US" sz="3200" b="1"/>
              <a:t>Finding the roots of a </a:t>
            </a:r>
            <a:r>
              <a:rPr lang="en-US" altLang="en-US" sz="3200" b="1" i="1"/>
              <a:t>different</a:t>
            </a:r>
            <a:r>
              <a:rPr lang="en-US" altLang="en-US" sz="3200" b="1"/>
              <a:t> function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We </a:t>
            </a:r>
            <a:r>
              <a:rPr lang="en-US" altLang="en-US" sz="2400">
                <a:solidFill>
                  <a:srgbClr val="0000FF"/>
                </a:solidFill>
              </a:rPr>
              <a:t>had to change</a:t>
            </a:r>
            <a:r>
              <a:rPr lang="en-US" altLang="en-US" sz="2400"/>
              <a:t> the </a:t>
            </a:r>
            <a:r>
              <a:rPr lang="en-US" altLang="en-US" sz="2400">
                <a:solidFill>
                  <a:srgbClr val="FF0000"/>
                </a:solidFill>
              </a:rPr>
              <a:t>body of the Java program</a:t>
            </a:r>
            <a:r>
              <a:rPr lang="en-US" altLang="en-US" sz="2400"/>
              <a:t> to find the root of a </a:t>
            </a:r>
            <a:r>
              <a:rPr lang="en-US" altLang="en-US" sz="2400" i="1">
                <a:solidFill>
                  <a:srgbClr val="8B0000"/>
                </a:solidFill>
              </a:rPr>
              <a:t>different</a:t>
            </a:r>
            <a:r>
              <a:rPr lang="en-US" altLang="en-US" sz="2400">
                <a:solidFill>
                  <a:srgbClr val="8B0000"/>
                </a:solidFill>
              </a:rPr>
              <a:t> function</a:t>
            </a:r>
            <a:r>
              <a:rPr lang="en-US" altLang="en-US" sz="2400"/>
              <a:t> </a:t>
            </a:r>
          </a:p>
          <a:p>
            <a:r>
              <a:rPr lang="en-US" altLang="en-US" sz="2400"/>
              <a:t>This is </a:t>
            </a:r>
            <a:r>
              <a:rPr lang="en-US" altLang="en-US" sz="2400">
                <a:solidFill>
                  <a:srgbClr val="FF0000"/>
                </a:solidFill>
              </a:rPr>
              <a:t>very inconvenient</a:t>
            </a:r>
            <a:r>
              <a:rPr lang="en-US" altLang="en-US" sz="2400"/>
              <a:t> </a:t>
            </a:r>
          </a:p>
          <a:p>
            <a:endParaRPr lang="en-US" altLang="en-US" sz="2400"/>
          </a:p>
          <a:p>
            <a:r>
              <a:rPr lang="en-US" altLang="en-US" sz="2400"/>
              <a:t>It would be </a:t>
            </a:r>
            <a:r>
              <a:rPr lang="en-US" altLang="en-US" sz="2400">
                <a:solidFill>
                  <a:srgbClr val="0000FF"/>
                </a:solidFill>
              </a:rPr>
              <a:t>more convenient</a:t>
            </a:r>
            <a:r>
              <a:rPr lang="en-US" altLang="en-US" sz="2400"/>
              <a:t> to if we can write: 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732212" y="4343400"/>
            <a:ext cx="2667000" cy="78483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Arial Unicode MS"/>
              </a:rPr>
              <a:t>y_m = </a:t>
            </a:r>
            <a:r>
              <a:rPr lang="en-US" altLang="en-US">
                <a:solidFill>
                  <a:srgbClr val="FF0000"/>
                </a:solidFill>
                <a:latin typeface="Arial Unicode MS"/>
              </a:rPr>
              <a:t>f(m)</a:t>
            </a:r>
            <a:r>
              <a:rPr lang="en-US" altLang="en-US">
                <a:solidFill>
                  <a:srgbClr val="0000FF"/>
                </a:solidFill>
                <a:latin typeface="Arial Unicode MS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Arial Unicode MS"/>
              </a:rPr>
              <a:t> y_a = </a:t>
            </a:r>
            <a:r>
              <a:rPr lang="en-US" altLang="en-US">
                <a:solidFill>
                  <a:srgbClr val="FF0000"/>
                </a:solidFill>
                <a:latin typeface="Arial Unicode MS"/>
              </a:rPr>
              <a:t>f(a)</a:t>
            </a:r>
            <a:r>
              <a:rPr lang="en-US" altLang="en-US">
                <a:solidFill>
                  <a:srgbClr val="0000FF"/>
                </a:solidFill>
                <a:latin typeface="Arial Unicode M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83431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/>
              <a:t>the first three iterations by hand for the function plotted 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29" y="2492897"/>
            <a:ext cx="7064919" cy="419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Pick </a:t>
                </a:r>
                <a:r>
                  <a:rPr lang="en-US" dirty="0"/>
                  <a:t>an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that contains the root, that is,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 &lt; 0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 </a:t>
                </a:r>
                <a:r>
                  <a:rPr lang="en-US" dirty="0"/>
                  <a:t>is clear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[0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4] </m:t>
                    </m:r>
                  </m:oMath>
                </a14:m>
                <a:r>
                  <a:rPr lang="en-US" dirty="0"/>
                  <a:t>is a possible choice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Find </a:t>
                </a:r>
                <a:r>
                  <a:rPr lang="en-US" dirty="0"/>
                  <a:t>the midpoint of the interval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2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obtain two subintervals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[0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2]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[2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4]. </m:t>
                    </m:r>
                  </m:oMath>
                </a14:m>
                <a:r>
                  <a:rPr lang="en-US" dirty="0"/>
                  <a:t>Only one of </a:t>
                </a:r>
                <a:r>
                  <a:rPr lang="en-US" dirty="0" smtClean="0"/>
                  <a:t>them contains </a:t>
                </a:r>
                <a:r>
                  <a:rPr lang="en-US" dirty="0"/>
                  <a:t>the root, and that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endParaRPr lang="en-US" sz="3199" dirty="0" smtClean="0"/>
              </a:p>
              <a:p>
                <a:r>
                  <a:rPr lang="en-US" sz="3199" dirty="0" smtClean="0"/>
                  <a:t>find </a:t>
                </a:r>
                <a:r>
                  <a:rPr lang="en-US" sz="3199" dirty="0"/>
                  <a:t>the midpoint1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99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99" dirty="0" smtClean="0">
                            <a:solidFill>
                              <a:srgbClr val="7030A0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199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199" dirty="0" smtClean="0">
                        <a:solidFill>
                          <a:srgbClr val="7030A0"/>
                        </a:solidFill>
                      </a:rPr>
                      <m:t>=</m:t>
                    </m:r>
                    <m:f>
                      <m:fPr>
                        <m:ctrlPr>
                          <a:rPr lang="en-US" sz="3199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99" dirty="0" smtClean="0">
                            <a:solidFill>
                              <a:srgbClr val="7030A0"/>
                            </a:solidFill>
                          </a:rPr>
                          <m:t>2+4</m:t>
                        </m:r>
                      </m:num>
                      <m:den>
                        <m:r>
                          <a:rPr lang="en-US" sz="3199" dirty="0" smtClean="0">
                            <a:solidFill>
                              <a:srgbClr val="7030A0"/>
                            </a:solidFill>
                          </a:rPr>
                          <m:t>2</m:t>
                        </m:r>
                      </m:den>
                    </m:f>
                    <m:r>
                      <a:rPr lang="en-US" sz="3199" dirty="0" smtClean="0">
                        <a:solidFill>
                          <a:srgbClr val="7030A0"/>
                        </a:solidFill>
                      </a:rPr>
                      <m:t> = 3</m:t>
                    </m:r>
                  </m:oMath>
                </a14:m>
                <a:r>
                  <a:rPr lang="en-US" sz="3199" dirty="0"/>
                  <a:t>, and form the subintervals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199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99" dirty="0" smtClean="0">
                            <a:solidFill>
                              <a:srgbClr val="7030A0"/>
                            </a:solidFill>
                          </a:rPr>
                          <m:t>2</m:t>
                        </m:r>
                        <m:r>
                          <a:rPr lang="en-US" sz="3199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199" dirty="0" smtClean="0">
                            <a:solidFill>
                              <a:srgbClr val="7030A0"/>
                            </a:solidFill>
                          </a:rPr>
                          <m:t>3</m:t>
                        </m:r>
                      </m:e>
                    </m:d>
                    <m:r>
                      <a:rPr lang="en-US" sz="3199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199" dirty="0" smtClean="0">
                        <a:solidFill>
                          <a:srgbClr val="7030A0"/>
                        </a:solidFill>
                      </a:rPr>
                      <m:t> [3</m:t>
                    </m:r>
                    <m:r>
                      <a:rPr lang="en-US" sz="3199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199" dirty="0" smtClean="0">
                        <a:solidFill>
                          <a:srgbClr val="7030A0"/>
                        </a:solidFill>
                      </a:rPr>
                      <m:t>4]. </m:t>
                    </m:r>
                  </m:oMath>
                </a14:m>
                <a:r>
                  <a:rPr lang="en-US" sz="3199" dirty="0"/>
                  <a:t>The one that contains the root is </a:t>
                </a:r>
                <a14:m>
                  <m:oMath xmlns:m="http://schemas.openxmlformats.org/officeDocument/2006/math">
                    <m:r>
                      <a:rPr lang="en-US" sz="3199" dirty="0" smtClean="0">
                        <a:solidFill>
                          <a:srgbClr val="7030A0"/>
                        </a:solidFill>
                      </a:rPr>
                      <m:t>[3</m:t>
                    </m:r>
                    <m:r>
                      <a:rPr lang="en-US" sz="3199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199" dirty="0" smtClean="0">
                        <a:solidFill>
                          <a:srgbClr val="7030A0"/>
                        </a:solidFill>
                      </a:rPr>
                      <m:t>4]. </m:t>
                    </m:r>
                  </m:oMath>
                </a14:m>
                <a:endParaRPr lang="en-US" sz="3199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37982" y="3861048"/>
            <a:ext cx="1734064" cy="701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lnSpc>
                <a:spcPct val="90000"/>
              </a:lnSpc>
              <a:spcBef>
                <a:spcPct val="0"/>
              </a:spcBef>
            </a:pPr>
            <a:r>
              <a:rPr lang="en-US" sz="4399" dirty="0">
                <a:latin typeface="+mj-lt"/>
                <a:ea typeface="+mj-ea"/>
                <a:cs typeface="+mj-cs"/>
              </a:rPr>
              <a:t>Step </a:t>
            </a:r>
            <a:r>
              <a:rPr lang="en-US" sz="4399" dirty="0" smtClean="0">
                <a:latin typeface="+mj-lt"/>
                <a:ea typeface="+mj-ea"/>
                <a:cs typeface="+mj-cs"/>
              </a:rPr>
              <a:t>2 </a:t>
            </a:r>
            <a:endParaRPr lang="en-US" sz="4399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223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]=[3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4]. </m:t>
                    </m:r>
                  </m:oMath>
                </a14:m>
                <a:r>
                  <a:rPr lang="en-US" dirty="0"/>
                  <a:t>The midpoint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. We are now pretty close to the </a:t>
                </a:r>
                <a:r>
                  <a:rPr lang="en-US" dirty="0" smtClean="0"/>
                  <a:t>root visually</a:t>
                </a:r>
                <a:r>
                  <a:rPr lang="en-US" dirty="0"/>
                  <a:t>, and we stop the calculations!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4221088"/>
            <a:ext cx="10144448" cy="82761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3812" y="2895525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42" y="1340768"/>
            <a:ext cx="10512425" cy="1680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73" y="3021732"/>
            <a:ext cx="9746089" cy="1426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4129"/>
          <a:stretch/>
        </p:blipFill>
        <p:spPr>
          <a:xfrm>
            <a:off x="909836" y="4352774"/>
            <a:ext cx="6912767" cy="25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8529"/>
            <a:ext cx="10512425" cy="29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3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419" y="1916832"/>
            <a:ext cx="10512425" cy="1384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5" y="3429000"/>
            <a:ext cx="1076234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5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836" y="2708920"/>
            <a:ext cx="10512425" cy="14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analysis for iterative methods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Assume we have an iterative method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converges to the root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of some function.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How can we </a:t>
                </a:r>
                <a:r>
                  <a:rPr lang="en-US" dirty="0"/>
                  <a:t>assess the rate of convergence?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80" y="3429000"/>
            <a:ext cx="10250364" cy="18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514" y="1690689"/>
            <a:ext cx="7458075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3573016"/>
            <a:ext cx="9218438" cy="27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Bisection method</a:t>
            </a:r>
            <a:r>
              <a:rPr lang="en-US" dirty="0" smtClean="0"/>
              <a:t> (BM)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7982" y="1825625"/>
                <a:ext cx="849679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Bisection Method</a:t>
                </a:r>
              </a:p>
              <a:p>
                <a:pPr lvl="1"/>
                <a:r>
                  <a:rPr lang="en-US" altLang="en-US" dirty="0" smtClean="0"/>
                  <a:t>A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numerical method</a:t>
                </a:r>
                <a:r>
                  <a:rPr lang="en-US" altLang="en-US" dirty="0" smtClean="0"/>
                  <a:t> in Mathematics to find a </a:t>
                </a:r>
                <a:r>
                  <a:rPr lang="en-US" altLang="en-US" dirty="0" smtClean="0">
                    <a:solidFill>
                      <a:srgbClr val="0000FF"/>
                    </a:solidFill>
                  </a:rPr>
                  <a:t>root</a:t>
                </a:r>
                <a:r>
                  <a:rPr lang="en-US" altLang="en-US" dirty="0" smtClean="0"/>
                  <a:t> of a given </a:t>
                </a:r>
                <a:r>
                  <a:rPr lang="en-US" altLang="en-US" i="1" dirty="0" smtClean="0"/>
                  <a:t>function</a:t>
                </a:r>
                <a:endParaRPr lang="en-US" dirty="0" smtClean="0"/>
              </a:p>
              <a:p>
                <a:r>
                  <a:rPr lang="en-US" dirty="0" smtClean="0"/>
                  <a:t>Root of a function:  If a continuous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defined on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satisfies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)&lt; 0</m:t>
                    </m:r>
                  </m:oMath>
                </a14:m>
                <a:r>
                  <a:rPr lang="en-US" i="1" dirty="0"/>
                  <a:t>; </a:t>
                </a:r>
                <a:r>
                  <a:rPr lang="en-US" dirty="0"/>
                  <a:t>then there exists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Iterations of BM</a:t>
                </a:r>
              </a:p>
              <a:p>
                <a:pPr lvl="1"/>
                <a:r>
                  <a:rPr lang="en-US" dirty="0"/>
                  <a:t>At each iteration, divide the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into two subintervals and evaluate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at the midpoint.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Discard </a:t>
                </a:r>
                <a:r>
                  <a:rPr lang="en-US" dirty="0"/>
                  <a:t>the subinterval that does not contain the root </a:t>
                </a:r>
                <a:r>
                  <a:rPr lang="en-US" dirty="0" smtClean="0"/>
                  <a:t>and continue </a:t>
                </a:r>
                <a:r>
                  <a:rPr lang="en-US" dirty="0"/>
                  <a:t>with the other interval</a:t>
                </a:r>
                <a:r>
                  <a:rPr lang="en-US" dirty="0" smtClean="0"/>
                  <a:t> (like binary search)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825625"/>
                <a:ext cx="8496790" cy="4351338"/>
              </a:xfrm>
              <a:blipFill>
                <a:blip r:embed="rId2"/>
                <a:stretch>
                  <a:fillRect l="-1076" t="-2801" r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74132" y="4001294"/>
            <a:ext cx="1981200" cy="369332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i="1" dirty="0">
                <a:solidFill>
                  <a:srgbClr val="8B0000"/>
                </a:solidFill>
              </a:rPr>
              <a:t> </a:t>
            </a:r>
            <a:r>
              <a:rPr lang="en-US" altLang="en-US" i="1" dirty="0" smtClean="0">
                <a:solidFill>
                  <a:srgbClr val="8B0000"/>
                </a:solidFill>
              </a:rPr>
              <a:t>f(p) </a:t>
            </a:r>
            <a:r>
              <a:rPr lang="en-US" altLang="en-US" i="1" dirty="0">
                <a:solidFill>
                  <a:srgbClr val="8B0000"/>
                </a:solidFill>
              </a:rPr>
              <a:t>= 0</a:t>
            </a:r>
            <a:r>
              <a:rPr lang="en-US" altLang="en-US" dirty="0"/>
              <a:t>  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486" t="8509" r="3534"/>
          <a:stretch/>
        </p:blipFill>
        <p:spPr>
          <a:xfrm>
            <a:off x="9046741" y="2708920"/>
            <a:ext cx="2952328" cy="23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5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 Example</a:t>
            </a:r>
            <a:endParaRPr 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99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2200" dirty="0">
                <a:solidFill>
                  <a:srgbClr val="0000FF"/>
                </a:solidFill>
                <a:latin typeface="Times" panose="02020603050405020304" pitchFamily="18" charset="0"/>
              </a:rPr>
              <a:t>   Function:    </a:t>
            </a:r>
            <a:r>
              <a:rPr lang="en-US" altLang="en-US" sz="2200" dirty="0">
                <a:solidFill>
                  <a:srgbClr val="FF0000"/>
                </a:solidFill>
                <a:latin typeface="Times" panose="02020603050405020304" pitchFamily="18" charset="0"/>
              </a:rPr>
              <a:t>f(x) = x</a:t>
            </a:r>
            <a:r>
              <a:rPr lang="en-US" altLang="en-US" sz="2200" baseline="30000" dirty="0">
                <a:solidFill>
                  <a:srgbClr val="FF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200" dirty="0">
                <a:solidFill>
                  <a:srgbClr val="FF0000"/>
                </a:solidFill>
                <a:latin typeface="Times" panose="02020603050405020304" pitchFamily="18" charset="0"/>
              </a:rPr>
              <a:t> - 4 </a:t>
            </a:r>
            <a:r>
              <a:rPr lang="en-US" altLang="en-US" sz="2200" dirty="0">
                <a:solidFill>
                  <a:srgbClr val="0000FF"/>
                </a:solidFill>
                <a:latin typeface="Times" panose="02020603050405020304" pitchFamily="18" charset="0"/>
              </a:rPr>
              <a:t>           </a:t>
            </a:r>
          </a:p>
          <a:p>
            <a:pPr eaLnBrk="0" hangingPunct="0"/>
            <a:endParaRPr lang="en-US" altLang="en-US" sz="2200" dirty="0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 eaLnBrk="0" hangingPunct="0"/>
            <a:r>
              <a:rPr lang="en-US" altLang="en-US" sz="2200" dirty="0">
                <a:solidFill>
                  <a:srgbClr val="0000FF"/>
                </a:solidFill>
                <a:latin typeface="Times" panose="02020603050405020304" pitchFamily="18" charset="0"/>
              </a:rPr>
              <a:t>   Roots:       </a:t>
            </a:r>
            <a:r>
              <a:rPr lang="en-US" altLang="en-US" sz="2200" dirty="0">
                <a:solidFill>
                  <a:srgbClr val="FF0000"/>
                </a:solidFill>
                <a:latin typeface="Times" panose="02020603050405020304" pitchFamily="18" charset="0"/>
              </a:rPr>
              <a:t>x = -2,  x = 2</a:t>
            </a:r>
            <a:endParaRPr lang="en-US" altLang="en-US" sz="2200" dirty="0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 eaLnBrk="0" hangingPunct="0"/>
            <a:endParaRPr lang="en-US" altLang="en-US" sz="2200" dirty="0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 eaLnBrk="0" hangingPunct="0"/>
            <a:r>
              <a:rPr lang="en-US" altLang="en-US" sz="2200" dirty="0">
                <a:solidFill>
                  <a:srgbClr val="0000FF"/>
                </a:solidFill>
                <a:latin typeface="Times" panose="02020603050405020304" pitchFamily="18" charset="0"/>
              </a:rPr>
              <a:t>   Because:</a:t>
            </a:r>
          </a:p>
          <a:p>
            <a:pPr eaLnBrk="0" hangingPunct="0"/>
            <a:r>
              <a:rPr lang="en-US" altLang="en-US" sz="2200" dirty="0">
                <a:solidFill>
                  <a:srgbClr val="0000FF"/>
                </a:solidFill>
                <a:latin typeface="Times" panose="02020603050405020304" pitchFamily="18" charset="0"/>
              </a:rPr>
              <a:t>                f(-2) = (-2)</a:t>
            </a:r>
            <a:r>
              <a:rPr lang="en-US" altLang="en-US" sz="2200" baseline="30000" dirty="0">
                <a:solidFill>
                  <a:srgbClr val="0000FF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200" dirty="0">
                <a:solidFill>
                  <a:srgbClr val="0000FF"/>
                </a:solidFill>
                <a:latin typeface="Times" panose="02020603050405020304" pitchFamily="18" charset="0"/>
              </a:rPr>
              <a:t> - 4 = 4 - 4 = 0       </a:t>
            </a:r>
          </a:p>
          <a:p>
            <a:pPr eaLnBrk="0" hangingPunct="0"/>
            <a:r>
              <a:rPr lang="en-US" altLang="en-US" sz="2200" dirty="0">
                <a:solidFill>
                  <a:srgbClr val="0000FF"/>
                </a:solidFill>
                <a:latin typeface="Times" panose="02020603050405020304" pitchFamily="18" charset="0"/>
              </a:rPr>
              <a:t>        	   f(2)  =  (2)</a:t>
            </a:r>
            <a:r>
              <a:rPr lang="en-US" altLang="en-US" sz="2200" baseline="30000" dirty="0">
                <a:solidFill>
                  <a:srgbClr val="0000FF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200" dirty="0">
                <a:solidFill>
                  <a:srgbClr val="0000FF"/>
                </a:solidFill>
                <a:latin typeface="Times" panose="02020603050405020304" pitchFamily="18" charset="0"/>
              </a:rPr>
              <a:t> - 4 = 4 - 4 = 0</a:t>
            </a:r>
          </a:p>
          <a:p>
            <a:pPr eaLnBrk="0" hangingPunct="0"/>
            <a:endParaRPr lang="en-US" altLang="en-US" sz="220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3852" y="304800"/>
            <a:ext cx="8926760" cy="1143000"/>
          </a:xfrm>
        </p:spPr>
        <p:txBody>
          <a:bodyPr/>
          <a:lstStyle/>
          <a:p>
            <a:r>
              <a:rPr lang="en-US" altLang="en-US" sz="3200" b="1" dirty="0"/>
              <a:t>The </a:t>
            </a:r>
            <a:r>
              <a:rPr lang="en-US" altLang="en-US" sz="3200" b="1" i="1" dirty="0"/>
              <a:t>Bisection</a:t>
            </a:r>
            <a:r>
              <a:rPr lang="en-US" altLang="en-US" sz="3200" b="1" dirty="0"/>
              <a:t> Method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828" y="1447800"/>
            <a:ext cx="9937104" cy="4876800"/>
          </a:xfrm>
        </p:spPr>
        <p:txBody>
          <a:bodyPr/>
          <a:lstStyle/>
          <a:p>
            <a:r>
              <a:rPr lang="en-US" altLang="en-US" sz="2400"/>
              <a:t>The </a:t>
            </a:r>
            <a:r>
              <a:rPr lang="en-US" altLang="en-US" sz="2400">
                <a:solidFill>
                  <a:srgbClr val="0000FF"/>
                </a:solidFill>
              </a:rPr>
              <a:t>Bisection Method</a:t>
            </a:r>
            <a:r>
              <a:rPr lang="en-US" altLang="en-US" sz="2400"/>
              <a:t> is a </a:t>
            </a:r>
            <a:r>
              <a:rPr lang="en-US" altLang="en-US" sz="2400" i="1">
                <a:solidFill>
                  <a:srgbClr val="8B0000"/>
                </a:solidFill>
              </a:rPr>
              <a:t>successive</a:t>
            </a:r>
            <a:r>
              <a:rPr lang="en-US" altLang="en-US" sz="2400">
                <a:solidFill>
                  <a:srgbClr val="8B0000"/>
                </a:solidFill>
              </a:rPr>
              <a:t> approximation method</a:t>
            </a:r>
            <a:r>
              <a:rPr lang="en-US" altLang="en-US" sz="2400"/>
              <a:t> that </a:t>
            </a:r>
            <a:r>
              <a:rPr lang="en-US" altLang="en-US" sz="2400">
                <a:solidFill>
                  <a:srgbClr val="0000FF"/>
                </a:solidFill>
              </a:rPr>
              <a:t>narrows down </a:t>
            </a:r>
            <a:r>
              <a:rPr lang="en-US" altLang="en-US" sz="2400"/>
              <a:t>an interval that contains a </a:t>
            </a:r>
            <a:r>
              <a:rPr lang="en-US" altLang="en-US" sz="2400">
                <a:solidFill>
                  <a:srgbClr val="FF0000"/>
                </a:solidFill>
              </a:rPr>
              <a:t>root of the function </a:t>
            </a:r>
            <a:r>
              <a:rPr lang="en-US" altLang="en-US" sz="2400" i="1">
                <a:solidFill>
                  <a:srgbClr val="FF0000"/>
                </a:solidFill>
              </a:rPr>
              <a:t>f(x)</a:t>
            </a:r>
            <a:r>
              <a:rPr lang="en-US" altLang="en-US" sz="2400"/>
              <a:t> </a:t>
            </a:r>
          </a:p>
          <a:p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0000FF"/>
                </a:solidFill>
              </a:rPr>
              <a:t>Bisection Method</a:t>
            </a:r>
            <a:r>
              <a:rPr lang="en-US" altLang="en-US" sz="2400" dirty="0"/>
              <a:t> is </a:t>
            </a:r>
            <a:r>
              <a:rPr lang="en-US" altLang="en-US" sz="2400" i="1" dirty="0"/>
              <a:t>given</a:t>
            </a:r>
            <a:r>
              <a:rPr lang="en-US" altLang="en-US" sz="2400" dirty="0"/>
              <a:t> an </a:t>
            </a:r>
            <a:r>
              <a:rPr lang="en-US" altLang="en-US" sz="2400" dirty="0">
                <a:solidFill>
                  <a:srgbClr val="FF0000"/>
                </a:solidFill>
              </a:rPr>
              <a:t>initial interval [</a:t>
            </a:r>
            <a:r>
              <a:rPr lang="en-US" altLang="en-US" sz="2400" i="1" dirty="0" err="1">
                <a:solidFill>
                  <a:srgbClr val="FF0000"/>
                </a:solidFill>
              </a:rPr>
              <a:t>a</a:t>
            </a:r>
            <a:r>
              <a:rPr lang="en-US" altLang="en-US" sz="2400" dirty="0" err="1">
                <a:solidFill>
                  <a:srgbClr val="FF0000"/>
                </a:solidFill>
              </a:rPr>
              <a:t>..</a:t>
            </a:r>
            <a:r>
              <a:rPr lang="en-US" altLang="en-US" sz="2400" i="1" dirty="0" err="1">
                <a:solidFill>
                  <a:srgbClr val="FF0000"/>
                </a:solidFill>
              </a:rPr>
              <a:t>b</a:t>
            </a:r>
            <a:r>
              <a:rPr lang="en-US" altLang="en-US" sz="2400" dirty="0">
                <a:solidFill>
                  <a:srgbClr val="FF0000"/>
                </a:solidFill>
              </a:rPr>
              <a:t>]</a:t>
            </a:r>
            <a:r>
              <a:rPr lang="en-US" altLang="en-US" sz="2400" dirty="0"/>
              <a:t> that </a:t>
            </a:r>
            <a:r>
              <a:rPr lang="en-US" altLang="en-US" sz="2400" dirty="0">
                <a:solidFill>
                  <a:srgbClr val="0000FF"/>
                </a:solidFill>
              </a:rPr>
              <a:t>contains a root</a:t>
            </a:r>
            <a:r>
              <a:rPr lang="en-US" altLang="en-US" sz="2400" dirty="0"/>
              <a:t> (We can use the property </a:t>
            </a:r>
            <a:r>
              <a:rPr lang="en-US" altLang="en-US" sz="2400" dirty="0">
                <a:solidFill>
                  <a:srgbClr val="0000FF"/>
                </a:solidFill>
              </a:rPr>
              <a:t>sign of </a:t>
            </a:r>
            <a:r>
              <a:rPr lang="en-US" altLang="en-US" sz="2400" i="1" dirty="0">
                <a:solidFill>
                  <a:srgbClr val="0000FF"/>
                </a:solidFill>
              </a:rPr>
              <a:t>f(a)</a:t>
            </a:r>
            <a:r>
              <a:rPr lang="en-US" altLang="en-US" sz="2400" dirty="0">
                <a:solidFill>
                  <a:srgbClr val="0000FF"/>
                </a:solidFill>
              </a:rPr>
              <a:t> ≠ sign of </a:t>
            </a:r>
            <a:r>
              <a:rPr lang="en-US" altLang="en-US" sz="2400" i="1" dirty="0">
                <a:solidFill>
                  <a:srgbClr val="0000FF"/>
                </a:solidFill>
              </a:rPr>
              <a:t>f(b)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to find such an </a:t>
            </a:r>
            <a:r>
              <a:rPr lang="en-US" altLang="en-US" sz="2400" dirty="0">
                <a:solidFill>
                  <a:srgbClr val="FF0000"/>
                </a:solidFill>
              </a:rPr>
              <a:t>initial interval</a:t>
            </a:r>
            <a:r>
              <a:rPr lang="en-US" altLang="en-US" sz="2400" dirty="0"/>
              <a:t>) </a:t>
            </a:r>
          </a:p>
          <a:p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0000FF"/>
                </a:solidFill>
              </a:rPr>
              <a:t>Bisection Method</a:t>
            </a:r>
            <a:r>
              <a:rPr lang="en-US" altLang="en-US" sz="2400" dirty="0"/>
              <a:t> will </a:t>
            </a:r>
            <a:r>
              <a:rPr lang="en-US" altLang="en-US" sz="2400" i="1" dirty="0"/>
              <a:t>cut the interval</a:t>
            </a:r>
            <a:r>
              <a:rPr lang="en-US" altLang="en-US" sz="2400" dirty="0"/>
              <a:t> into </a:t>
            </a:r>
            <a:r>
              <a:rPr lang="en-US" altLang="en-US" sz="2400" dirty="0">
                <a:solidFill>
                  <a:srgbClr val="FF0000"/>
                </a:solidFill>
              </a:rPr>
              <a:t>2 halves</a:t>
            </a:r>
            <a:r>
              <a:rPr lang="en-US" altLang="en-US" sz="2400" dirty="0"/>
              <a:t> and check </a:t>
            </a:r>
            <a:r>
              <a:rPr lang="en-US" altLang="en-US" sz="2400" dirty="0">
                <a:solidFill>
                  <a:srgbClr val="0000FF"/>
                </a:solidFill>
              </a:rPr>
              <a:t>which half interval</a:t>
            </a:r>
            <a:r>
              <a:rPr lang="en-US" altLang="en-US" sz="2400" dirty="0"/>
              <a:t> contains a </a:t>
            </a:r>
            <a:r>
              <a:rPr lang="en-US" altLang="en-US" sz="2400" dirty="0">
                <a:solidFill>
                  <a:srgbClr val="FF0000"/>
                </a:solidFill>
              </a:rPr>
              <a:t>root of the function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0000FF"/>
                </a:solidFill>
              </a:rPr>
              <a:t>Bisection Method</a:t>
            </a:r>
            <a:r>
              <a:rPr lang="en-US" altLang="en-US" sz="2400" dirty="0"/>
              <a:t> will keep </a:t>
            </a:r>
            <a:r>
              <a:rPr lang="en-US" altLang="en-US" sz="2400" i="1" dirty="0"/>
              <a:t>cut the interval</a:t>
            </a:r>
            <a:r>
              <a:rPr lang="en-US" altLang="en-US" sz="2400" dirty="0"/>
              <a:t> in halves until the </a:t>
            </a:r>
            <a:r>
              <a:rPr lang="en-US" altLang="en-US" sz="2400" dirty="0">
                <a:solidFill>
                  <a:srgbClr val="FF0000"/>
                </a:solidFill>
              </a:rPr>
              <a:t>resulting interval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rgbClr val="0000FF"/>
                </a:solidFill>
              </a:rPr>
              <a:t>extremely small</a:t>
            </a:r>
            <a:r>
              <a:rPr lang="en-US" altLang="en-US" sz="2400" dirty="0"/>
              <a:t> </a:t>
            </a:r>
          </a:p>
          <a:p>
            <a:pPr>
              <a:buFontTx/>
              <a:buNone/>
            </a:pPr>
            <a:r>
              <a:rPr lang="en-US" altLang="en-US" sz="2400" dirty="0"/>
              <a:t>	The </a:t>
            </a:r>
            <a:r>
              <a:rPr lang="en-US" altLang="en-US" sz="2400" dirty="0">
                <a:solidFill>
                  <a:srgbClr val="FF0000"/>
                </a:solidFill>
              </a:rPr>
              <a:t>root</a:t>
            </a:r>
            <a:r>
              <a:rPr lang="en-US" altLang="en-US" sz="2400" dirty="0"/>
              <a:t> is then </a:t>
            </a:r>
            <a:r>
              <a:rPr lang="en-US" altLang="en-US" sz="2400" i="1" dirty="0"/>
              <a:t>approximately equal</a:t>
            </a:r>
            <a:r>
              <a:rPr lang="en-US" altLang="en-US" sz="2400" dirty="0"/>
              <a:t> to </a:t>
            </a:r>
            <a:r>
              <a:rPr lang="en-US" altLang="en-US" sz="2400" i="1" dirty="0">
                <a:solidFill>
                  <a:srgbClr val="0000FF"/>
                </a:solidFill>
              </a:rPr>
              <a:t>any value</a:t>
            </a:r>
            <a:r>
              <a:rPr lang="en-US" altLang="en-US" sz="2400" dirty="0"/>
              <a:t> in the </a:t>
            </a:r>
            <a:r>
              <a:rPr lang="en-US" altLang="en-US" sz="2400" dirty="0">
                <a:solidFill>
                  <a:srgbClr val="FF0000"/>
                </a:solidFill>
              </a:rPr>
              <a:t>final (very small) interval</a:t>
            </a:r>
            <a:r>
              <a:rPr lang="en-US" altLang="en-US" sz="2400" dirty="0"/>
              <a:t>. 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71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a4f35948-e619-41b3-aa29-22878b09cfd2"/>
    <ds:schemaRef ds:uri="http://schemas.microsoft.com/office/infopath/2007/PartnerControls"/>
    <ds:schemaRef ds:uri="http://purl.org/dc/terms/"/>
    <ds:schemaRef ds:uri="40262f94-9f35-4ac3-9a90-690165a166b7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2250</Words>
  <Application>Microsoft Office PowerPoint</Application>
  <PresentationFormat>Custom</PresentationFormat>
  <Paragraphs>280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Unicode MS</vt:lpstr>
      <vt:lpstr>Calibri</vt:lpstr>
      <vt:lpstr>Calibri Light</vt:lpstr>
      <vt:lpstr>Cambria Math</vt:lpstr>
      <vt:lpstr>Century Gothic</vt:lpstr>
      <vt:lpstr>Times</vt:lpstr>
      <vt:lpstr>Office Theme</vt:lpstr>
      <vt:lpstr>Root Finding</vt:lpstr>
      <vt:lpstr>The general problem </vt:lpstr>
      <vt:lpstr>The Stopping Criteria</vt:lpstr>
      <vt:lpstr>Example</vt:lpstr>
      <vt:lpstr>Error analysis for iterative methods </vt:lpstr>
      <vt:lpstr>Convergence Example</vt:lpstr>
      <vt:lpstr>Bisection method (BM)</vt:lpstr>
      <vt:lpstr>Roots Example</vt:lpstr>
      <vt:lpstr>The Bisection Method 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The Bisection Method (cont.)</vt:lpstr>
      <vt:lpstr>Finding the roots of a different function </vt:lpstr>
      <vt:lpstr>Finding the roots of a different function (cont.)</vt:lpstr>
      <vt:lpstr>Finding the roots of a different function (cont.)</vt:lpstr>
      <vt:lpstr>Finding the roots of a different function (cont.)</vt:lpstr>
      <vt:lpstr>Finding the roots of a different function (cont.)</vt:lpstr>
      <vt:lpstr>Example</vt:lpstr>
      <vt:lpstr>Step 1 </vt:lpstr>
      <vt:lpstr>Step 3</vt:lpstr>
      <vt:lpstr>Python code</vt:lpstr>
      <vt:lpstr>Theorem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Analysis</dc:title>
  <dc:creator>Sajid Iqbal</dc:creator>
  <cp:lastModifiedBy>Sajid Iqbal</cp:lastModifiedBy>
  <cp:revision>18</cp:revision>
  <dcterms:created xsi:type="dcterms:W3CDTF">2022-02-13T09:47:34Z</dcterms:created>
  <dcterms:modified xsi:type="dcterms:W3CDTF">2022-02-13T14:29:37Z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