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4" r:id="rId16"/>
    <p:sldId id="333" r:id="rId17"/>
    <p:sldId id="335" r:id="rId18"/>
    <p:sldId id="336" r:id="rId19"/>
    <p:sldId id="337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70" d="100"/>
          <a:sy n="70" d="100"/>
        </p:scale>
        <p:origin x="536" y="5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AE7C3-C422-4340-A1F7-62638D361C4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4C3C4-1970-4BED-BA81-D2270CA4A4C5}">
      <dgm:prSet phldrT="[Text]" custT="1"/>
      <dgm:spPr/>
      <dgm:t>
        <a:bodyPr/>
        <a:lstStyle/>
        <a:p>
          <a:r>
            <a:rPr lang="en-US" sz="2000" b="0" i="0" dirty="0" smtClean="0"/>
            <a:t>Error due to the simplifying assumptions made in the development of a mathematical model for the physical problem</a:t>
          </a:r>
          <a:r>
            <a:rPr lang="en-US" sz="1800" dirty="0" smtClean="0"/>
            <a:t/>
          </a:r>
          <a:br>
            <a:rPr lang="en-US" sz="1800" dirty="0" smtClean="0"/>
          </a:br>
          <a:endParaRPr lang="en-US" sz="1800" dirty="0"/>
        </a:p>
      </dgm:t>
    </dgm:pt>
    <dgm:pt modelId="{78B153A6-D5C8-4B6C-A012-A2E6A49BF602}" type="parTrans" cxnId="{09327A0B-B2A8-4D9D-B5F9-150E3A3D72D5}">
      <dgm:prSet/>
      <dgm:spPr/>
      <dgm:t>
        <a:bodyPr/>
        <a:lstStyle/>
        <a:p>
          <a:endParaRPr lang="en-US"/>
        </a:p>
      </dgm:t>
    </dgm:pt>
    <dgm:pt modelId="{316AE818-8D69-46AC-ABCF-CC283E74C686}" type="sibTrans" cxnId="{09327A0B-B2A8-4D9D-B5F9-150E3A3D72D5}">
      <dgm:prSet/>
      <dgm:spPr/>
      <dgm:t>
        <a:bodyPr/>
        <a:lstStyle/>
        <a:p>
          <a:endParaRPr lang="en-US"/>
        </a:p>
      </dgm:t>
    </dgm:pt>
    <dgm:pt modelId="{6680DAA2-BAB9-49FF-8A9A-8AAC34BB3867}">
      <dgm:prSet phldrT="[Text]" custT="1"/>
      <dgm:spPr/>
      <dgm:t>
        <a:bodyPr/>
        <a:lstStyle/>
        <a:p>
          <a:r>
            <a:rPr lang="en-US" sz="2400" b="0" i="0" dirty="0" smtClean="0"/>
            <a:t>Programming errors</a:t>
          </a:r>
          <a:endParaRPr lang="en-US" sz="2400" b="0" i="0" dirty="0"/>
        </a:p>
      </dgm:t>
    </dgm:pt>
    <dgm:pt modelId="{FEFC477D-0F02-487D-91A9-32855065CFDE}" type="parTrans" cxnId="{A0067449-E57C-43A9-A802-47A880EDF043}">
      <dgm:prSet/>
      <dgm:spPr/>
      <dgm:t>
        <a:bodyPr/>
        <a:lstStyle/>
        <a:p>
          <a:endParaRPr lang="en-US"/>
        </a:p>
      </dgm:t>
    </dgm:pt>
    <dgm:pt modelId="{BAD31CD4-2892-4F90-BF98-FFEDF0886D25}" type="sibTrans" cxnId="{A0067449-E57C-43A9-A802-47A880EDF043}">
      <dgm:prSet/>
      <dgm:spPr/>
      <dgm:t>
        <a:bodyPr/>
        <a:lstStyle/>
        <a:p>
          <a:endParaRPr lang="en-US"/>
        </a:p>
      </dgm:t>
    </dgm:pt>
    <dgm:pt modelId="{46B37E8C-8476-434D-8F4F-D4A48898F9EF}">
      <dgm:prSet phldrT="[Text]" custT="1"/>
      <dgm:spPr/>
      <dgm:t>
        <a:bodyPr/>
        <a:lstStyle/>
        <a:p>
          <a:r>
            <a:rPr lang="en-US" sz="2400" b="0" i="0" dirty="0" smtClean="0"/>
            <a:t>Uncertainty in physical data: error in collecting and measuring data</a:t>
          </a:r>
          <a:endParaRPr lang="en-US" sz="2400" dirty="0"/>
        </a:p>
      </dgm:t>
    </dgm:pt>
    <dgm:pt modelId="{1EDE9840-797A-45E8-8524-9A6F36BAE1C9}" type="parTrans" cxnId="{0625882B-4F9F-4994-91AA-0831F0BF0E5A}">
      <dgm:prSet/>
      <dgm:spPr/>
      <dgm:t>
        <a:bodyPr/>
        <a:lstStyle/>
        <a:p>
          <a:endParaRPr lang="en-US"/>
        </a:p>
      </dgm:t>
    </dgm:pt>
    <dgm:pt modelId="{A7ACF99C-E426-4A04-9703-271B05C4E031}" type="sibTrans" cxnId="{0625882B-4F9F-4994-91AA-0831F0BF0E5A}">
      <dgm:prSet/>
      <dgm:spPr/>
      <dgm:t>
        <a:bodyPr/>
        <a:lstStyle/>
        <a:p>
          <a:endParaRPr lang="en-US"/>
        </a:p>
      </dgm:t>
    </dgm:pt>
    <dgm:pt modelId="{E8987498-98D5-4F62-BB5A-5E682DE8171D}">
      <dgm:prSet phldrT="[Text]" custT="1"/>
      <dgm:spPr/>
      <dgm:t>
        <a:bodyPr/>
        <a:lstStyle/>
        <a:p>
          <a:r>
            <a:rPr lang="en-US" sz="2400" b="0" i="0" dirty="0" smtClean="0"/>
            <a:t>Machine errors: rounding/ chopping, underflow, overflow, </a:t>
          </a:r>
          <a:r>
            <a:rPr lang="en-US" sz="2400" b="0" i="0" dirty="0" err="1" smtClean="0"/>
            <a:t>etc</a:t>
          </a:r>
          <a:endParaRPr lang="en-US" sz="2400" b="0" i="0" dirty="0"/>
        </a:p>
      </dgm:t>
    </dgm:pt>
    <dgm:pt modelId="{7D0C7980-C3A3-466E-9723-6924BEFA5C97}" type="parTrans" cxnId="{2869753C-E09D-4743-8380-95AEF54C064B}">
      <dgm:prSet/>
      <dgm:spPr/>
      <dgm:t>
        <a:bodyPr/>
        <a:lstStyle/>
        <a:p>
          <a:endParaRPr lang="en-US"/>
        </a:p>
      </dgm:t>
    </dgm:pt>
    <dgm:pt modelId="{C55F0BB0-8B1F-4D7C-AAF8-CDC202914943}" type="sibTrans" cxnId="{2869753C-E09D-4743-8380-95AEF54C064B}">
      <dgm:prSet/>
      <dgm:spPr/>
      <dgm:t>
        <a:bodyPr/>
        <a:lstStyle/>
        <a:p>
          <a:endParaRPr lang="en-US"/>
        </a:p>
      </dgm:t>
    </dgm:pt>
    <dgm:pt modelId="{41AE237A-BC41-4726-A6BD-4018384D2520}">
      <dgm:prSet phldrT="[Text]"/>
      <dgm:spPr/>
      <dgm:t>
        <a:bodyPr/>
        <a:lstStyle/>
        <a:p>
          <a:r>
            <a:rPr lang="en-US" b="0" i="0" dirty="0" smtClean="0"/>
            <a:t>Mathematical truncation error: error that results from the use of numerical methods in solving a problem, such as evaluating a series by a finite sum, a definite integral by a numerical integration method, solving a differential equation by a numerical method</a:t>
          </a:r>
          <a:endParaRPr lang="en-US" dirty="0"/>
        </a:p>
      </dgm:t>
    </dgm:pt>
    <dgm:pt modelId="{C1E78B7B-A39D-48D3-8016-AD964AD7C06D}" type="parTrans" cxnId="{354C44E9-FE60-4B29-A86A-D7ACC748ACAF}">
      <dgm:prSet/>
      <dgm:spPr/>
      <dgm:t>
        <a:bodyPr/>
        <a:lstStyle/>
        <a:p>
          <a:endParaRPr lang="en-US"/>
        </a:p>
      </dgm:t>
    </dgm:pt>
    <dgm:pt modelId="{821A5695-231A-4B32-A8AF-35EB8C2B903A}" type="sibTrans" cxnId="{354C44E9-FE60-4B29-A86A-D7ACC748ACAF}">
      <dgm:prSet/>
      <dgm:spPr/>
      <dgm:t>
        <a:bodyPr/>
        <a:lstStyle/>
        <a:p>
          <a:endParaRPr lang="en-US"/>
        </a:p>
      </dgm:t>
    </dgm:pt>
    <dgm:pt modelId="{C3C031BD-A5F4-4FE7-96D1-1394FC4C6DCA}" type="pres">
      <dgm:prSet presAssocID="{3BBAE7C3-C422-4340-A1F7-62638D361C45}" presName="Name0" presStyleCnt="0">
        <dgm:presLayoutVars>
          <dgm:dir/>
          <dgm:resizeHandles val="exact"/>
        </dgm:presLayoutVars>
      </dgm:prSet>
      <dgm:spPr/>
    </dgm:pt>
    <dgm:pt modelId="{B48E5396-B4DF-4CD2-AE00-FE3E4CED3864}" type="pres">
      <dgm:prSet presAssocID="{C814C3C4-1970-4BED-BA81-D2270CA4A4C5}" presName="composite" presStyleCnt="0"/>
      <dgm:spPr/>
    </dgm:pt>
    <dgm:pt modelId="{7A0616F3-2795-494F-B22D-910ED575647F}" type="pres">
      <dgm:prSet presAssocID="{C814C3C4-1970-4BED-BA81-D2270CA4A4C5}" presName="rect1" presStyleLbl="trAlignAcc1" presStyleIdx="0" presStyleCnt="5" custScaleX="12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2D69E-888E-4CAF-98E4-57817276ABE3}" type="pres">
      <dgm:prSet presAssocID="{C814C3C4-1970-4BED-BA81-D2270CA4A4C5}" presName="rect2" presStyleLbl="fgImgPlace1" presStyleIdx="0" presStyleCnt="5" custScaleX="61610" custLinFactNeighborX="-58405"/>
      <dgm:spPr/>
    </dgm:pt>
    <dgm:pt modelId="{6865F44B-0E01-4D26-9CBC-18AD8DA41F43}" type="pres">
      <dgm:prSet presAssocID="{316AE818-8D69-46AC-ABCF-CC283E74C686}" presName="sibTrans" presStyleCnt="0"/>
      <dgm:spPr/>
    </dgm:pt>
    <dgm:pt modelId="{83D8BB5E-998B-4AC6-A6AE-4E7D50A89452}" type="pres">
      <dgm:prSet presAssocID="{6680DAA2-BAB9-49FF-8A9A-8AAC34BB3867}" presName="composite" presStyleCnt="0"/>
      <dgm:spPr/>
    </dgm:pt>
    <dgm:pt modelId="{725F2330-8D15-468B-A36C-08B3F906F5F8}" type="pres">
      <dgm:prSet presAssocID="{6680DAA2-BAB9-49FF-8A9A-8AAC34BB3867}" presName="rect1" presStyleLbl="trAlignAcc1" presStyleIdx="1" presStyleCnt="5" custScaleX="12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EE163-7A64-41B1-AFE3-324CDB9C7D6F}" type="pres">
      <dgm:prSet presAssocID="{6680DAA2-BAB9-49FF-8A9A-8AAC34BB3867}" presName="rect2" presStyleLbl="fgImgPlace1" presStyleIdx="1" presStyleCnt="5" custScaleX="57471" custLinFactNeighborX="-66487"/>
      <dgm:spPr/>
    </dgm:pt>
    <dgm:pt modelId="{A0A31E9D-EC82-43BA-B18A-A94453013884}" type="pres">
      <dgm:prSet presAssocID="{BAD31CD4-2892-4F90-BF98-FFEDF0886D25}" presName="sibTrans" presStyleCnt="0"/>
      <dgm:spPr/>
    </dgm:pt>
    <dgm:pt modelId="{CDA8B9E7-F9E1-44F6-B674-F4E2131C4962}" type="pres">
      <dgm:prSet presAssocID="{46B37E8C-8476-434D-8F4F-D4A48898F9EF}" presName="composite" presStyleCnt="0"/>
      <dgm:spPr/>
    </dgm:pt>
    <dgm:pt modelId="{1DAFFB9E-E9FA-48A1-8EDD-333B25FE97B1}" type="pres">
      <dgm:prSet presAssocID="{46B37E8C-8476-434D-8F4F-D4A48898F9EF}" presName="rect1" presStyleLbl="trAlignAcc1" presStyleIdx="2" presStyleCnt="5" custScaleX="12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FDBC4-98CB-4630-B611-CB172FDF596B}" type="pres">
      <dgm:prSet presAssocID="{46B37E8C-8476-434D-8F4F-D4A48898F9EF}" presName="rect2" presStyleLbl="fgImgPlace1" presStyleIdx="2" presStyleCnt="5" custScaleX="61610" custLinFactNeighborX="-58405"/>
      <dgm:spPr/>
    </dgm:pt>
    <dgm:pt modelId="{3057E818-59F9-47CB-AAF3-1FB5F3696FF1}" type="pres">
      <dgm:prSet presAssocID="{A7ACF99C-E426-4A04-9703-271B05C4E031}" presName="sibTrans" presStyleCnt="0"/>
      <dgm:spPr/>
    </dgm:pt>
    <dgm:pt modelId="{4C3FDD0A-1927-4347-AE3F-48679D37B42A}" type="pres">
      <dgm:prSet presAssocID="{E8987498-98D5-4F62-BB5A-5E682DE8171D}" presName="composite" presStyleCnt="0"/>
      <dgm:spPr/>
    </dgm:pt>
    <dgm:pt modelId="{6C569737-C6C5-4A92-A838-5C944E2CEEE1}" type="pres">
      <dgm:prSet presAssocID="{E8987498-98D5-4F62-BB5A-5E682DE8171D}" presName="rect1" presStyleLbl="trAlignAcc1" presStyleIdx="3" presStyleCnt="5" custScaleX="12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85D19-4942-42CB-8544-F0BC8678A43E}" type="pres">
      <dgm:prSet presAssocID="{E8987498-98D5-4F62-BB5A-5E682DE8171D}" presName="rect2" presStyleLbl="fgImgPlace1" presStyleIdx="3" presStyleCnt="5" custScaleX="57471" custLinFactNeighborX="-66487"/>
      <dgm:spPr/>
    </dgm:pt>
    <dgm:pt modelId="{9CD60690-5902-4586-A312-57D77011EC36}" type="pres">
      <dgm:prSet presAssocID="{C55F0BB0-8B1F-4D7C-AAF8-CDC202914943}" presName="sibTrans" presStyleCnt="0"/>
      <dgm:spPr/>
    </dgm:pt>
    <dgm:pt modelId="{A605784D-F7AC-4D40-9343-A55640AB66F0}" type="pres">
      <dgm:prSet presAssocID="{41AE237A-BC41-4726-A6BD-4018384D2520}" presName="composite" presStyleCnt="0"/>
      <dgm:spPr/>
    </dgm:pt>
    <dgm:pt modelId="{9784F56A-602E-4B81-B98D-C60E6854FB00}" type="pres">
      <dgm:prSet presAssocID="{41AE237A-BC41-4726-A6BD-4018384D2520}" presName="rect1" presStyleLbl="trAlignAcc1" presStyleIdx="4" presStyleCnt="5" custScaleX="253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84D79-AF52-4798-8011-54C15D082A06}" type="pres">
      <dgm:prSet presAssocID="{41AE237A-BC41-4726-A6BD-4018384D2520}" presName="rect2" presStyleLbl="fgImgPlace1" presStyleIdx="4" presStyleCnt="5" custScaleX="68238" custLinFactX="-165774" custLinFactNeighborX="-200000" custLinFactNeighborY="-11527"/>
      <dgm:spPr/>
    </dgm:pt>
  </dgm:ptLst>
  <dgm:cxnLst>
    <dgm:cxn modelId="{0625882B-4F9F-4994-91AA-0831F0BF0E5A}" srcId="{3BBAE7C3-C422-4340-A1F7-62638D361C45}" destId="{46B37E8C-8476-434D-8F4F-D4A48898F9EF}" srcOrd="2" destOrd="0" parTransId="{1EDE9840-797A-45E8-8524-9A6F36BAE1C9}" sibTransId="{A7ACF99C-E426-4A04-9703-271B05C4E031}"/>
    <dgm:cxn modelId="{059C28E5-226E-475D-91E3-F76FA7A466D0}" type="presOf" srcId="{46B37E8C-8476-434D-8F4F-D4A48898F9EF}" destId="{1DAFFB9E-E9FA-48A1-8EDD-333B25FE97B1}" srcOrd="0" destOrd="0" presId="urn:microsoft.com/office/officeart/2008/layout/PictureStrips"/>
    <dgm:cxn modelId="{A0067449-E57C-43A9-A802-47A880EDF043}" srcId="{3BBAE7C3-C422-4340-A1F7-62638D361C45}" destId="{6680DAA2-BAB9-49FF-8A9A-8AAC34BB3867}" srcOrd="1" destOrd="0" parTransId="{FEFC477D-0F02-487D-91A9-32855065CFDE}" sibTransId="{BAD31CD4-2892-4F90-BF98-FFEDF0886D25}"/>
    <dgm:cxn modelId="{9BE538BD-AA2E-46CF-B150-6A34E3C8EA4C}" type="presOf" srcId="{41AE237A-BC41-4726-A6BD-4018384D2520}" destId="{9784F56A-602E-4B81-B98D-C60E6854FB00}" srcOrd="0" destOrd="0" presId="urn:microsoft.com/office/officeart/2008/layout/PictureStrips"/>
    <dgm:cxn modelId="{2869753C-E09D-4743-8380-95AEF54C064B}" srcId="{3BBAE7C3-C422-4340-A1F7-62638D361C45}" destId="{E8987498-98D5-4F62-BB5A-5E682DE8171D}" srcOrd="3" destOrd="0" parTransId="{7D0C7980-C3A3-466E-9723-6924BEFA5C97}" sibTransId="{C55F0BB0-8B1F-4D7C-AAF8-CDC202914943}"/>
    <dgm:cxn modelId="{826488EC-3493-4675-BF98-6B38E8B0B0A4}" type="presOf" srcId="{E8987498-98D5-4F62-BB5A-5E682DE8171D}" destId="{6C569737-C6C5-4A92-A838-5C944E2CEEE1}" srcOrd="0" destOrd="0" presId="urn:microsoft.com/office/officeart/2008/layout/PictureStrips"/>
    <dgm:cxn modelId="{040FC1F6-490E-4E4A-8A69-AB6711679E0D}" type="presOf" srcId="{C814C3C4-1970-4BED-BA81-D2270CA4A4C5}" destId="{7A0616F3-2795-494F-B22D-910ED575647F}" srcOrd="0" destOrd="0" presId="urn:microsoft.com/office/officeart/2008/layout/PictureStrips"/>
    <dgm:cxn modelId="{354C44E9-FE60-4B29-A86A-D7ACC748ACAF}" srcId="{3BBAE7C3-C422-4340-A1F7-62638D361C45}" destId="{41AE237A-BC41-4726-A6BD-4018384D2520}" srcOrd="4" destOrd="0" parTransId="{C1E78B7B-A39D-48D3-8016-AD964AD7C06D}" sibTransId="{821A5695-231A-4B32-A8AF-35EB8C2B903A}"/>
    <dgm:cxn modelId="{09327A0B-B2A8-4D9D-B5F9-150E3A3D72D5}" srcId="{3BBAE7C3-C422-4340-A1F7-62638D361C45}" destId="{C814C3C4-1970-4BED-BA81-D2270CA4A4C5}" srcOrd="0" destOrd="0" parTransId="{78B153A6-D5C8-4B6C-A012-A2E6A49BF602}" sibTransId="{316AE818-8D69-46AC-ABCF-CC283E74C686}"/>
    <dgm:cxn modelId="{DA27E58F-22F2-4DC5-8934-0436794DD68E}" type="presOf" srcId="{6680DAA2-BAB9-49FF-8A9A-8AAC34BB3867}" destId="{725F2330-8D15-468B-A36C-08B3F906F5F8}" srcOrd="0" destOrd="0" presId="urn:microsoft.com/office/officeart/2008/layout/PictureStrips"/>
    <dgm:cxn modelId="{79C1CC26-642E-4FEF-AFF3-4FFECDF42E04}" type="presOf" srcId="{3BBAE7C3-C422-4340-A1F7-62638D361C45}" destId="{C3C031BD-A5F4-4FE7-96D1-1394FC4C6DCA}" srcOrd="0" destOrd="0" presId="urn:microsoft.com/office/officeart/2008/layout/PictureStrips"/>
    <dgm:cxn modelId="{E8CA021C-FD61-419C-BC93-BBC3EAE2124D}" type="presParOf" srcId="{C3C031BD-A5F4-4FE7-96D1-1394FC4C6DCA}" destId="{B48E5396-B4DF-4CD2-AE00-FE3E4CED3864}" srcOrd="0" destOrd="0" presId="urn:microsoft.com/office/officeart/2008/layout/PictureStrips"/>
    <dgm:cxn modelId="{52959F89-03EB-4759-8D93-2C30DF9AFB91}" type="presParOf" srcId="{B48E5396-B4DF-4CD2-AE00-FE3E4CED3864}" destId="{7A0616F3-2795-494F-B22D-910ED575647F}" srcOrd="0" destOrd="0" presId="urn:microsoft.com/office/officeart/2008/layout/PictureStrips"/>
    <dgm:cxn modelId="{6DF74F55-C74D-480F-9505-A6A59A6584AB}" type="presParOf" srcId="{B48E5396-B4DF-4CD2-AE00-FE3E4CED3864}" destId="{3A42D69E-888E-4CAF-98E4-57817276ABE3}" srcOrd="1" destOrd="0" presId="urn:microsoft.com/office/officeart/2008/layout/PictureStrips"/>
    <dgm:cxn modelId="{77E90144-572F-41AA-89DE-492767E0C87F}" type="presParOf" srcId="{C3C031BD-A5F4-4FE7-96D1-1394FC4C6DCA}" destId="{6865F44B-0E01-4D26-9CBC-18AD8DA41F43}" srcOrd="1" destOrd="0" presId="urn:microsoft.com/office/officeart/2008/layout/PictureStrips"/>
    <dgm:cxn modelId="{B81CFE62-D859-4C05-83CE-B5C160903093}" type="presParOf" srcId="{C3C031BD-A5F4-4FE7-96D1-1394FC4C6DCA}" destId="{83D8BB5E-998B-4AC6-A6AE-4E7D50A89452}" srcOrd="2" destOrd="0" presId="urn:microsoft.com/office/officeart/2008/layout/PictureStrips"/>
    <dgm:cxn modelId="{B1F4E417-D95F-4406-A92F-75E1D42533D0}" type="presParOf" srcId="{83D8BB5E-998B-4AC6-A6AE-4E7D50A89452}" destId="{725F2330-8D15-468B-A36C-08B3F906F5F8}" srcOrd="0" destOrd="0" presId="urn:microsoft.com/office/officeart/2008/layout/PictureStrips"/>
    <dgm:cxn modelId="{DB4E572F-CA7B-4333-A92E-0E4560E662E4}" type="presParOf" srcId="{83D8BB5E-998B-4AC6-A6AE-4E7D50A89452}" destId="{040EE163-7A64-41B1-AFE3-324CDB9C7D6F}" srcOrd="1" destOrd="0" presId="urn:microsoft.com/office/officeart/2008/layout/PictureStrips"/>
    <dgm:cxn modelId="{89104462-1F8A-4D16-878A-D98B2EBE4B96}" type="presParOf" srcId="{C3C031BD-A5F4-4FE7-96D1-1394FC4C6DCA}" destId="{A0A31E9D-EC82-43BA-B18A-A94453013884}" srcOrd="3" destOrd="0" presId="urn:microsoft.com/office/officeart/2008/layout/PictureStrips"/>
    <dgm:cxn modelId="{90D60888-E603-467C-9279-C75BBBB21230}" type="presParOf" srcId="{C3C031BD-A5F4-4FE7-96D1-1394FC4C6DCA}" destId="{CDA8B9E7-F9E1-44F6-B674-F4E2131C4962}" srcOrd="4" destOrd="0" presId="urn:microsoft.com/office/officeart/2008/layout/PictureStrips"/>
    <dgm:cxn modelId="{3CFB1908-B6F9-4A18-B6A1-CB29032062D4}" type="presParOf" srcId="{CDA8B9E7-F9E1-44F6-B674-F4E2131C4962}" destId="{1DAFFB9E-E9FA-48A1-8EDD-333B25FE97B1}" srcOrd="0" destOrd="0" presId="urn:microsoft.com/office/officeart/2008/layout/PictureStrips"/>
    <dgm:cxn modelId="{B478B72B-4C0A-4554-9AF8-A8552B349CE8}" type="presParOf" srcId="{CDA8B9E7-F9E1-44F6-B674-F4E2131C4962}" destId="{42DFDBC4-98CB-4630-B611-CB172FDF596B}" srcOrd="1" destOrd="0" presId="urn:microsoft.com/office/officeart/2008/layout/PictureStrips"/>
    <dgm:cxn modelId="{CC359C0E-AC67-446E-8575-B77FAEB2A38A}" type="presParOf" srcId="{C3C031BD-A5F4-4FE7-96D1-1394FC4C6DCA}" destId="{3057E818-59F9-47CB-AAF3-1FB5F3696FF1}" srcOrd="5" destOrd="0" presId="urn:microsoft.com/office/officeart/2008/layout/PictureStrips"/>
    <dgm:cxn modelId="{A6976E85-8161-435E-B854-6AFF027331AF}" type="presParOf" srcId="{C3C031BD-A5F4-4FE7-96D1-1394FC4C6DCA}" destId="{4C3FDD0A-1927-4347-AE3F-48679D37B42A}" srcOrd="6" destOrd="0" presId="urn:microsoft.com/office/officeart/2008/layout/PictureStrips"/>
    <dgm:cxn modelId="{DFB9E7C0-E7BA-4244-B607-91762B9C9A7B}" type="presParOf" srcId="{4C3FDD0A-1927-4347-AE3F-48679D37B42A}" destId="{6C569737-C6C5-4A92-A838-5C944E2CEEE1}" srcOrd="0" destOrd="0" presId="urn:microsoft.com/office/officeart/2008/layout/PictureStrips"/>
    <dgm:cxn modelId="{70D5044A-2A33-456A-A376-1B2A6A41C8F4}" type="presParOf" srcId="{4C3FDD0A-1927-4347-AE3F-48679D37B42A}" destId="{E2085D19-4942-42CB-8544-F0BC8678A43E}" srcOrd="1" destOrd="0" presId="urn:microsoft.com/office/officeart/2008/layout/PictureStrips"/>
    <dgm:cxn modelId="{9E418DCC-B298-4143-851B-8515D595450E}" type="presParOf" srcId="{C3C031BD-A5F4-4FE7-96D1-1394FC4C6DCA}" destId="{9CD60690-5902-4586-A312-57D77011EC36}" srcOrd="7" destOrd="0" presId="urn:microsoft.com/office/officeart/2008/layout/PictureStrips"/>
    <dgm:cxn modelId="{EDF44872-F4FD-44BD-B665-A9848B98F22A}" type="presParOf" srcId="{C3C031BD-A5F4-4FE7-96D1-1394FC4C6DCA}" destId="{A605784D-F7AC-4D40-9343-A55640AB66F0}" srcOrd="8" destOrd="0" presId="urn:microsoft.com/office/officeart/2008/layout/PictureStrips"/>
    <dgm:cxn modelId="{16B4C669-C637-4B46-8D5F-A1A92D423B60}" type="presParOf" srcId="{A605784D-F7AC-4D40-9343-A55640AB66F0}" destId="{9784F56A-602E-4B81-B98D-C60E6854FB00}" srcOrd="0" destOrd="0" presId="urn:microsoft.com/office/officeart/2008/layout/PictureStrips"/>
    <dgm:cxn modelId="{4794224C-6DCE-410D-8418-4915B9868806}" type="presParOf" srcId="{A605784D-F7AC-4D40-9343-A55640AB66F0}" destId="{95984D79-AF52-4798-8011-54C15D082A0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616F3-2795-494F-B22D-910ED575647F}">
      <dsp:nvSpPr>
        <dsp:cNvPr id="0" name=""/>
        <dsp:cNvSpPr/>
      </dsp:nvSpPr>
      <dsp:spPr>
        <a:xfrm>
          <a:off x="39523" y="229063"/>
          <a:ext cx="5231089" cy="127304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7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Error due to the simplifying assumptions made in the development of a mathematical model for the physical problem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endParaRPr lang="en-US" sz="1800" kern="1200" dirty="0"/>
        </a:p>
      </dsp:txBody>
      <dsp:txXfrm>
        <a:off x="39523" y="229063"/>
        <a:ext cx="5231089" cy="1273043"/>
      </dsp:txXfrm>
    </dsp:sp>
    <dsp:sp modelId="{3A42D69E-888E-4CAF-98E4-57817276ABE3}">
      <dsp:nvSpPr>
        <dsp:cNvPr id="0" name=""/>
        <dsp:cNvSpPr/>
      </dsp:nvSpPr>
      <dsp:spPr>
        <a:xfrm>
          <a:off x="99046" y="45179"/>
          <a:ext cx="549025" cy="133669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F2330-8D15-468B-A36C-08B3F906F5F8}">
      <dsp:nvSpPr>
        <dsp:cNvPr id="0" name=""/>
        <dsp:cNvSpPr/>
      </dsp:nvSpPr>
      <dsp:spPr>
        <a:xfrm>
          <a:off x="5458579" y="229063"/>
          <a:ext cx="5231089" cy="127304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Programming errors</a:t>
          </a:r>
          <a:endParaRPr lang="en-US" sz="2400" b="0" i="0" kern="1200" dirty="0"/>
        </a:p>
      </dsp:txBody>
      <dsp:txXfrm>
        <a:off x="5458579" y="229063"/>
        <a:ext cx="5231089" cy="1273043"/>
      </dsp:txXfrm>
    </dsp:sp>
    <dsp:sp modelId="{040EE163-7A64-41B1-AFE3-324CDB9C7D6F}">
      <dsp:nvSpPr>
        <dsp:cNvPr id="0" name=""/>
        <dsp:cNvSpPr/>
      </dsp:nvSpPr>
      <dsp:spPr>
        <a:xfrm>
          <a:off x="5464523" y="45179"/>
          <a:ext cx="512141" cy="133669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FFB9E-E9FA-48A1-8EDD-333B25FE97B1}">
      <dsp:nvSpPr>
        <dsp:cNvPr id="0" name=""/>
        <dsp:cNvSpPr/>
      </dsp:nvSpPr>
      <dsp:spPr>
        <a:xfrm>
          <a:off x="39523" y="1831684"/>
          <a:ext cx="5231089" cy="127304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Uncertainty in physical data: error in collecting and measuring data</a:t>
          </a:r>
          <a:endParaRPr lang="en-US" sz="2400" kern="1200" dirty="0"/>
        </a:p>
      </dsp:txBody>
      <dsp:txXfrm>
        <a:off x="39523" y="1831684"/>
        <a:ext cx="5231089" cy="1273043"/>
      </dsp:txXfrm>
    </dsp:sp>
    <dsp:sp modelId="{42DFDBC4-98CB-4630-B611-CB172FDF596B}">
      <dsp:nvSpPr>
        <dsp:cNvPr id="0" name=""/>
        <dsp:cNvSpPr/>
      </dsp:nvSpPr>
      <dsp:spPr>
        <a:xfrm>
          <a:off x="99046" y="1647800"/>
          <a:ext cx="549025" cy="133669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69737-C6C5-4A92-A838-5C944E2CEEE1}">
      <dsp:nvSpPr>
        <dsp:cNvPr id="0" name=""/>
        <dsp:cNvSpPr/>
      </dsp:nvSpPr>
      <dsp:spPr>
        <a:xfrm>
          <a:off x="5458579" y="1831684"/>
          <a:ext cx="5231089" cy="127304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Machine errors: rounding/ chopping, underflow, overflow, </a:t>
          </a:r>
          <a:r>
            <a:rPr lang="en-US" sz="2400" b="0" i="0" kern="1200" dirty="0" err="1" smtClean="0"/>
            <a:t>etc</a:t>
          </a:r>
          <a:endParaRPr lang="en-US" sz="2400" b="0" i="0" kern="1200" dirty="0"/>
        </a:p>
      </dsp:txBody>
      <dsp:txXfrm>
        <a:off x="5458579" y="1831684"/>
        <a:ext cx="5231089" cy="1273043"/>
      </dsp:txXfrm>
    </dsp:sp>
    <dsp:sp modelId="{E2085D19-4942-42CB-8544-F0BC8678A43E}">
      <dsp:nvSpPr>
        <dsp:cNvPr id="0" name=""/>
        <dsp:cNvSpPr/>
      </dsp:nvSpPr>
      <dsp:spPr>
        <a:xfrm>
          <a:off x="5464523" y="1647800"/>
          <a:ext cx="512141" cy="133669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4F56A-602E-4B81-B98D-C60E6854FB00}">
      <dsp:nvSpPr>
        <dsp:cNvPr id="0" name=""/>
        <dsp:cNvSpPr/>
      </dsp:nvSpPr>
      <dsp:spPr>
        <a:xfrm>
          <a:off x="203452" y="3434304"/>
          <a:ext cx="10322287" cy="127304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75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Mathematical truncation error: error that results from the use of numerical methods in solving a problem, such as evaluating a series by a finite sum, a definite integral by a numerical integration method, solving a differential equation by a numerical method</a:t>
          </a:r>
          <a:endParaRPr lang="en-US" sz="2100" kern="1200" dirty="0"/>
        </a:p>
      </dsp:txBody>
      <dsp:txXfrm>
        <a:off x="203452" y="3434304"/>
        <a:ext cx="10322287" cy="1273043"/>
      </dsp:txXfrm>
    </dsp:sp>
    <dsp:sp modelId="{95984D79-AF52-4798-8011-54C15D082A06}">
      <dsp:nvSpPr>
        <dsp:cNvPr id="0" name=""/>
        <dsp:cNvSpPr/>
      </dsp:nvSpPr>
      <dsp:spPr>
        <a:xfrm>
          <a:off x="39983" y="3096339"/>
          <a:ext cx="608089" cy="133669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2/13/2022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8CD-A622-4ACC-98D8-8365C1B868F0}" type="datetime1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6940" y="0"/>
            <a:ext cx="1091952" cy="11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50404" y="404664"/>
            <a:ext cx="9141619" cy="2387600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14500" y="2708920"/>
            <a:ext cx="9141619" cy="1655762"/>
          </a:xfrm>
        </p:spPr>
        <p:txBody>
          <a:bodyPr/>
          <a:lstStyle/>
          <a:p>
            <a:r>
              <a:rPr lang="en-US" dirty="0" smtClean="0"/>
              <a:t>Numerical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334" b="3667"/>
          <a:stretch/>
        </p:blipFill>
        <p:spPr>
          <a:xfrm>
            <a:off x="6814492" y="160656"/>
            <a:ext cx="5344521" cy="62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Subtraction of nearly equal quantities: Cancellation of leading digits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𝟏𝟐𝟑𝟒𝟓𝟔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𝟏𝟐𝟑𝟒𝟒𝟕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resulting </a:t>
                </a:r>
                <a:r>
                  <a:rPr lang="en-US" dirty="0" err="1"/>
                  <a:t>roundoff</a:t>
                </a:r>
                <a:r>
                  <a:rPr lang="en-US" dirty="0"/>
                  <a:t> error using rounding and 6-digit arithmetic.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First, 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𝟏𝟐𝟑𝟒𝟔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𝟏𝟐𝟑𝟒𝟓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The absolute and relative error due to rounding is:</a:t>
                </a: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approximate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six significant digits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933056"/>
            <a:ext cx="62198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674" y="260648"/>
            <a:ext cx="6153150" cy="50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21804" y="1124744"/>
                <a:ext cx="1051286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SFRM1095"/>
                  </a:rPr>
                  <a:t>The computer finds this difference first by computing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); 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  <a:latin typeface="SFRM1095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SFRM1095"/>
                  </a:rPr>
                  <a:t>t</a:t>
                </a:r>
                <a:r>
                  <a:rPr lang="en-US" dirty="0" smtClean="0">
                    <a:solidFill>
                      <a:srgbClr val="000000"/>
                    </a:solidFill>
                    <a:latin typeface="SFRM1095"/>
                  </a:rPr>
                  <a:t>hen </a:t>
                </a:r>
                <a:r>
                  <a:rPr lang="en-US" dirty="0">
                    <a:solidFill>
                      <a:srgbClr val="000000"/>
                    </a:solidFill>
                    <a:latin typeface="SFRM1095"/>
                  </a:rPr>
                  <a:t>taking their difference </a:t>
                </a:r>
                <a:r>
                  <a:rPr lang="en-US" dirty="0" smtClean="0">
                    <a:solidFill>
                      <a:srgbClr val="000000"/>
                    </a:solidFill>
                    <a:latin typeface="SFRM1095"/>
                  </a:rPr>
                  <a:t>and approximating </a:t>
                </a:r>
                <a:r>
                  <a:rPr lang="en-US" dirty="0">
                    <a:solidFill>
                      <a:srgbClr val="000000"/>
                    </a:solidFill>
                    <a:latin typeface="SFRM1095"/>
                  </a:rPr>
                  <a:t>the difference by its floating-point representation: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b="1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04" y="1124744"/>
                <a:ext cx="10512862" cy="1200329"/>
              </a:xfrm>
              <a:prstGeom prst="rect">
                <a:avLst/>
              </a:prstGeom>
              <a:blipFill>
                <a:blip r:embed="rId3"/>
                <a:stretch>
                  <a:fillRect l="-348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586429"/>
            <a:ext cx="593407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076" y="3285935"/>
            <a:ext cx="4648200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72" y="4869160"/>
            <a:ext cx="11772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903634"/>
          </a:xfrm>
        </p:spPr>
        <p:txBody>
          <a:bodyPr/>
          <a:lstStyle/>
          <a:p>
            <a:r>
              <a:rPr lang="en-US" dirty="0" smtClean="0"/>
              <a:t>Error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7982" y="1340768"/>
                <a:ext cx="10512862" cy="52565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 0.444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446 </m:t>
                    </m:r>
                  </m:oMath>
                </a14:m>
                <a:r>
                  <a:rPr lang="en-US" dirty="0"/>
                  <a:t>and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in a computer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-digit arithmetic and </a:t>
                </a:r>
                <a:r>
                  <a:rPr lang="en-US" dirty="0" smtClean="0"/>
                  <a:t>rounding</a:t>
                </a:r>
              </a:p>
              <a:p>
                <a:r>
                  <a:rPr lang="en-US" dirty="0" smtClean="0"/>
                  <a:t>After rounding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= 0.44445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Absolute </a:t>
                </a:r>
                <a:r>
                  <a:rPr lang="en-US" dirty="0"/>
                  <a:t>error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 and relative error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9×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The exact </a:t>
                </a:r>
                <a:r>
                  <a:rPr lang="en-US" dirty="0" smtClean="0"/>
                  <a:t>division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0:444446×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computer computes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0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44445×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b="0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 smtClean="0"/>
                  <a:t>Which </a:t>
                </a:r>
                <a:r>
                  <a:rPr lang="en-US" dirty="0"/>
                  <a:t>has an </a:t>
                </a:r>
                <a:r>
                  <a:rPr lang="en-US" dirty="0" smtClean="0"/>
                  <a:t>absolute error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AE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/>
                      <m:t>went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from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0.4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 lvl="1"/>
                <a:r>
                  <a:rPr lang="en-US" dirty="0" smtClean="0"/>
                  <a:t>Relative </a:t>
                </a:r>
                <a:r>
                  <a:rPr lang="en-US" dirty="0"/>
                  <a:t>error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9 ×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b="0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Division </a:t>
                </a:r>
                <a:r>
                  <a:rPr lang="en-US" dirty="0"/>
                  <a:t>by a small number magnifies the absolute error but not the relative </a:t>
                </a:r>
                <a:r>
                  <a:rPr lang="en-US" dirty="0" smtClean="0"/>
                  <a:t>error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340768"/>
                <a:ext cx="10512862" cy="5256583"/>
              </a:xfrm>
              <a:blipFill>
                <a:blip r:embed="rId2"/>
                <a:stretch>
                  <a:fillRect l="-1043" t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4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</a:t>
            </a:r>
            <a:r>
              <a:rPr lang="en-US" b="1" dirty="0"/>
              <a:t>avoid loss of </a:t>
            </a:r>
            <a:r>
              <a:rPr lang="en-US" b="1" dirty="0" smtClean="0"/>
              <a:t>accuracy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512" y="1660985"/>
            <a:ext cx="5305822" cy="1103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636912"/>
            <a:ext cx="6039247" cy="1055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56" y="3861048"/>
            <a:ext cx="10572304" cy="27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error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2380134"/>
            <a:ext cx="10512425" cy="1093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1484784"/>
            <a:ext cx="5676900" cy="895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65820" y="3562501"/>
                <a:ext cx="103691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SFRM1095"/>
                  </a:rPr>
                  <a:t>This result has a relative error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SFRM1095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0" y="3562501"/>
                <a:ext cx="10369152" cy="369332"/>
              </a:xfrm>
              <a:prstGeom prst="rect">
                <a:avLst/>
              </a:prstGeom>
              <a:blipFill>
                <a:blip r:embed="rId4"/>
                <a:stretch>
                  <a:fillRect l="-529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66912" y="3912409"/>
            <a:ext cx="10080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FRM1095"/>
              </a:rPr>
              <a:t>We can avoid this huge error if we simply rewrite the above sum as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33" y="4314658"/>
            <a:ext cx="4200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error in applied mathematics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4647876"/>
              </p:ext>
            </p:extLst>
          </p:nvPr>
        </p:nvGraphicFramePr>
        <p:xfrm>
          <a:off x="909837" y="1412776"/>
          <a:ext cx="10729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8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Chopping and Rounding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the first </a:t>
                </a:r>
                <a:r>
                  <a:rPr lang="en-US" i="1" dirty="0"/>
                  <a:t>k </a:t>
                </a:r>
                <a:r>
                  <a:rPr lang="en-US" dirty="0"/>
                  <a:t>digits and ignore the rest: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≥ 5 </m:t>
                    </m:r>
                  </m:oMath>
                </a14:m>
                <a:r>
                  <a:rPr lang="en-US" dirty="0"/>
                  <a:t>we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+1 &lt; 5</m:t>
                    </m:r>
                  </m:oMath>
                </a14:m>
                <a:r>
                  <a:rPr lang="en-US" i="1" dirty="0"/>
                  <a:t>; </a:t>
                </a:r>
                <a:r>
                  <a:rPr lang="en-US" dirty="0"/>
                  <a:t>then we simply do as </a:t>
                </a:r>
                <a:r>
                  <a:rPr lang="en-US" dirty="0" smtClean="0"/>
                  <a:t>in chopping 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356992"/>
            <a:ext cx="11706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Error</a:t>
            </a:r>
            <a:r>
              <a:rPr lang="en-US" dirty="0" smtClean="0"/>
              <a:t> (AE) and Relative Error (RE)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7982" y="1556792"/>
                <a:ext cx="10512862" cy="4620171"/>
              </a:xfrm>
            </p:spPr>
            <p:txBody>
              <a:bodyPr/>
              <a:lstStyle/>
              <a:p>
                <a:r>
                  <a:rPr lang="en-US" dirty="0" smtClean="0"/>
                  <a:t>Absolute Error (AE):It is difference between measured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and actual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then its absolute value is reported</a:t>
                </a:r>
              </a:p>
              <a:p>
                <a:endParaRPr lang="en-US" dirty="0"/>
              </a:p>
              <a:p>
                <a:r>
                  <a:rPr lang="en-US" dirty="0" smtClean="0"/>
                  <a:t>Relative Error (RE): the size of error with respect to actual value.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556792"/>
                <a:ext cx="10512862" cy="4620171"/>
              </a:xfrm>
              <a:blipFill>
                <a:blip r:embed="rId2"/>
                <a:stretch>
                  <a:fillRect l="-1043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58308" y="2780928"/>
                <a:ext cx="1478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𝑨𝑬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08" y="2780928"/>
                <a:ext cx="1478931" cy="276999"/>
              </a:xfrm>
              <a:prstGeom prst="rect">
                <a:avLst/>
              </a:prstGeom>
              <a:blipFill>
                <a:blip r:embed="rId3"/>
                <a:stretch>
                  <a:fillRect l="-329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98417" y="3522533"/>
                <a:ext cx="1623906" cy="859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𝑹𝑬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417" y="3522533"/>
                <a:ext cx="1623906" cy="859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44" y="4078881"/>
            <a:ext cx="6105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419" y="4077072"/>
            <a:ext cx="10512425" cy="1269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35" y="1959702"/>
            <a:ext cx="11753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194" y="334278"/>
            <a:ext cx="8712379" cy="3518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4149080"/>
            <a:ext cx="6403600" cy="857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45" y="5229200"/>
            <a:ext cx="9635058" cy="15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epsilon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Machine epsilon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smallest positive floating point number for which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This means</a:t>
                </a:r>
                <a:r>
                  <a:rPr lang="en-US" dirty="0" smtClean="0"/>
                  <a:t>, if </a:t>
                </a:r>
                <a:r>
                  <a:rPr lang="en-US" dirty="0"/>
                  <a:t>we add to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1.0</a:t>
                </a:r>
                <a:r>
                  <a:rPr lang="en-US" dirty="0" smtClean="0"/>
                  <a:t> </a:t>
                </a:r>
                <a:r>
                  <a:rPr lang="en-US" dirty="0"/>
                  <a:t>any number less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, the machine computes the sum as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.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0</a:t>
                </a:r>
              </a:p>
              <a:p>
                <a:r>
                  <a:rPr lang="en-US" dirty="0"/>
                  <a:t>The number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in its binary floating-point representation is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… </m:t>
                            </m:r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want to find the smallest number that gives a sum larger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when it </a:t>
                </a:r>
                <a:r>
                  <a:rPr lang="en-US" dirty="0" smtClean="0"/>
                  <a:t>is added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Epsilon - Chopping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53136"/>
            <a:ext cx="10512425" cy="843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132856"/>
            <a:ext cx="357187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308" y="2348880"/>
            <a:ext cx="6753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epsilon - rounding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287" y="1412776"/>
            <a:ext cx="428625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3278718"/>
            <a:ext cx="71628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5" y="4318181"/>
            <a:ext cx="11953875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036" y="5445224"/>
            <a:ext cx="2442380" cy="1120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2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Propagation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7982" y="1825625"/>
                <a:ext cx="10873054" cy="4351338"/>
              </a:xfrm>
            </p:spPr>
            <p:txBody>
              <a:bodyPr/>
              <a:lstStyle/>
              <a:p>
                <a:r>
                  <a:rPr lang="en-US" dirty="0" smtClean="0"/>
                  <a:t>Carrying </a:t>
                </a:r>
                <a:r>
                  <a:rPr lang="en-US" dirty="0"/>
                  <a:t>out a long calculation with many arithmetical operations,</a:t>
                </a:r>
                <a:br>
                  <a:rPr lang="en-US" dirty="0"/>
                </a:br>
                <a:r>
                  <a:rPr lang="en-US" dirty="0"/>
                  <a:t>and at each step there is some error due to say, rounding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All </a:t>
                </a:r>
                <a:r>
                  <a:rPr lang="en-US" dirty="0"/>
                  <a:t>the rounding errors </a:t>
                </a:r>
                <a:r>
                  <a:rPr lang="en-US" dirty="0" smtClean="0"/>
                  <a:t>accumulate and </a:t>
                </a:r>
                <a:r>
                  <a:rPr lang="en-US" dirty="0"/>
                  <a:t>cause havoc</a:t>
                </a:r>
                <a:r>
                  <a:rPr lang="en-US" dirty="0" smtClean="0"/>
                  <a:t> </a:t>
                </a:r>
              </a:p>
              <a:p>
                <a:r>
                  <a:rPr lang="en-US" dirty="0"/>
                  <a:t>In the computer, the numbers are represented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sum of these number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b="1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);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computer </a:t>
                </a:r>
                <a:r>
                  <a:rPr lang="en-US" dirty="0"/>
                  <a:t>can only </a:t>
                </a:r>
                <a:r>
                  <a:rPr lang="en-US" dirty="0" smtClean="0"/>
                  <a:t>represent its </a:t>
                </a:r>
                <a:r>
                  <a:rPr lang="en-US" dirty="0"/>
                  <a:t>floating-point version,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𝒇𝒍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𝒇𝒍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𝒇𝒍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relative error in adding two numbers is: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825625"/>
                <a:ext cx="10873054" cy="4351338"/>
              </a:xfrm>
              <a:blipFill>
                <a:blip r:embed="rId2"/>
                <a:stretch>
                  <a:fillRect l="-100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5195888"/>
            <a:ext cx="349567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5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818</Words>
  <Application>Microsoft Office PowerPoint</Application>
  <PresentationFormat>Custom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Gothic</vt:lpstr>
      <vt:lpstr>SFRM1095</vt:lpstr>
      <vt:lpstr>Office Theme</vt:lpstr>
      <vt:lpstr>Error Analysis</vt:lpstr>
      <vt:lpstr>Chopping and Rounding</vt:lpstr>
      <vt:lpstr>Absolute Error (AE) and Relative Error (RE)</vt:lpstr>
      <vt:lpstr>PowerPoint Presentation</vt:lpstr>
      <vt:lpstr>PowerPoint Presentation</vt:lpstr>
      <vt:lpstr>Machine epsilon </vt:lpstr>
      <vt:lpstr>Machine Epsilon - Chopping</vt:lpstr>
      <vt:lpstr>Machine epsilon - rounding</vt:lpstr>
      <vt:lpstr>Error Propagation </vt:lpstr>
      <vt:lpstr>Subtraction of nearly equal quantities: Cancellation of leading digits </vt:lpstr>
      <vt:lpstr>PowerPoint Presentation</vt:lpstr>
      <vt:lpstr>Error Example</vt:lpstr>
      <vt:lpstr>How to avoid loss of accuracy</vt:lpstr>
      <vt:lpstr>Python error example</vt:lpstr>
      <vt:lpstr>Sources of error in applied mathematics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Analysis</dc:title>
  <dc:creator>Sajid Iqbal</dc:creator>
  <cp:lastModifiedBy>Sajid Iqbal</cp:lastModifiedBy>
  <cp:revision>12</cp:revision>
  <dcterms:created xsi:type="dcterms:W3CDTF">2022-02-13T09:47:34Z</dcterms:created>
  <dcterms:modified xsi:type="dcterms:W3CDTF">2022-02-13T13:39:54Z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