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1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AB50-30AC-7041-8785-7AC130B0E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1: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2FD71-726C-A747-AC7E-D3580A633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97844"/>
          </a:xfrm>
        </p:spPr>
        <p:txBody>
          <a:bodyPr/>
          <a:lstStyle/>
          <a:p>
            <a:r>
              <a:rPr lang="en-US" dirty="0"/>
              <a:t>By: Rob </a:t>
            </a:r>
            <a:r>
              <a:rPr lang="en-US" dirty="0" err="1"/>
              <a:t>Burigo</a:t>
            </a:r>
            <a:r>
              <a:rPr lang="en-US" dirty="0"/>
              <a:t> and Satvik Ajmera</a:t>
            </a:r>
          </a:p>
          <a:p>
            <a:r>
              <a:rPr lang="en-US" dirty="0"/>
              <a:t>Ds 6306 – Spring 2021</a:t>
            </a:r>
          </a:p>
          <a:p>
            <a:r>
              <a:rPr lang="en-US" dirty="0"/>
              <a:t>03/04/21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3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371-D069-1641-B650-F3B10AA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IBU and ABV: Using the </a:t>
            </a:r>
            <a:r>
              <a:rPr lang="en-US" dirty="0" err="1"/>
              <a:t>Knn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66D1-7EC8-6244-BB5A-06BC1019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67" y="2209371"/>
            <a:ext cx="6791661" cy="345061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Problem statement: </a:t>
            </a:r>
          </a:p>
          <a:p>
            <a:pPr marL="0" indent="0">
              <a:buNone/>
            </a:pPr>
            <a:r>
              <a:rPr lang="en-US" dirty="0"/>
              <a:t>We want to investigate how a KNN classifier can be used to predict India Pales Ales and other Ales.</a:t>
            </a:r>
          </a:p>
          <a:p>
            <a:pPr marL="0" indent="0" algn="ctr">
              <a:buNone/>
            </a:pPr>
            <a:r>
              <a:rPr lang="en-US" b="1" u="sng" dirty="0"/>
              <a:t>Step 1:  Tidying the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Using string functions to find and rename all Ales to “Other Ales”, find and rename all IPAs to “IPA.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Then, filter out other types of beers</a:t>
            </a:r>
          </a:p>
          <a:p>
            <a:pPr marL="0" indent="0" algn="ctr">
              <a:buNone/>
            </a:pPr>
            <a:r>
              <a:rPr lang="en-US" b="1" u="sng" dirty="0"/>
              <a:t>Using the KNN Classifier (with 75%-25% Training-Test Split)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 After running a loop with different train/test splits, we found that our best k is 5.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We were able to predict India Pale Ales and other Ales with an </a:t>
            </a:r>
            <a:r>
              <a:rPr lang="en-US" b="1" dirty="0"/>
              <a:t>accuracy of approximately 84.75%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49408-CCA5-BB49-85D1-EDCC5C16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369" y="2134066"/>
            <a:ext cx="4859317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753D-33B3-694A-8B3C-EE533FF4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KNN to Predict Which Region our beer Comes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583D-4574-BB4E-90A7-CD189DEAE5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1A95F-2A53-7A44-9321-941E8A290E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6B09C6-48FA-0244-8EAD-ECA7A2BCE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4506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79AB-B451-184B-A57E-3373EF50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76" y="783043"/>
            <a:ext cx="9605635" cy="1059305"/>
          </a:xfrm>
        </p:spPr>
        <p:txBody>
          <a:bodyPr/>
          <a:lstStyle/>
          <a:p>
            <a:r>
              <a:rPr lang="en-US" dirty="0"/>
              <a:t>The Number of Breweries Per State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B6CF099-9AD2-8348-8628-8AE417C7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238" y="2103009"/>
            <a:ext cx="4645152" cy="3441520"/>
          </a:xfrm>
        </p:spPr>
        <p:txBody>
          <a:bodyPr/>
          <a:lstStyle/>
          <a:p>
            <a:r>
              <a:rPr lang="en-US" dirty="0"/>
              <a:t>While calculating the breweries per state, it is more beneficial to show the top 10.</a:t>
            </a:r>
          </a:p>
          <a:p>
            <a:r>
              <a:rPr lang="en-US" dirty="0"/>
              <a:t>The state with the highest number of breweries is Colorado with </a:t>
            </a:r>
            <a:r>
              <a:rPr lang="en-US" b="1" dirty="0"/>
              <a:t>47</a:t>
            </a:r>
            <a:r>
              <a:rPr lang="en-US" dirty="0"/>
              <a:t>.</a:t>
            </a:r>
          </a:p>
          <a:p>
            <a:r>
              <a:rPr lang="en-US" dirty="0"/>
              <a:t>California is second with </a:t>
            </a:r>
            <a:r>
              <a:rPr lang="en-US" b="1" dirty="0"/>
              <a:t>39</a:t>
            </a:r>
            <a:r>
              <a:rPr lang="en-US" dirty="0"/>
              <a:t>.</a:t>
            </a:r>
          </a:p>
          <a:p>
            <a:r>
              <a:rPr lang="en-US" dirty="0"/>
              <a:t>Michigan is third with </a:t>
            </a:r>
            <a:r>
              <a:rPr lang="en-US" b="1" dirty="0"/>
              <a:t>32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7A6C8C-2A5F-9E40-90B5-4D097AF0DB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32524" y="2006190"/>
            <a:ext cx="6000173" cy="3867485"/>
          </a:xfrm>
        </p:spPr>
      </p:pic>
    </p:spTree>
    <p:extLst>
      <p:ext uri="{BB962C8B-B14F-4D97-AF65-F5344CB8AC3E}">
        <p14:creationId xmlns:p14="http://schemas.microsoft.com/office/powerpoint/2010/main" val="239967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B09-2F56-854F-A627-9769EC09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A38A-DE53-B144-BF9E-D096ED33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9122" y="2130936"/>
            <a:ext cx="4645152" cy="3448595"/>
          </a:xfrm>
        </p:spPr>
        <p:txBody>
          <a:bodyPr/>
          <a:lstStyle/>
          <a:p>
            <a:r>
              <a:rPr lang="en-US" dirty="0"/>
              <a:t>After merging the beer and breweries dataset, we found the sum of missing values for each column.</a:t>
            </a:r>
          </a:p>
          <a:p>
            <a:r>
              <a:rPr lang="en-US" dirty="0"/>
              <a:t>There are </a:t>
            </a:r>
            <a:r>
              <a:rPr lang="en-US" b="1" dirty="0"/>
              <a:t>1005</a:t>
            </a:r>
            <a:r>
              <a:rPr lang="en-US" dirty="0"/>
              <a:t> missing values in the `IBU` column and </a:t>
            </a:r>
            <a:r>
              <a:rPr lang="en-US" b="1" dirty="0"/>
              <a:t>25</a:t>
            </a:r>
            <a:r>
              <a:rPr lang="en-US" dirty="0"/>
              <a:t> missing values in the `ABV` column.</a:t>
            </a:r>
          </a:p>
          <a:p>
            <a:r>
              <a:rPr lang="en-US" dirty="0"/>
              <a:t>Proceeding forward, we removed all rows containing these missing values.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E1422-E05D-C142-9724-9D511019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85" y="2010878"/>
            <a:ext cx="5789229" cy="36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5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57" y="2182226"/>
            <a:ext cx="4645152" cy="3448595"/>
          </a:xfrm>
        </p:spPr>
        <p:txBody>
          <a:bodyPr/>
          <a:lstStyle/>
          <a:p>
            <a:r>
              <a:rPr lang="en-US" dirty="0"/>
              <a:t>We focused on the top ten states with the highest median alcohol content.</a:t>
            </a:r>
          </a:p>
          <a:p>
            <a:r>
              <a:rPr lang="en-US" dirty="0"/>
              <a:t>The state with the highest median ABV is Colorado with 6.5%, followed by Florida with 6.2% and Connecticut with 6.1%. </a:t>
            </a:r>
          </a:p>
          <a:p>
            <a:r>
              <a:rPr lang="en-US" dirty="0"/>
              <a:t>If we plan on making beer with high alcohol content with should sell to these states.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05E4D-B707-F64C-9590-A5B19265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37" y="1864194"/>
            <a:ext cx="5902885" cy="40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Per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178FA-931F-AA45-A45E-219A9E4E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86" y="2020135"/>
            <a:ext cx="5752676" cy="40119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31FEA-56A6-DC46-AC75-42DFEE273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150" y="2020888"/>
            <a:ext cx="4645025" cy="3448050"/>
          </a:xfrm>
        </p:spPr>
        <p:txBody>
          <a:bodyPr/>
          <a:lstStyle/>
          <a:p>
            <a:r>
              <a:rPr lang="en-US" dirty="0"/>
              <a:t>We focused on the top ten states with the highest median international beer units.</a:t>
            </a:r>
          </a:p>
          <a:p>
            <a:r>
              <a:rPr lang="en-US" dirty="0"/>
              <a:t>The state with the highest median IBU is Florida with 55, followed by Delaware with 52 and District of Columbia with 47.5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8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Kentucky has the maximum alcohol beer with an ABV of </a:t>
            </a:r>
            <a:r>
              <a:rPr lang="en-US" b="1" dirty="0"/>
              <a:t>12.5%</a:t>
            </a:r>
            <a:r>
              <a:rPr lang="en-US" dirty="0"/>
              <a:t>.</a:t>
            </a:r>
          </a:p>
          <a:p>
            <a:r>
              <a:rPr lang="en-US" dirty="0"/>
              <a:t>Indiana is second with </a:t>
            </a:r>
            <a:r>
              <a:rPr lang="en-US" b="1" dirty="0"/>
              <a:t>12%</a:t>
            </a:r>
            <a:r>
              <a:rPr lang="en-US" dirty="0"/>
              <a:t>.</a:t>
            </a:r>
          </a:p>
          <a:p>
            <a:r>
              <a:rPr lang="en-US" dirty="0"/>
              <a:t>New York is third with </a:t>
            </a:r>
            <a:r>
              <a:rPr lang="en-US" b="1" dirty="0"/>
              <a:t>10%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86C8B-E80B-FA41-A9CB-78C188AE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90" y="2020135"/>
            <a:ext cx="5728596" cy="39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3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IBU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386" y="2412020"/>
            <a:ext cx="4645152" cy="3448595"/>
          </a:xfrm>
        </p:spPr>
        <p:txBody>
          <a:bodyPr>
            <a:normAutofit/>
          </a:bodyPr>
          <a:lstStyle/>
          <a:p>
            <a:r>
              <a:rPr lang="en-US" dirty="0"/>
              <a:t>Oregon has the most bitter beer with an IBU of </a:t>
            </a:r>
            <a:r>
              <a:rPr lang="en-US" b="1" dirty="0"/>
              <a:t>138.</a:t>
            </a:r>
            <a:endParaRPr lang="en-US" dirty="0"/>
          </a:p>
          <a:p>
            <a:r>
              <a:rPr lang="en-US" dirty="0"/>
              <a:t>Virginia has the second most bitter beer with an IBU of </a:t>
            </a:r>
            <a:r>
              <a:rPr lang="en-US" b="1" dirty="0"/>
              <a:t>135</a:t>
            </a:r>
            <a:r>
              <a:rPr lang="en-US" dirty="0"/>
              <a:t>.</a:t>
            </a:r>
          </a:p>
          <a:p>
            <a:r>
              <a:rPr lang="en-US" dirty="0"/>
              <a:t>Massachusetts has the third most bitter beer with an IBU of </a:t>
            </a:r>
            <a:r>
              <a:rPr lang="en-US" b="1" dirty="0"/>
              <a:t>130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8AA38-9DD4-2348-ABB0-F1F2225D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24" y="2020135"/>
            <a:ext cx="5878379" cy="40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8357-EF34-AF4C-8AC0-2F517BD13F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507" y="190739"/>
            <a:ext cx="11366726" cy="1058862"/>
          </a:xfrm>
        </p:spPr>
        <p:txBody>
          <a:bodyPr>
            <a:normAutofit/>
          </a:bodyPr>
          <a:lstStyle/>
          <a:p>
            <a:r>
              <a:rPr lang="en-US" sz="2800" b="1" dirty="0"/>
              <a:t>Summary statistics and Distribution of the ABV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89AC2D-5467-5F43-B28E-5C4F3BB9A11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856988" y="3752611"/>
            <a:ext cx="4645025" cy="29146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82125-BF72-8D45-9E4A-56E7299E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617" y="720170"/>
            <a:ext cx="3251766" cy="29146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E74E86-BCD8-BD4A-88EB-22FEA5793902}"/>
              </a:ext>
            </a:extLst>
          </p:cNvPr>
          <p:cNvSpPr txBox="1">
            <a:spLocks/>
          </p:cNvSpPr>
          <p:nvPr/>
        </p:nvSpPr>
        <p:spPr>
          <a:xfrm>
            <a:off x="445477" y="1450369"/>
            <a:ext cx="5234152" cy="4368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distribution of ABV appears to be right-skewed.</a:t>
            </a:r>
          </a:p>
          <a:p>
            <a:r>
              <a:rPr lang="en-US" sz="2200" dirty="0"/>
              <a:t>The maximum is 12.5% ABV, while the minimum is 2.5%  ABV</a:t>
            </a:r>
          </a:p>
          <a:p>
            <a:r>
              <a:rPr lang="en-US" sz="2200" dirty="0"/>
              <a:t>It appears the most common ABV is about 5%.</a:t>
            </a:r>
          </a:p>
          <a:p>
            <a:r>
              <a:rPr lang="en-US" sz="2200" dirty="0"/>
              <a:t>There are some outliers that are contributing to the right skewness of ABV.</a:t>
            </a:r>
          </a:p>
        </p:txBody>
      </p:sp>
    </p:spTree>
    <p:extLst>
      <p:ext uri="{BB962C8B-B14F-4D97-AF65-F5344CB8AC3E}">
        <p14:creationId xmlns:p14="http://schemas.microsoft.com/office/powerpoint/2010/main" val="20562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4A16-17E4-D24A-B541-286BE2CE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and IBU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1CFB2F-C6A5-F24C-B024-BE336F7F14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31109" y="2090915"/>
            <a:ext cx="6060465" cy="386399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FA911-7978-B040-8B7F-CAC9D68F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122" y="2090915"/>
            <a:ext cx="4645152" cy="34415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scatterplot to the right shows the relationship between IBA and ABV.  </a:t>
            </a:r>
          </a:p>
          <a:p>
            <a:r>
              <a:rPr lang="en-US" dirty="0"/>
              <a:t>Just looking at the plot there is evidence of a positive relationship between ABV and IBU.  Meaning if you have a beer with higher IBU it is likely to have a higher ABV (and vice-versa).</a:t>
            </a:r>
          </a:p>
          <a:p>
            <a:r>
              <a:rPr lang="en-US" dirty="0"/>
              <a:t>Additionally, we plotted the linear regression line to prove even further of the positive relationship (slope of line is positive).</a:t>
            </a:r>
          </a:p>
        </p:txBody>
      </p:sp>
    </p:spTree>
    <p:extLst>
      <p:ext uri="{BB962C8B-B14F-4D97-AF65-F5344CB8AC3E}">
        <p14:creationId xmlns:p14="http://schemas.microsoft.com/office/powerpoint/2010/main" val="645803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{47403C14-78EF-0D45-85E5-1ADCDBB6C622}tf16401378</Template>
  <TotalTime>170</TotalTime>
  <Words>560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Case Study 1: Beer</vt:lpstr>
      <vt:lpstr>The Number of Breweries Per State</vt:lpstr>
      <vt:lpstr>Addressing the Missing Values</vt:lpstr>
      <vt:lpstr>Median ABV Per State</vt:lpstr>
      <vt:lpstr>Median IBU Per State</vt:lpstr>
      <vt:lpstr>Maximum ABV Per State</vt:lpstr>
      <vt:lpstr>Maximum IBU Per State</vt:lpstr>
      <vt:lpstr>Summary statistics and Distribution of the ABV</vt:lpstr>
      <vt:lpstr>Relationship between ABV and IBU</vt:lpstr>
      <vt:lpstr>Understanding IBU and ABV: Using the Knn Classifier</vt:lpstr>
      <vt:lpstr>Using KNN to Predict Which Region our beer Comes from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</dc:title>
  <dc:creator>satvik ajmera</dc:creator>
  <cp:lastModifiedBy>satvik ajmera</cp:lastModifiedBy>
  <cp:revision>27</cp:revision>
  <dcterms:created xsi:type="dcterms:W3CDTF">2021-03-04T22:28:30Z</dcterms:created>
  <dcterms:modified xsi:type="dcterms:W3CDTF">2021-03-05T23:29:43Z</dcterms:modified>
</cp:coreProperties>
</file>