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71" r:id="rId11"/>
    <p:sldId id="269" r:id="rId12"/>
    <p:sldId id="270" r:id="rId13"/>
    <p:sldId id="26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2517"/>
    <p:restoredTop sz="90704"/>
  </p:normalViewPr>
  <p:slideViewPr>
    <p:cSldViewPr snapToGrid="0" snapToObjects="1">
      <p:cViewPr>
        <p:scale>
          <a:sx n="90" d="100"/>
          <a:sy n="90" d="100"/>
        </p:scale>
        <p:origin x="1112" y="9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422DC5-7B38-6C44-92AF-5B7F1EDB73C9}" type="datetimeFigureOut">
              <a:rPr lang="en-US" smtClean="0"/>
              <a:t>3/6/21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F52535-4776-294F-85D9-01D59ED4ED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953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Hi, I’m Satvik Ajmera. Today, we’re taking a deep dive into the beer and breweries dataset by answering some questions of interest and using these insights to make better beer.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F52535-4776-294F-85D9-01D59ED4ED4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1675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F52535-4776-294F-85D9-01D59ED4ED4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8711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F52535-4776-294F-85D9-01D59ED4ED4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6060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3/6/21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3/6/21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3/6/21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3/6/21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3/6/21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3/6/21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qmtEkoYRh-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youtube.com/watch?v=XdspTMDJiMM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2AB50-30AC-7041-8785-7AC130B0EF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Case Study 1: Beer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B2FD71-726C-A747-AC7E-D3580A633C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80" y="3531203"/>
            <a:ext cx="8637072" cy="227692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By: Rob </a:t>
            </a:r>
            <a:r>
              <a:rPr lang="en-US" dirty="0" err="1"/>
              <a:t>Burigo</a:t>
            </a:r>
            <a:r>
              <a:rPr lang="en-US" dirty="0"/>
              <a:t> and Satvik Ajmera</a:t>
            </a:r>
          </a:p>
          <a:p>
            <a:r>
              <a:rPr lang="en-US" dirty="0"/>
              <a:t>Ds 6306 – Spring 2021</a:t>
            </a:r>
          </a:p>
          <a:p>
            <a:r>
              <a:rPr lang="en-US" dirty="0"/>
              <a:t>03/06/21</a:t>
            </a:r>
          </a:p>
          <a:p>
            <a:r>
              <a:rPr lang="en-US" dirty="0" err="1"/>
              <a:t>Satvik’s</a:t>
            </a:r>
            <a:r>
              <a:rPr lang="en-US" dirty="0"/>
              <a:t> </a:t>
            </a:r>
            <a:r>
              <a:rPr lang="en-US" dirty="0" err="1"/>
              <a:t>Youtube</a:t>
            </a:r>
            <a:r>
              <a:rPr lang="en-US" dirty="0"/>
              <a:t> Presentation: </a:t>
            </a:r>
            <a:r>
              <a:rPr lang="en-US" dirty="0">
                <a:hlinkClick r:id="rId3"/>
              </a:rPr>
              <a:t>https://youtu.be/qmtEkoYRh-s</a:t>
            </a:r>
            <a:endParaRPr lang="en-US" dirty="0"/>
          </a:p>
          <a:p>
            <a:r>
              <a:rPr lang="en-US" dirty="0"/>
              <a:t>Rob’s </a:t>
            </a:r>
            <a:r>
              <a:rPr lang="en-US" dirty="0" err="1"/>
              <a:t>youtube</a:t>
            </a:r>
            <a:r>
              <a:rPr lang="en-US" dirty="0"/>
              <a:t> Presentation: </a:t>
            </a:r>
            <a:r>
              <a:rPr lang="en-US" dirty="0">
                <a:hlinkClick r:id="rId4"/>
              </a:rPr>
              <a:t>https://</a:t>
            </a:r>
            <a:r>
              <a:rPr lang="en-US" dirty="0" err="1">
                <a:hlinkClick r:id="rId4"/>
              </a:rPr>
              <a:t>www.youtube.com</a:t>
            </a:r>
            <a:r>
              <a:rPr lang="en-US" dirty="0">
                <a:hlinkClick r:id="rId4"/>
              </a:rPr>
              <a:t>/</a:t>
            </a:r>
            <a:r>
              <a:rPr lang="en-US" dirty="0" err="1">
                <a:hlinkClick r:id="rId4"/>
              </a:rPr>
              <a:t>watch?v</a:t>
            </a:r>
            <a:r>
              <a:rPr lang="en-US" dirty="0">
                <a:hlinkClick r:id="rId4"/>
              </a:rPr>
              <a:t>=</a:t>
            </a:r>
            <a:r>
              <a:rPr lang="en-US" dirty="0" err="1">
                <a:hlinkClick r:id="rId4"/>
              </a:rPr>
              <a:t>XdspTMDJiMM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4329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2D371-D069-1641-B650-F3B10AA2B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IBU and ABV: Using the </a:t>
            </a:r>
            <a:r>
              <a:rPr lang="en-US" dirty="0" err="1"/>
              <a:t>Knn</a:t>
            </a:r>
            <a:r>
              <a:rPr lang="en-US" dirty="0"/>
              <a:t> Classifier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766D1-7EC8-6244-BB5A-06BC1019AE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225" y="2015732"/>
            <a:ext cx="6729182" cy="3933376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en-US" sz="1200" b="1" u="sng" dirty="0"/>
              <a:t>Problem statement: </a:t>
            </a:r>
          </a:p>
          <a:p>
            <a:pPr marL="0" indent="0">
              <a:buNone/>
            </a:pPr>
            <a:r>
              <a:rPr lang="en-US" sz="1200" dirty="0"/>
              <a:t>We want to investigate how a KNN classifier can be used to predict India Pales Ales and other Ales.</a:t>
            </a:r>
          </a:p>
          <a:p>
            <a:pPr marL="0" indent="0" algn="ctr">
              <a:buNone/>
            </a:pPr>
            <a:r>
              <a:rPr lang="en-US" sz="1200" b="1" u="sng" dirty="0"/>
              <a:t>Step 1:  Tidying the Data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200" dirty="0"/>
              <a:t>Using string functions to find and rename all Ales to “Other Ales”, find and rename all IPAs to “IPA.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200" dirty="0"/>
              <a:t>Then, filter out other types of beers</a:t>
            </a:r>
          </a:p>
          <a:p>
            <a:pPr marL="0" indent="0" algn="ctr">
              <a:buNone/>
            </a:pPr>
            <a:r>
              <a:rPr lang="en-US" sz="1200" b="1" u="sng" dirty="0"/>
              <a:t>Using the KNN Classifier (with 75%-25% Training-Test Split)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200" dirty="0"/>
              <a:t> After running a loop with different train/test splits, we found that our best k is 5.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200" dirty="0"/>
              <a:t>We were able to predict India Pale Ales and other Ales with an </a:t>
            </a:r>
            <a:r>
              <a:rPr lang="en-US" sz="1200" b="1" dirty="0"/>
              <a:t>accuracy of approximately 84.75%</a:t>
            </a:r>
          </a:p>
          <a:p>
            <a:pPr marL="0" indent="0" algn="ctr">
              <a:buNone/>
            </a:pPr>
            <a:r>
              <a:rPr lang="en-US" sz="1200" b="1" u="sng" dirty="0"/>
              <a:t>Takeaways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200" dirty="0"/>
              <a:t>The graph on the right plots the predictions based on ABV and IBU. 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200" dirty="0"/>
              <a:t>While both predictors appear to influence IPA vs Other Ale, visually we can see that IBU has a slightly stronger effect.  </a:t>
            </a:r>
            <a:endParaRPr lang="en-US" sz="1200" b="1" dirty="0"/>
          </a:p>
          <a:p>
            <a:pPr marL="0" indent="0" algn="ctr">
              <a:buNone/>
            </a:pPr>
            <a:endParaRPr lang="en-US" sz="1200" dirty="0"/>
          </a:p>
          <a:p>
            <a:endParaRPr lang="en-US" sz="1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03B33F1-0175-4945-9161-BB87EFDA54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6319" y="2155788"/>
            <a:ext cx="4859317" cy="345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634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9753D-33B3-694A-8B3C-EE533FF41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Explore the Relationship between ABV/IBU and Region of the Beer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6B56018-4B98-412C-9FEF-B92D4210C98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076162" y="4267993"/>
            <a:ext cx="4707229" cy="2320094"/>
          </a:xfr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A700638-C683-4575-B7E0-DE7CC0F8B5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3100" y="2010877"/>
            <a:ext cx="6695324" cy="4042233"/>
          </a:xfrm>
        </p:spPr>
        <p:txBody>
          <a:bodyPr>
            <a:normAutofit/>
          </a:bodyPr>
          <a:lstStyle/>
          <a:p>
            <a:r>
              <a:rPr lang="en-US" sz="1800" dirty="0"/>
              <a:t>This is an important question to answer as it will enable sales/operations to scale based on region </a:t>
            </a:r>
          </a:p>
          <a:p>
            <a:r>
              <a:rPr lang="en-US" sz="1800" dirty="0"/>
              <a:t>If we know the approximate components of a beer in specific regions, it will help understand what that region expects in a beer.</a:t>
            </a:r>
          </a:p>
          <a:p>
            <a:r>
              <a:rPr lang="en-US" sz="1800" dirty="0"/>
              <a:t>On the right there is the histogram of both ABV and IBU by region.  </a:t>
            </a:r>
          </a:p>
          <a:p>
            <a:pPr lvl="1"/>
            <a:r>
              <a:rPr lang="en-US" sz="1200" dirty="0"/>
              <a:t>ABV appears to follow a somewhat normal distribution among regions with the most common being around .06</a:t>
            </a:r>
          </a:p>
          <a:p>
            <a:pPr lvl="1"/>
            <a:r>
              <a:rPr lang="en-US" sz="1200" dirty="0"/>
              <a:t>IBU appears to follow a right skewed distribution among regions with the most common being around 20.  </a:t>
            </a:r>
          </a:p>
          <a:p>
            <a:r>
              <a:rPr lang="en-US" sz="1800" dirty="0"/>
              <a:t>To conclude, just looking at the distributions of ABV and IBU, components of a beer don’t appear to differ based on region.  </a:t>
            </a:r>
          </a:p>
          <a:p>
            <a:endParaRPr lang="en-US" sz="18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52ECB6E-A0FD-47AD-BB9F-FA82668265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7783" y="1958881"/>
            <a:ext cx="4678700" cy="2309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2443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EB2ED-D62E-43FA-A558-905656AC5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the Region: Prediction Region with KNN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FC93818-6BEB-4244-9085-F687F134DF8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13499" y="2451715"/>
            <a:ext cx="5561697" cy="2761125"/>
          </a:xfr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AA8073D-01CB-44D1-9F57-BE2C89B2856A}"/>
              </a:ext>
            </a:extLst>
          </p:cNvPr>
          <p:cNvSpPr txBox="1">
            <a:spLocks/>
          </p:cNvSpPr>
          <p:nvPr/>
        </p:nvSpPr>
        <p:spPr>
          <a:xfrm>
            <a:off x="68226" y="1931842"/>
            <a:ext cx="6027774" cy="4041119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u="sng" dirty="0"/>
              <a:t>Problem statement: 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We want to investigate how a KNN classifier can be used to predict the Region of the Beer.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b="1" u="sng" dirty="0"/>
              <a:t>Step 1:  Tidying the Data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Trim whitespace in the State field in order to be able to match state to region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Using lists and string functions, add a column to the data set that shows what region the beer is from (based on state of brewery)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b="1" u="sng" dirty="0"/>
              <a:t>Using the KNN Classifier (with 75%-25% Training-Test Split)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 After running a loop with different train/test splits, we found that our best k is 30.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We were able to predict Region with an </a:t>
            </a:r>
            <a:r>
              <a:rPr lang="en-US" b="1" dirty="0"/>
              <a:t>accuracy of approximately 42.17%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This is a slight improvement over 25% (random guessing).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b="1" u="sng" dirty="0"/>
              <a:t>Takeaways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While there is some increased ability to predict the region of a beer based on ABV and IBU, we still are not that accurate.  Marketing and Operations don’t need to differ based on region (for ABV and IBU).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The Northeast region has potential for market penetration due to having no unique characteristics.  This means there is a change to establish a unique beer to the region with a strong brand</a:t>
            </a:r>
          </a:p>
          <a:p>
            <a:pPr marL="457200" indent="-457200">
              <a:buFont typeface="+mj-lt"/>
              <a:buAutoNum type="arabicPeriod"/>
            </a:pPr>
            <a:endParaRPr lang="en-US" b="1" dirty="0"/>
          </a:p>
          <a:p>
            <a:pPr marL="0" indent="0" algn="ctr">
              <a:buFont typeface="Arial" panose="020B0604020202020204" pitchFamily="34" charset="0"/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9508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26B09C6-48FA-0244-8EAD-ECA7A2BCEA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845060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279AB-B451-184B-A57E-3373EF506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7176" y="783043"/>
            <a:ext cx="9605635" cy="1059305"/>
          </a:xfrm>
        </p:spPr>
        <p:txBody>
          <a:bodyPr/>
          <a:lstStyle/>
          <a:p>
            <a:r>
              <a:rPr lang="en-US" dirty="0"/>
              <a:t>The Number of Breweries Per State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1B6CF099-9AD2-8348-8628-8AE417C791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3238" y="2103009"/>
            <a:ext cx="4645152" cy="3441520"/>
          </a:xfrm>
        </p:spPr>
        <p:txBody>
          <a:bodyPr/>
          <a:lstStyle/>
          <a:p>
            <a:r>
              <a:rPr lang="en-US" dirty="0"/>
              <a:t>While calculating the breweries per state, it is more beneficial to show the top 10.</a:t>
            </a:r>
          </a:p>
          <a:p>
            <a:r>
              <a:rPr lang="en-US" dirty="0"/>
              <a:t>The state with the highest number of breweries is Colorado with </a:t>
            </a:r>
            <a:r>
              <a:rPr lang="en-US" b="1" dirty="0"/>
              <a:t>47</a:t>
            </a:r>
            <a:r>
              <a:rPr lang="en-US" dirty="0"/>
              <a:t>.</a:t>
            </a:r>
          </a:p>
          <a:p>
            <a:r>
              <a:rPr lang="en-US" dirty="0"/>
              <a:t>California is second with </a:t>
            </a:r>
            <a:r>
              <a:rPr lang="en-US" b="1" dirty="0"/>
              <a:t>39</a:t>
            </a:r>
            <a:r>
              <a:rPr lang="en-US" dirty="0"/>
              <a:t>.</a:t>
            </a:r>
          </a:p>
          <a:p>
            <a:r>
              <a:rPr lang="en-US" dirty="0"/>
              <a:t>Michigan is third with </a:t>
            </a:r>
            <a:r>
              <a:rPr lang="en-US" b="1" dirty="0"/>
              <a:t>32</a:t>
            </a:r>
            <a:r>
              <a:rPr lang="en-US" dirty="0"/>
              <a:t>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C7A6C8C-2A5F-9E40-90B5-4D097AF0DBC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5632524" y="2006190"/>
            <a:ext cx="6000173" cy="3867485"/>
          </a:xfrm>
        </p:spPr>
      </p:pic>
    </p:spTree>
    <p:extLst>
      <p:ext uri="{BB962C8B-B14F-4D97-AF65-F5344CB8AC3E}">
        <p14:creationId xmlns:p14="http://schemas.microsoft.com/office/powerpoint/2010/main" val="2399674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3FB09-2F56-854F-A627-9769EC090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Addressing the Missing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64A38A-DE53-B144-BF9E-D096ED3348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59122" y="2130936"/>
            <a:ext cx="4645152" cy="3448595"/>
          </a:xfrm>
        </p:spPr>
        <p:txBody>
          <a:bodyPr/>
          <a:lstStyle/>
          <a:p>
            <a:r>
              <a:rPr lang="en-US" dirty="0"/>
              <a:t>After merging the beer and breweries dataset, we found the sum of missing values for each column.</a:t>
            </a:r>
          </a:p>
          <a:p>
            <a:r>
              <a:rPr lang="en-US" dirty="0"/>
              <a:t>There are </a:t>
            </a:r>
            <a:r>
              <a:rPr lang="en-US" b="1" dirty="0"/>
              <a:t>1005</a:t>
            </a:r>
            <a:r>
              <a:rPr lang="en-US" dirty="0"/>
              <a:t> missing values in the `IBU` column and </a:t>
            </a:r>
            <a:r>
              <a:rPr lang="en-US" b="1" dirty="0"/>
              <a:t>25</a:t>
            </a:r>
            <a:r>
              <a:rPr lang="en-US" dirty="0"/>
              <a:t> missing values in the `ABV` column.</a:t>
            </a:r>
          </a:p>
          <a:p>
            <a:r>
              <a:rPr lang="en-US" dirty="0"/>
              <a:t>Proceeding forward, we removed all rows containing these missing values.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3CE1422-E05D-C142-9724-9D511019AE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6985" y="2010878"/>
            <a:ext cx="5789229" cy="3688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056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54CED-0AE4-D341-9FDE-57741204A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Median ABV Per State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CF9089-107C-1C41-B8A2-5FCF2282F3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35157" y="2182226"/>
            <a:ext cx="4645152" cy="3448595"/>
          </a:xfrm>
        </p:spPr>
        <p:txBody>
          <a:bodyPr/>
          <a:lstStyle/>
          <a:p>
            <a:r>
              <a:rPr lang="en-US" dirty="0"/>
              <a:t>We focused on the top ten states with the highest median alcohol content.</a:t>
            </a:r>
          </a:p>
          <a:p>
            <a:r>
              <a:rPr lang="en-US" dirty="0"/>
              <a:t>The state with the highest median ABV is Colorado with 6.5%, followed by Florida with 6.2% and Connecticut with 6.1%. </a:t>
            </a:r>
          </a:p>
          <a:p>
            <a:r>
              <a:rPr lang="en-US" dirty="0"/>
              <a:t>If we plan on making beer with high alcohol content with should sell to these states.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3905E4D-B707-F64C-9590-A5B19265CA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1237" y="1864194"/>
            <a:ext cx="5902885" cy="4084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79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54CED-0AE4-D341-9FDE-57741204A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Median IBU Per State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4178FA-931F-AA45-A45E-219A9E4E32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7986" y="2020135"/>
            <a:ext cx="5752676" cy="4011952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D931FEA-56A6-DC46-AC75-42DFEE2733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8150" y="2020888"/>
            <a:ext cx="4645025" cy="3448050"/>
          </a:xfrm>
        </p:spPr>
        <p:txBody>
          <a:bodyPr/>
          <a:lstStyle/>
          <a:p>
            <a:r>
              <a:rPr lang="en-US" dirty="0"/>
              <a:t>We focused on the top ten states with the highest median international beer units.</a:t>
            </a:r>
          </a:p>
          <a:p>
            <a:r>
              <a:rPr lang="en-US" dirty="0"/>
              <a:t>The state with the highest median IBU is Florida with 55, followed by Delaware with 52 and District of Columbia with 47.5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383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54CED-0AE4-D341-9FDE-57741204A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Maximum ABV Per State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CF9089-107C-1C41-B8A2-5FCF2282F3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8338" y="2020135"/>
            <a:ext cx="4645152" cy="3448595"/>
          </a:xfrm>
        </p:spPr>
        <p:txBody>
          <a:bodyPr/>
          <a:lstStyle/>
          <a:p>
            <a:r>
              <a:rPr lang="en-US" dirty="0"/>
              <a:t>Kentucky has the maximum alcohol beer with an ABV of </a:t>
            </a:r>
            <a:r>
              <a:rPr lang="en-US" b="1" dirty="0"/>
              <a:t>12.5%</a:t>
            </a:r>
            <a:r>
              <a:rPr lang="en-US" dirty="0"/>
              <a:t>.</a:t>
            </a:r>
          </a:p>
          <a:p>
            <a:r>
              <a:rPr lang="en-US" dirty="0"/>
              <a:t>Indiana is second with </a:t>
            </a:r>
            <a:r>
              <a:rPr lang="en-US" b="1" dirty="0"/>
              <a:t>12%</a:t>
            </a:r>
            <a:r>
              <a:rPr lang="en-US" dirty="0"/>
              <a:t>.</a:t>
            </a:r>
          </a:p>
          <a:p>
            <a:r>
              <a:rPr lang="en-US" dirty="0"/>
              <a:t>New York is third with </a:t>
            </a:r>
            <a:r>
              <a:rPr lang="en-US" b="1" dirty="0"/>
              <a:t>10%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8986C8B-E80B-FA41-A9CB-78C188AEF2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5790" y="2020135"/>
            <a:ext cx="5728596" cy="3967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7372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54CED-0AE4-D341-9FDE-57741204A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Maximum IBU Per State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CF9089-107C-1C41-B8A2-5FCF2282F3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8386" y="2412020"/>
            <a:ext cx="4645152" cy="3448595"/>
          </a:xfrm>
        </p:spPr>
        <p:txBody>
          <a:bodyPr>
            <a:normAutofit/>
          </a:bodyPr>
          <a:lstStyle/>
          <a:p>
            <a:r>
              <a:rPr lang="en-US" dirty="0"/>
              <a:t>Oregon has the most bitter beer with an IBU of </a:t>
            </a:r>
            <a:r>
              <a:rPr lang="en-US" b="1" dirty="0"/>
              <a:t>138.</a:t>
            </a:r>
            <a:endParaRPr lang="en-US" dirty="0"/>
          </a:p>
          <a:p>
            <a:r>
              <a:rPr lang="en-US" dirty="0"/>
              <a:t>Virginia has the second most bitter beer with an IBU of </a:t>
            </a:r>
            <a:r>
              <a:rPr lang="en-US" b="1" dirty="0"/>
              <a:t>135</a:t>
            </a:r>
            <a:r>
              <a:rPr lang="en-US" dirty="0"/>
              <a:t>.</a:t>
            </a:r>
          </a:p>
          <a:p>
            <a:r>
              <a:rPr lang="en-US" dirty="0"/>
              <a:t>Massachusetts has the third most bitter beer with an IBU of </a:t>
            </a:r>
            <a:r>
              <a:rPr lang="en-US" b="1" dirty="0"/>
              <a:t>130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228AA38-9DD4-2348-ABB0-F1F2225D15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2524" y="2020135"/>
            <a:ext cx="5878379" cy="4026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541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38357-EF34-AF4C-8AC0-2F517BD13F7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19507" y="190739"/>
            <a:ext cx="11366726" cy="1058862"/>
          </a:xfrm>
        </p:spPr>
        <p:txBody>
          <a:bodyPr>
            <a:normAutofit/>
          </a:bodyPr>
          <a:lstStyle/>
          <a:p>
            <a:r>
              <a:rPr lang="en-US" sz="2800" b="1" dirty="0"/>
              <a:t>Summary statistics and Distribution of the ABV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589AC2D-5467-5F43-B28E-5C4F3BB9A111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>
          <a:blip r:embed="rId2"/>
          <a:stretch>
            <a:fillRect/>
          </a:stretch>
        </p:blipFill>
        <p:spPr>
          <a:xfrm>
            <a:off x="6856988" y="3752611"/>
            <a:ext cx="4645025" cy="2914650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7A82125-BF72-8D45-9E4A-56E7299E0D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3617" y="720170"/>
            <a:ext cx="3251766" cy="2914650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EE74E86-BCD8-BD4A-88EB-22FEA5793902}"/>
              </a:ext>
            </a:extLst>
          </p:cNvPr>
          <p:cNvSpPr txBox="1">
            <a:spLocks/>
          </p:cNvSpPr>
          <p:nvPr/>
        </p:nvSpPr>
        <p:spPr>
          <a:xfrm>
            <a:off x="445477" y="1450369"/>
            <a:ext cx="5234152" cy="436890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The distribution of ABV appears to be right-skewed.</a:t>
            </a:r>
          </a:p>
          <a:p>
            <a:r>
              <a:rPr lang="en-US" sz="2200" dirty="0"/>
              <a:t>The maximum is 12.5% ABV, while the minimum is 2.5%  ABV</a:t>
            </a:r>
          </a:p>
          <a:p>
            <a:r>
              <a:rPr lang="en-US" sz="2200" dirty="0"/>
              <a:t>It appears the most common ABV is about 5%.</a:t>
            </a:r>
          </a:p>
          <a:p>
            <a:r>
              <a:rPr lang="en-US" sz="2200" dirty="0"/>
              <a:t>There are some outliers that are contributing to the right skewness of ABV.</a:t>
            </a:r>
          </a:p>
        </p:txBody>
      </p:sp>
    </p:spTree>
    <p:extLst>
      <p:ext uri="{BB962C8B-B14F-4D97-AF65-F5344CB8AC3E}">
        <p14:creationId xmlns:p14="http://schemas.microsoft.com/office/powerpoint/2010/main" val="2056273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64A16-17E4-D24A-B541-286BE2CEE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 between ABV and IBU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81CFB2F-C6A5-F24C-B024-BE336F7F14B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831109" y="2090915"/>
            <a:ext cx="6060465" cy="3863995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DFA911-7978-B040-8B7F-CAC9D68F3B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5122" y="2090915"/>
            <a:ext cx="4645152" cy="3962196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The scatterplot to the right shows the relationship between IBU and ABV.  </a:t>
            </a:r>
          </a:p>
          <a:p>
            <a:r>
              <a:rPr lang="en-US" dirty="0"/>
              <a:t>Just looking at the plot there is evidence of a positive relationship between ABV and IBU.  Meaning if you have a beer with higher IBU it is likely to have a higher ABV (and vice-versa).</a:t>
            </a:r>
          </a:p>
          <a:p>
            <a:r>
              <a:rPr lang="en-US" dirty="0"/>
              <a:t>Additionally, we plotted the linear regression line to prove even further of the positive relationship (slope of line is positive).</a:t>
            </a:r>
          </a:p>
          <a:p>
            <a:r>
              <a:rPr lang="en-US" dirty="0"/>
              <a:t>Key Takeaway:</a:t>
            </a:r>
          </a:p>
          <a:p>
            <a:pPr lvl="1"/>
            <a:r>
              <a:rPr lang="en-US" dirty="0"/>
              <a:t>Those who want bitter beer would also want high alcohol content in their beer.</a:t>
            </a:r>
          </a:p>
        </p:txBody>
      </p:sp>
    </p:spTree>
    <p:extLst>
      <p:ext uri="{BB962C8B-B14F-4D97-AF65-F5344CB8AC3E}">
        <p14:creationId xmlns:p14="http://schemas.microsoft.com/office/powerpoint/2010/main" val="645803306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{47403C14-78EF-0D45-85E5-1ADCDBB6C622}tf16401378</Template>
  <TotalTime>400</TotalTime>
  <Words>1018</Words>
  <Application>Microsoft Macintosh PowerPoint</Application>
  <PresentationFormat>Widescreen</PresentationFormat>
  <Paragraphs>79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Gill Sans MT</vt:lpstr>
      <vt:lpstr>Gallery</vt:lpstr>
      <vt:lpstr>Case Study 1: Beer</vt:lpstr>
      <vt:lpstr>The Number of Breweries Per State</vt:lpstr>
      <vt:lpstr>Addressing the Missing Values</vt:lpstr>
      <vt:lpstr>Median ABV Per State</vt:lpstr>
      <vt:lpstr>Median IBU Per State</vt:lpstr>
      <vt:lpstr>Maximum ABV Per State</vt:lpstr>
      <vt:lpstr>Maximum IBU Per State</vt:lpstr>
      <vt:lpstr>Summary statistics and Distribution of the ABV</vt:lpstr>
      <vt:lpstr>Relationship between ABV and IBU</vt:lpstr>
      <vt:lpstr>Understanding IBU and ABV: Using the Knn Classifier</vt:lpstr>
      <vt:lpstr>Explore the Relationship between ABV/IBU and Region of the Beer</vt:lpstr>
      <vt:lpstr>Understanding the Region: Prediction Region with KNN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Study 1: Beer</dc:title>
  <dc:creator>satvik ajmera</dc:creator>
  <cp:lastModifiedBy>satvik ajmera</cp:lastModifiedBy>
  <cp:revision>37</cp:revision>
  <dcterms:created xsi:type="dcterms:W3CDTF">2021-03-04T22:28:30Z</dcterms:created>
  <dcterms:modified xsi:type="dcterms:W3CDTF">2021-03-06T21:57:25Z</dcterms:modified>
</cp:coreProperties>
</file>