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58" r:id="rId6"/>
    <p:sldId id="260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/>
    <p:restoredTop sz="83860"/>
  </p:normalViewPr>
  <p:slideViewPr>
    <p:cSldViewPr snapToGrid="0" snapToObjects="1">
      <p:cViewPr varScale="1">
        <p:scale>
          <a:sx n="105" d="100"/>
          <a:sy n="105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6031A-0B0D-CC48-AF43-F000C5B72F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E091-44B9-974D-855B-C54BB0BA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I'm Satvik and today, our client, DDS Analytics would like learn more about the key factors that lead to attrition.  </a:t>
            </a:r>
          </a:p>
          <a:p>
            <a:r>
              <a:rPr lang="en-US" dirty="0"/>
              <a:t>Then, we will use machine learning to build two models that predict Attrition and Salary.</a:t>
            </a:r>
          </a:p>
          <a:p>
            <a:r>
              <a:rPr lang="en-US" dirty="0"/>
              <a:t> Lets dive into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E091-44B9-974D-855B-C54BB0BA7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870 observations and 36 features and no missing values in the dataset.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employee has a unique observation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consisting of ordinal, categorical and continuous features.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employee can have ordinal features like Performance Rating  which is on a scale of 1 to 4.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employee can also have categorical features like attrition labelled “Yes” or “No”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 each employee has a continuous variable such as Monthly Income or Distance from home.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its important to know that 140 of 870 employees of 16 percent of employees have left due to attrition.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Proceeding forward, we’ll explore why employees could have left due to attrition.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E091-44B9-974D-855B-C54BB0BA71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visualization of the total working years of the attrition employees. </a:t>
            </a:r>
          </a:p>
          <a:p>
            <a:endParaRPr lang="en-US" dirty="0"/>
          </a:p>
          <a:p>
            <a:r>
              <a:rPr lang="en-US" dirty="0"/>
              <a:t>We can see that 40.7% of employees have only 0 to 5 total working years. </a:t>
            </a:r>
          </a:p>
          <a:p>
            <a:endParaRPr lang="en-US" dirty="0"/>
          </a:p>
          <a:p>
            <a:r>
              <a:rPr lang="en-US" dirty="0"/>
              <a:t>Collectively, over 78% of employees have 0 to 10 total working years.</a:t>
            </a:r>
          </a:p>
          <a:p>
            <a:endParaRPr lang="en-US" dirty="0"/>
          </a:p>
          <a:p>
            <a:r>
              <a:rPr lang="en-US" dirty="0"/>
              <a:t>So key takeaway here is that employees with lower experience are more likely to leave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E091-44B9-974D-855B-C54BB0BA71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is a visualization of the stock option level for attrition employees.</a:t>
            </a:r>
          </a:p>
          <a:p>
            <a:endParaRPr lang="en-US" dirty="0"/>
          </a:p>
          <a:p>
            <a:r>
              <a:rPr lang="en-US" dirty="0"/>
              <a:t>70% attrition employees didn't any stock options.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better retain talent, giving employees more stock options is a good strategy moving forward.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E091-44B9-974D-855B-C54BB0BA71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visualization of the percent of business travel for attrition employees.</a:t>
            </a:r>
          </a:p>
          <a:p>
            <a:endParaRPr lang="en-US" dirty="0"/>
          </a:p>
          <a:p>
            <a:r>
              <a:rPr lang="en-US" dirty="0"/>
              <a:t>Over 67% attrition employees travel rarely for business. </a:t>
            </a:r>
          </a:p>
          <a:p>
            <a:endParaRPr lang="en-US" dirty="0"/>
          </a:p>
          <a:p>
            <a:r>
              <a:rPr lang="en-US" dirty="0"/>
              <a:t>To retain talent in the future, it is important to consider the value of business travel.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E091-44B9-974D-855B-C54BB0BA71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60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[read bullet one]</a:t>
            </a:r>
          </a:p>
          <a:p>
            <a:endParaRPr lang="en-US" dirty="0"/>
          </a:p>
          <a:p>
            <a:r>
              <a:rPr lang="en-US" dirty="0"/>
              <a:t>Important to note that 82% Sales Representative left due to attrition.</a:t>
            </a:r>
          </a:p>
          <a:p>
            <a:endParaRPr lang="en-US" dirty="0"/>
          </a:p>
          <a:p>
            <a:r>
              <a:rPr lang="en-US" dirty="0"/>
              <a:t>Job Role is great predictor of attrition.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E091-44B9-974D-855B-C54BB0BA71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E091-44B9-974D-855B-C54BB0BA71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E091-44B9-974D-855B-C54BB0BA71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9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55CC-7496-DA4A-A31A-5C2FFFF58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Doing Data Science: Case Study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3F1F2-5AC5-1946-9E57-F850CC7C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274173"/>
          </a:xfrm>
        </p:spPr>
        <p:txBody>
          <a:bodyPr>
            <a:normAutofit/>
          </a:bodyPr>
          <a:lstStyle/>
          <a:p>
            <a:r>
              <a:rPr lang="en-US" sz="2400" dirty="0"/>
              <a:t>Satvik Ajmera</a:t>
            </a:r>
          </a:p>
          <a:p>
            <a:r>
              <a:rPr lang="en-US" sz="2400" dirty="0"/>
              <a:t>MSDS 6306</a:t>
            </a:r>
          </a:p>
          <a:p>
            <a:r>
              <a:rPr lang="en-US" sz="2400" dirty="0"/>
              <a:t>04/17/21</a:t>
            </a:r>
          </a:p>
        </p:txBody>
      </p:sp>
    </p:spTree>
    <p:extLst>
      <p:ext uri="{BB962C8B-B14F-4D97-AF65-F5344CB8AC3E}">
        <p14:creationId xmlns:p14="http://schemas.microsoft.com/office/powerpoint/2010/main" val="81344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5495-5F16-9A40-A0E4-D2CA7D0FC2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6165" y="719255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A2B6-E23A-1D41-988B-FDDEB248AA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27078"/>
            <a:ext cx="12099851" cy="4370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870 observations and 36 features. There are no missing values in the dataset.</a:t>
            </a:r>
          </a:p>
          <a:p>
            <a:r>
              <a:rPr lang="en-US" dirty="0"/>
              <a:t>Each employee has an observation.</a:t>
            </a:r>
          </a:p>
          <a:p>
            <a:r>
              <a:rPr lang="en-US" dirty="0"/>
              <a:t>Some features are ordinal such as Job Satisfaction, and Environment Satisfaction. For example, Performance Rating is on a scale of 1 to 4 (Assuming 4 is the best)</a:t>
            </a:r>
          </a:p>
          <a:p>
            <a:r>
              <a:rPr lang="en-US" dirty="0"/>
              <a:t>Other features can be categorical variables like Attrition (Yes or No), Gender (Male or Female),  and  Marital Status (Divorced, Married or Single). </a:t>
            </a:r>
          </a:p>
          <a:p>
            <a:r>
              <a:rPr lang="en-US" dirty="0"/>
              <a:t>There are continuous variables that include Monthly Income (in dollars), Total Years Worked, Distance From Home.</a:t>
            </a:r>
          </a:p>
          <a:p>
            <a:r>
              <a:rPr lang="en-US" dirty="0"/>
              <a:t>140 out of 870 employees or 16% of employees have left due to attrition. </a:t>
            </a:r>
          </a:p>
          <a:p>
            <a:r>
              <a:rPr lang="en-US" dirty="0"/>
              <a:t>So, what contributes to employees voluntarily leaving and why did these 140 employees leave?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7039020-7BF7-C240-BF23-E155B54355CC}"/>
              </a:ext>
            </a:extLst>
          </p:cNvPr>
          <p:cNvSpPr txBox="1">
            <a:spLocks/>
          </p:cNvSpPr>
          <p:nvPr/>
        </p:nvSpPr>
        <p:spPr>
          <a:xfrm>
            <a:off x="117661" y="292156"/>
            <a:ext cx="8220796" cy="1196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Looking at The Total Working years of Attrition Employees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7304C0-A7AF-9F44-84FF-5BB65C9F98C9}"/>
              </a:ext>
            </a:extLst>
          </p:cNvPr>
          <p:cNvSpPr txBox="1">
            <a:spLocks/>
          </p:cNvSpPr>
          <p:nvPr/>
        </p:nvSpPr>
        <p:spPr>
          <a:xfrm>
            <a:off x="649287" y="1260106"/>
            <a:ext cx="10893425" cy="49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C92B20-27BC-4B40-898E-850122FBB019}"/>
              </a:ext>
            </a:extLst>
          </p:cNvPr>
          <p:cNvSpPr txBox="1">
            <a:spLocks/>
          </p:cNvSpPr>
          <p:nvPr/>
        </p:nvSpPr>
        <p:spPr>
          <a:xfrm>
            <a:off x="117660" y="1866162"/>
            <a:ext cx="3752592" cy="417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40.7% of the employees that due to attrition have between 0 to 5 total working years.</a:t>
            </a:r>
          </a:p>
          <a:p>
            <a:r>
              <a:rPr lang="en-US" dirty="0"/>
              <a:t>78.6% percent of employees that left have 0 to 10 total working years.</a:t>
            </a:r>
          </a:p>
          <a:p>
            <a:r>
              <a:rPr lang="en-US" dirty="0"/>
              <a:t>Attrition employees with lower experience are more likely to leave.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5DCB48-28FE-1640-BA8E-2F2FEF56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75" y="1786270"/>
            <a:ext cx="7088786" cy="42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7039020-7BF7-C240-BF23-E155B54355CC}"/>
              </a:ext>
            </a:extLst>
          </p:cNvPr>
          <p:cNvSpPr txBox="1">
            <a:spLocks/>
          </p:cNvSpPr>
          <p:nvPr/>
        </p:nvSpPr>
        <p:spPr>
          <a:xfrm>
            <a:off x="238329" y="370755"/>
            <a:ext cx="7229271" cy="1294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Stock Option Level’s Impact on Employee Attrition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7304C0-A7AF-9F44-84FF-5BB65C9F98C9}"/>
              </a:ext>
            </a:extLst>
          </p:cNvPr>
          <p:cNvSpPr txBox="1">
            <a:spLocks/>
          </p:cNvSpPr>
          <p:nvPr/>
        </p:nvSpPr>
        <p:spPr>
          <a:xfrm>
            <a:off x="649287" y="1260106"/>
            <a:ext cx="10893425" cy="49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C92B20-27BC-4B40-898E-850122FBB019}"/>
              </a:ext>
            </a:extLst>
          </p:cNvPr>
          <p:cNvSpPr txBox="1">
            <a:spLocks/>
          </p:cNvSpPr>
          <p:nvPr/>
        </p:nvSpPr>
        <p:spPr>
          <a:xfrm>
            <a:off x="78584" y="2039135"/>
            <a:ext cx="4432461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70% of employees have no stock options.</a:t>
            </a:r>
          </a:p>
          <a:p>
            <a:r>
              <a:rPr lang="en-US" dirty="0"/>
              <a:t>In other words, 98 out of 140 employees didn’t have stock options.</a:t>
            </a:r>
          </a:p>
          <a:p>
            <a:r>
              <a:rPr lang="en-US" dirty="0"/>
              <a:t>To better retain talent, giving employees more stock options is a good strategy moving forward.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E2A951-1A43-CE43-936A-2664C75D2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5" y="1578429"/>
            <a:ext cx="7508803" cy="4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7039020-7BF7-C240-BF23-E155B54355CC}"/>
              </a:ext>
            </a:extLst>
          </p:cNvPr>
          <p:cNvSpPr txBox="1">
            <a:spLocks/>
          </p:cNvSpPr>
          <p:nvPr/>
        </p:nvSpPr>
        <p:spPr>
          <a:xfrm>
            <a:off x="80108" y="574761"/>
            <a:ext cx="8661121" cy="1109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Can Business Travel explain Attrition?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C92B20-27BC-4B40-898E-850122FBB019}"/>
              </a:ext>
            </a:extLst>
          </p:cNvPr>
          <p:cNvSpPr txBox="1">
            <a:spLocks/>
          </p:cNvSpPr>
          <p:nvPr/>
        </p:nvSpPr>
        <p:spPr>
          <a:xfrm>
            <a:off x="80108" y="1684522"/>
            <a:ext cx="6995606" cy="4567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8% of employees never travel for business. </a:t>
            </a:r>
          </a:p>
          <a:p>
            <a:pPr marL="0" indent="0">
              <a:buNone/>
            </a:pPr>
            <a:r>
              <a:rPr lang="en-US" dirty="0"/>
              <a:t> (11 out of 140 employees)</a:t>
            </a:r>
          </a:p>
          <a:p>
            <a:r>
              <a:rPr lang="en-US" dirty="0"/>
              <a:t>25% of employees travel frequently for business </a:t>
            </a:r>
          </a:p>
          <a:p>
            <a:pPr marL="0" indent="0">
              <a:buNone/>
            </a:pPr>
            <a:r>
              <a:rPr lang="en-US" dirty="0"/>
              <a:t> (35 out of 140 employees)</a:t>
            </a:r>
          </a:p>
          <a:p>
            <a:r>
              <a:rPr lang="en-US" dirty="0"/>
              <a:t>67% of employees travel rarely for business </a:t>
            </a:r>
          </a:p>
          <a:p>
            <a:pPr marL="0" indent="0">
              <a:buNone/>
            </a:pPr>
            <a:r>
              <a:rPr lang="en-US" dirty="0"/>
              <a:t> (94 out of 140 employees)</a:t>
            </a:r>
          </a:p>
          <a:p>
            <a:r>
              <a:rPr lang="en-US" dirty="0"/>
              <a:t>To retain talent and prevent attrition in the future, it is important to consider the value of business travel.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D41DDF-110D-AD44-ABDF-8A7848168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13" y="1818600"/>
            <a:ext cx="5282431" cy="42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7039020-7BF7-C240-BF23-E155B54355CC}"/>
              </a:ext>
            </a:extLst>
          </p:cNvPr>
          <p:cNvSpPr txBox="1">
            <a:spLocks/>
          </p:cNvSpPr>
          <p:nvPr/>
        </p:nvSpPr>
        <p:spPr>
          <a:xfrm>
            <a:off x="289726" y="735436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Importance of Job Role in Attrition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7304C0-A7AF-9F44-84FF-5BB65C9F98C9}"/>
              </a:ext>
            </a:extLst>
          </p:cNvPr>
          <p:cNvSpPr txBox="1">
            <a:spLocks/>
          </p:cNvSpPr>
          <p:nvPr/>
        </p:nvSpPr>
        <p:spPr>
          <a:xfrm>
            <a:off x="649287" y="1260106"/>
            <a:ext cx="10893425" cy="49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C92B20-27BC-4B40-898E-850122FBB019}"/>
              </a:ext>
            </a:extLst>
          </p:cNvPr>
          <p:cNvSpPr txBox="1">
            <a:spLocks/>
          </p:cNvSpPr>
          <p:nvPr/>
        </p:nvSpPr>
        <p:spPr>
          <a:xfrm>
            <a:off x="0" y="1730829"/>
            <a:ext cx="3752592" cy="386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Laboratory Technician, Research Scientist, Sales Executive and Sales Representative job roles had the most turnover.</a:t>
            </a:r>
          </a:p>
          <a:p>
            <a:r>
              <a:rPr lang="en-US" dirty="0"/>
              <a:t>24 out of 29 or 82% of Sales Representatives left due to attrition.</a:t>
            </a:r>
          </a:p>
          <a:p>
            <a:r>
              <a:rPr lang="en-US" dirty="0"/>
              <a:t>Job Role is a great predictor of attrition.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CF55-2968-8D48-B812-98DD738E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92" y="1535884"/>
            <a:ext cx="8382758" cy="33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EAA8-3072-5643-B9FA-304D43678A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0753" y="485482"/>
            <a:ext cx="9013371" cy="794040"/>
          </a:xfrm>
        </p:spPr>
        <p:txBody>
          <a:bodyPr>
            <a:normAutofit/>
          </a:bodyPr>
          <a:lstStyle/>
          <a:p>
            <a:r>
              <a:rPr lang="en-US" dirty="0"/>
              <a:t>Using Naïve Bayes to Predict Attrition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24B444-8187-DF44-8C08-C5C4576D0EBB}"/>
              </a:ext>
            </a:extLst>
          </p:cNvPr>
          <p:cNvSpPr txBox="1">
            <a:spLocks/>
          </p:cNvSpPr>
          <p:nvPr/>
        </p:nvSpPr>
        <p:spPr>
          <a:xfrm>
            <a:off x="180752" y="1084522"/>
            <a:ext cx="7841583" cy="48285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u="sng" dirty="0"/>
              <a:t>Problem statement: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want to investigate how to predict attrition using the Naïve Bayes Classifier.  We use specific features in our model to classify attrition employees as “Yes” and non-attrition employees as “No”.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u="sng" dirty="0"/>
              <a:t>Step 1:  the Naïve Bayes Classifier (with 70%-30%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Using 20 features of 35 features to predict attrition. (List on the right)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Using different train/test splits, the model predicted attrition with a </a:t>
            </a:r>
            <a:r>
              <a:rPr lang="en-US" sz="1800" b="1" dirty="0"/>
              <a:t>mean sensitivity of 85%</a:t>
            </a:r>
            <a:r>
              <a:rPr lang="en-US" sz="1800" dirty="0"/>
              <a:t>, a </a:t>
            </a:r>
            <a:r>
              <a:rPr lang="en-US" sz="1800" b="1" dirty="0"/>
              <a:t>mean specificity of 61%</a:t>
            </a:r>
            <a:r>
              <a:rPr lang="en-US" sz="1800" dirty="0"/>
              <a:t>,  and a </a:t>
            </a:r>
            <a:r>
              <a:rPr lang="en-US" sz="1800" b="1" dirty="0"/>
              <a:t>mean accuracy of 81%.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u="sng" dirty="0"/>
              <a:t>Takeaways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We were able to remove 15 features from our model to increase the sensitivity and specificity.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Monthly Income, Job Role and Stock Option Level were noticeably important in improving sensitivity.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A75E23-3B2F-1143-898C-E288E439D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51205"/>
              </p:ext>
            </p:extLst>
          </p:nvPr>
        </p:nvGraphicFramePr>
        <p:xfrm>
          <a:off x="8128736" y="2736234"/>
          <a:ext cx="3882511" cy="293914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73080">
                  <a:extLst>
                    <a:ext uri="{9D8B030D-6E8A-4147-A177-3AD203B41FA5}">
                      <a16:colId xmlns:a16="http://schemas.microsoft.com/office/drawing/2014/main" val="3578220594"/>
                    </a:ext>
                  </a:extLst>
                </a:gridCol>
                <a:gridCol w="2109431">
                  <a:extLst>
                    <a:ext uri="{9D8B030D-6E8A-4147-A177-3AD203B41FA5}">
                      <a16:colId xmlns:a16="http://schemas.microsoft.com/office/drawing/2014/main" val="4249966142"/>
                    </a:ext>
                  </a:extLst>
                </a:gridCol>
              </a:tblGrid>
              <a:tr h="262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Monthly Income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extLst>
                  <a:ext uri="{0D108BD9-81ED-4DB2-BD59-A6C34878D82A}">
                    <a16:rowId xmlns:a16="http://schemas.microsoft.com/office/drawing/2014/main" val="2313866019"/>
                  </a:ext>
                </a:extLst>
              </a:tr>
              <a:tr h="262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Business Travel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Number of Companies Worked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extLst>
                  <a:ext uri="{0D108BD9-81ED-4DB2-BD59-A6C34878D82A}">
                    <a16:rowId xmlns:a16="http://schemas.microsoft.com/office/drawing/2014/main" val="1351834586"/>
                  </a:ext>
                </a:extLst>
              </a:tr>
              <a:tr h="262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Daily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Over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extLst>
                  <a:ext uri="{0D108BD9-81ED-4DB2-BD59-A6C34878D82A}">
                    <a16:rowId xmlns:a16="http://schemas.microsoft.com/office/drawing/2014/main" val="861286539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Education Field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Percent Salary Hike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extLst>
                  <a:ext uri="{0D108BD9-81ED-4DB2-BD59-A6C34878D82A}">
                    <a16:rowId xmlns:a16="http://schemas.microsoft.com/office/drawing/2014/main" val="2793121231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Environment Satisfaction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Working Years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extLst>
                  <a:ext uri="{0D108BD9-81ED-4DB2-BD59-A6C34878D82A}">
                    <a16:rowId xmlns:a16="http://schemas.microsoft.com/office/drawing/2014/main" val="1068437686"/>
                  </a:ext>
                </a:extLst>
              </a:tr>
              <a:tr h="262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Hourly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Training Times Last Year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extLst>
                  <a:ext uri="{0D108BD9-81ED-4DB2-BD59-A6C34878D82A}">
                    <a16:rowId xmlns:a16="http://schemas.microsoft.com/office/drawing/2014/main" val="548831108"/>
                  </a:ext>
                </a:extLst>
              </a:tr>
              <a:tr h="262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Job Involvement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Work Life Balance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extLst>
                  <a:ext uri="{0D108BD9-81ED-4DB2-BD59-A6C34878D82A}">
                    <a16:rowId xmlns:a16="http://schemas.microsoft.com/office/drawing/2014/main" val="387526435"/>
                  </a:ext>
                </a:extLst>
              </a:tr>
              <a:tr h="262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Job Level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Years At Company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extLst>
                  <a:ext uri="{0D108BD9-81ED-4DB2-BD59-A6C34878D82A}">
                    <a16:rowId xmlns:a16="http://schemas.microsoft.com/office/drawing/2014/main" val="3482922899"/>
                  </a:ext>
                </a:extLst>
              </a:tr>
              <a:tr h="2629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Job Role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Years In Current Role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extLst>
                  <a:ext uri="{0D108BD9-81ED-4DB2-BD59-A6C34878D82A}">
                    <a16:rowId xmlns:a16="http://schemas.microsoft.com/office/drawing/2014/main" val="1257859953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Stock Option Level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6738" marR="6738" marT="673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Years With Current Manager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41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3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EAA8-3072-5643-B9FA-304D43678A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3647" y="290482"/>
            <a:ext cx="8070618" cy="79404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Multiple Linear Regression to Predict Employee Salary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24B444-8187-DF44-8C08-C5C4576D0EBB}"/>
              </a:ext>
            </a:extLst>
          </p:cNvPr>
          <p:cNvSpPr txBox="1">
            <a:spLocks/>
          </p:cNvSpPr>
          <p:nvPr/>
        </p:nvSpPr>
        <p:spPr>
          <a:xfrm>
            <a:off x="198017" y="1967024"/>
            <a:ext cx="11795966" cy="4890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Problem statement: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want to investigate how to predict Monthly Income for all employees.  We build and fit a custom multiple linear regression model that aims for a RMSE of less than 3000.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Step 1:  the Custom Multiple Regression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 backwards elimination of a p-value of 0.05, its was able to remove 25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final model used Job Level,  Job Role, Daily Rate, and Total Working Years.</a:t>
            </a:r>
          </a:p>
          <a:p>
            <a:pPr marL="0" indent="0" algn="ctr">
              <a:buNone/>
            </a:pPr>
            <a:r>
              <a:rPr lang="en-US" b="1" u="sng" dirty="0"/>
              <a:t>Takeaways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The final model was able to predict salary with a RMSE of 984.3 and an adjusted R-squared of 0.9542.</a:t>
            </a:r>
          </a:p>
        </p:txBody>
      </p:sp>
    </p:spTree>
    <p:extLst>
      <p:ext uri="{BB962C8B-B14F-4D97-AF65-F5344CB8AC3E}">
        <p14:creationId xmlns:p14="http://schemas.microsoft.com/office/powerpoint/2010/main" val="219729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B09C6-48FA-0244-8EAD-ECA7A2BCE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450601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350</TotalTime>
  <Words>1025</Words>
  <Application>Microsoft Macintosh PowerPoint</Application>
  <PresentationFormat>Widescreen</PresentationFormat>
  <Paragraphs>116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Gill Sans MT</vt:lpstr>
      <vt:lpstr>Gallery</vt:lpstr>
      <vt:lpstr>Doing Data Science: Case Study 2 </vt:lpstr>
      <vt:lpstr>About the Data</vt:lpstr>
      <vt:lpstr>PowerPoint Presentation</vt:lpstr>
      <vt:lpstr>PowerPoint Presentation</vt:lpstr>
      <vt:lpstr>PowerPoint Presentation</vt:lpstr>
      <vt:lpstr>PowerPoint Presentation</vt:lpstr>
      <vt:lpstr>Using Naïve Bayes to Predict Attrition </vt:lpstr>
      <vt:lpstr>Using Multiple Linear Regression to Predict Employee Salary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Science: Case Study 2 </dc:title>
  <dc:creator>satvik ajmera</dc:creator>
  <cp:lastModifiedBy>satvik ajmera</cp:lastModifiedBy>
  <cp:revision>49</cp:revision>
  <dcterms:created xsi:type="dcterms:W3CDTF">2021-04-15T00:23:41Z</dcterms:created>
  <dcterms:modified xsi:type="dcterms:W3CDTF">2021-04-17T22:49:04Z</dcterms:modified>
</cp:coreProperties>
</file>