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6" r:id="rId3"/>
    <p:sldId id="272" r:id="rId4"/>
    <p:sldId id="282" r:id="rId5"/>
    <p:sldId id="286" r:id="rId6"/>
    <p:sldId id="293" r:id="rId7"/>
    <p:sldId id="298" r:id="rId8"/>
    <p:sldId id="300" r:id="rId9"/>
    <p:sldId id="301" r:id="rId10"/>
    <p:sldId id="302" r:id="rId11"/>
    <p:sldId id="303" r:id="rId12"/>
    <p:sldId id="304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10" autoAdjust="0"/>
  </p:normalViewPr>
  <p:slideViewPr>
    <p:cSldViewPr snapToGrid="0" showGuides="1">
      <p:cViewPr>
        <p:scale>
          <a:sx n="66" d="100"/>
          <a:sy n="66" d="100"/>
        </p:scale>
        <p:origin x="900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0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2690811"/>
          </a:xfrm>
        </p:spPr>
        <p:txBody>
          <a:bodyPr/>
          <a:lstStyle/>
          <a:p>
            <a:r>
              <a:rPr lang="en-US" dirty="0"/>
              <a:t>Employee Attrition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2063" y="5613401"/>
            <a:ext cx="1739900" cy="901700"/>
          </a:xfrm>
        </p:spPr>
        <p:txBody>
          <a:bodyPr>
            <a:normAutofit/>
          </a:bodyPr>
          <a:lstStyle/>
          <a:p>
            <a:r>
              <a:rPr lang="en-US" sz="2000" dirty="0"/>
              <a:t>Presented by,</a:t>
            </a:r>
          </a:p>
          <a:p>
            <a:r>
              <a:rPr lang="en-US" sz="2000" dirty="0"/>
              <a:t>Sajni </a:t>
            </a:r>
            <a:r>
              <a:rPr lang="en-US" sz="2000" dirty="0" err="1"/>
              <a:t>Bhadaja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D8ADCAE6-B170-DC30-6E7F-EC7FB7B7B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608694"/>
            <a:ext cx="11520487" cy="755649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+mj-lt"/>
              </a:rPr>
              <a:t>Result/Outcomes</a:t>
            </a:r>
            <a:endParaRPr lang="en-IN" sz="4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55630D-4001-7230-B46C-C39CC096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DD46FB4B-AAF2-D019-74AE-A15DDDA04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9223" y="2588088"/>
            <a:ext cx="1083355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Identified departments and roles with highest attrition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Found strong correlation between low satisfaction and turnover.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Highlighted impact of promotions, workload, and salary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Recommendations proposed for boosting retention and employee morale.</a:t>
            </a:r>
          </a:p>
        </p:txBody>
      </p:sp>
    </p:spTree>
    <p:extLst>
      <p:ext uri="{BB962C8B-B14F-4D97-AF65-F5344CB8AC3E}">
        <p14:creationId xmlns:p14="http://schemas.microsoft.com/office/powerpoint/2010/main" val="363650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03B679-A06A-05F0-90DA-FEFAAD21D9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B78E86C-96E3-E943-170A-80E0641BEA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1514" y="493486"/>
            <a:ext cx="2811916" cy="758825"/>
          </a:xfrm>
        </p:spPr>
        <p:txBody>
          <a:bodyPr>
            <a:normAutofit/>
          </a:bodyPr>
          <a:lstStyle/>
          <a:p>
            <a:r>
              <a:rPr lang="en-IN" sz="4400" dirty="0"/>
              <a:t>Conclusion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61B4CE-50BE-A876-36F3-08A68F30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1" y="493486"/>
            <a:ext cx="7176508" cy="56315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EE8065-ACD8-4AE5-DACA-E772C1769E8C}"/>
              </a:ext>
            </a:extLst>
          </p:cNvPr>
          <p:cNvSpPr txBox="1"/>
          <p:nvPr/>
        </p:nvSpPr>
        <p:spPr>
          <a:xfrm>
            <a:off x="482827" y="1785379"/>
            <a:ext cx="388597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By analyzing key </a:t>
            </a:r>
            <a:r>
              <a:rPr lang="en-US" sz="2600" dirty="0"/>
              <a:t>variables</a:t>
            </a:r>
            <a:r>
              <a:rPr lang="en-US" sz="2500" dirty="0"/>
              <a:t>, this project reveals crucial patterns behind employee attrition. </a:t>
            </a:r>
          </a:p>
          <a:p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The insights enable data-backed HR decisions, reducing turnover risk and improving workforce stability.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771505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259722-70C5-931E-47FA-8C8D4559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486" y="274865"/>
            <a:ext cx="11362758" cy="758824"/>
          </a:xfrm>
        </p:spPr>
        <p:txBody>
          <a:bodyPr>
            <a:normAutofit/>
          </a:bodyPr>
          <a:lstStyle/>
          <a:p>
            <a:r>
              <a:rPr lang="en-IN" sz="4400" b="1" dirty="0"/>
              <a:t>Future Perspective</a:t>
            </a:r>
            <a:endParaRPr lang="en-IN" sz="4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6134981-8084-2414-CE8D-3F2F50A96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428" y="1853930"/>
            <a:ext cx="99568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/>
              <a:t>Add machine learning models to predict at-risk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  employees.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/>
              <a:t>Build an interactive dashboard for HR managers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/>
              <a:t>  (e.g., </a:t>
            </a:r>
            <a:r>
              <a:rPr lang="en-US" altLang="en-US" sz="3200" dirty="0" err="1"/>
              <a:t>Streamlite</a:t>
            </a:r>
            <a:r>
              <a:rPr lang="en-US" altLang="en-US" sz="3200" dirty="0"/>
              <a:t>, Power BI).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/>
              <a:t>Extend to other workforce datasets for broader impact.</a:t>
            </a:r>
          </a:p>
        </p:txBody>
      </p:sp>
    </p:spTree>
    <p:extLst>
      <p:ext uri="{BB962C8B-B14F-4D97-AF65-F5344CB8AC3E}">
        <p14:creationId xmlns:p14="http://schemas.microsoft.com/office/powerpoint/2010/main" val="201255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F6DC0A6-484C-E8D0-A41D-079621A45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5EEAD6-61FB-E4BB-B586-B0736F6EDAF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rcRect t="7786" b="7786"/>
          <a:stretch>
            <a:fillRect/>
          </a:stretch>
        </p:blipFill>
        <p:spPr>
          <a:xfrm>
            <a:off x="0" y="0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12192000" h="6857999">
                <a:moveTo>
                  <a:pt x="3755661" y="2851629"/>
                </a:moveTo>
                <a:cubicBezTo>
                  <a:pt x="3782295" y="3186859"/>
                  <a:pt x="3808837" y="3468330"/>
                  <a:pt x="3835290" y="3696043"/>
                </a:cubicBezTo>
                <a:lnTo>
                  <a:pt x="3655348" y="3696043"/>
                </a:lnTo>
                <a:cubicBezTo>
                  <a:pt x="3668982" y="3518066"/>
                  <a:pt x="3702419" y="3236595"/>
                  <a:pt x="3755661" y="2851629"/>
                </a:cubicBezTo>
                <a:close/>
                <a:moveTo>
                  <a:pt x="9477885" y="2701373"/>
                </a:moveTo>
                <a:cubicBezTo>
                  <a:pt x="9510171" y="2701373"/>
                  <a:pt x="9531488" y="2714412"/>
                  <a:pt x="9541837" y="2740490"/>
                </a:cubicBezTo>
                <a:cubicBezTo>
                  <a:pt x="9552185" y="2766567"/>
                  <a:pt x="9557359" y="2826379"/>
                  <a:pt x="9557359" y="2919927"/>
                </a:cubicBezTo>
                <a:lnTo>
                  <a:pt x="9557359" y="3843815"/>
                </a:lnTo>
                <a:cubicBezTo>
                  <a:pt x="9557359" y="3962198"/>
                  <a:pt x="9552392" y="4037119"/>
                  <a:pt x="9542458" y="4068578"/>
                </a:cubicBezTo>
                <a:cubicBezTo>
                  <a:pt x="9532523" y="4100037"/>
                  <a:pt x="9509757" y="4115766"/>
                  <a:pt x="9474160" y="4115766"/>
                </a:cubicBezTo>
                <a:cubicBezTo>
                  <a:pt x="9439390" y="4115766"/>
                  <a:pt x="9417244" y="4102106"/>
                  <a:pt x="9407724" y="4074787"/>
                </a:cubicBezTo>
                <a:cubicBezTo>
                  <a:pt x="9398204" y="4047468"/>
                  <a:pt x="9393444" y="3975444"/>
                  <a:pt x="9393444" y="3858716"/>
                </a:cubicBezTo>
                <a:lnTo>
                  <a:pt x="9393444" y="2919927"/>
                </a:lnTo>
                <a:cubicBezTo>
                  <a:pt x="9393444" y="2816445"/>
                  <a:pt x="9400687" y="2754149"/>
                  <a:pt x="9415175" y="2733039"/>
                </a:cubicBezTo>
                <a:cubicBezTo>
                  <a:pt x="9429662" y="2711928"/>
                  <a:pt x="9450566" y="2701373"/>
                  <a:pt x="9477885" y="2701373"/>
                </a:cubicBezTo>
                <a:close/>
                <a:moveTo>
                  <a:pt x="10268753" y="2403345"/>
                </a:moveTo>
                <a:lnTo>
                  <a:pt x="10268753" y="3592975"/>
                </a:lnTo>
                <a:cubicBezTo>
                  <a:pt x="10268753" y="3819807"/>
                  <a:pt x="10272893" y="3968614"/>
                  <a:pt x="10281171" y="4039396"/>
                </a:cubicBezTo>
                <a:cubicBezTo>
                  <a:pt x="10289449" y="4110178"/>
                  <a:pt x="10316355" y="4177441"/>
                  <a:pt x="10361887" y="4241186"/>
                </a:cubicBezTo>
                <a:cubicBezTo>
                  <a:pt x="10407419" y="4304931"/>
                  <a:pt x="10476131" y="4356672"/>
                  <a:pt x="10568023" y="4396409"/>
                </a:cubicBezTo>
                <a:cubicBezTo>
                  <a:pt x="10659915" y="4436146"/>
                  <a:pt x="10765881" y="4456015"/>
                  <a:pt x="10885920" y="4456015"/>
                </a:cubicBezTo>
                <a:cubicBezTo>
                  <a:pt x="10994369" y="4456015"/>
                  <a:pt x="11088538" y="4439251"/>
                  <a:pt x="11168426" y="4405722"/>
                </a:cubicBezTo>
                <a:cubicBezTo>
                  <a:pt x="11248314" y="4372194"/>
                  <a:pt x="11312680" y="4322937"/>
                  <a:pt x="11361523" y="4257950"/>
                </a:cubicBezTo>
                <a:cubicBezTo>
                  <a:pt x="11410367" y="4192963"/>
                  <a:pt x="11439756" y="4129632"/>
                  <a:pt x="11449690" y="4067957"/>
                </a:cubicBezTo>
                <a:cubicBezTo>
                  <a:pt x="11459624" y="4006282"/>
                  <a:pt x="11464592" y="3899281"/>
                  <a:pt x="11464592" y="3746956"/>
                </a:cubicBezTo>
                <a:lnTo>
                  <a:pt x="11464592" y="2403345"/>
                </a:lnTo>
                <a:lnTo>
                  <a:pt x="10941800" y="2403345"/>
                </a:lnTo>
                <a:lnTo>
                  <a:pt x="10941800" y="3884794"/>
                </a:lnTo>
                <a:cubicBezTo>
                  <a:pt x="10941800" y="3984965"/>
                  <a:pt x="10937040" y="4048502"/>
                  <a:pt x="10927520" y="4075408"/>
                </a:cubicBezTo>
                <a:cubicBezTo>
                  <a:pt x="10917999" y="4102313"/>
                  <a:pt x="10896682" y="4115766"/>
                  <a:pt x="10863568" y="4115766"/>
                </a:cubicBezTo>
                <a:cubicBezTo>
                  <a:pt x="10834593" y="4115766"/>
                  <a:pt x="10815345" y="4103555"/>
                  <a:pt x="10805825" y="4079133"/>
                </a:cubicBezTo>
                <a:cubicBezTo>
                  <a:pt x="10796304" y="4054711"/>
                  <a:pt x="10791544" y="3998624"/>
                  <a:pt x="10791544" y="3910871"/>
                </a:cubicBezTo>
                <a:lnTo>
                  <a:pt x="10791544" y="2403345"/>
                </a:lnTo>
                <a:close/>
                <a:moveTo>
                  <a:pt x="7566193" y="2403345"/>
                </a:moveTo>
                <a:lnTo>
                  <a:pt x="7933761" y="3686108"/>
                </a:lnTo>
                <a:lnTo>
                  <a:pt x="7933761" y="4413794"/>
                </a:lnTo>
                <a:lnTo>
                  <a:pt x="8418056" y="4413794"/>
                </a:lnTo>
                <a:lnTo>
                  <a:pt x="8418056" y="3686108"/>
                </a:lnTo>
                <a:lnTo>
                  <a:pt x="8799284" y="2403345"/>
                </a:lnTo>
                <a:lnTo>
                  <a:pt x="8319025" y="2403345"/>
                </a:lnTo>
                <a:cubicBezTo>
                  <a:pt x="8250933" y="2717012"/>
                  <a:pt x="8202401" y="2981098"/>
                  <a:pt x="8173425" y="3195603"/>
                </a:cubicBezTo>
                <a:cubicBezTo>
                  <a:pt x="8163827" y="3059848"/>
                  <a:pt x="8121503" y="2795762"/>
                  <a:pt x="8046453" y="2403345"/>
                </a:cubicBezTo>
                <a:close/>
                <a:moveTo>
                  <a:pt x="5885179" y="2403345"/>
                </a:moveTo>
                <a:lnTo>
                  <a:pt x="5885179" y="4413794"/>
                </a:lnTo>
                <a:lnTo>
                  <a:pt x="6407970" y="4413794"/>
                </a:lnTo>
                <a:lnTo>
                  <a:pt x="6407970" y="3551996"/>
                </a:lnTo>
                <a:lnTo>
                  <a:pt x="6619695" y="4413794"/>
                </a:lnTo>
                <a:lnTo>
                  <a:pt x="7159871" y="4413794"/>
                </a:lnTo>
                <a:lnTo>
                  <a:pt x="6831419" y="3311090"/>
                </a:lnTo>
                <a:lnTo>
                  <a:pt x="7131310" y="2403345"/>
                </a:lnTo>
                <a:lnTo>
                  <a:pt x="6640805" y="2403345"/>
                </a:lnTo>
                <a:lnTo>
                  <a:pt x="6407970" y="3184427"/>
                </a:lnTo>
                <a:lnTo>
                  <a:pt x="6407970" y="2403345"/>
                </a:lnTo>
                <a:close/>
                <a:moveTo>
                  <a:pt x="4504054" y="2403345"/>
                </a:moveTo>
                <a:lnTo>
                  <a:pt x="4504054" y="4413794"/>
                </a:lnTo>
                <a:lnTo>
                  <a:pt x="4941162" y="4413794"/>
                </a:lnTo>
                <a:lnTo>
                  <a:pt x="4941162" y="3499841"/>
                </a:lnTo>
                <a:lnTo>
                  <a:pt x="5213114" y="4413794"/>
                </a:lnTo>
                <a:lnTo>
                  <a:pt x="5671332" y="4413794"/>
                </a:lnTo>
                <a:lnTo>
                  <a:pt x="5671332" y="2403345"/>
                </a:lnTo>
                <a:lnTo>
                  <a:pt x="5234224" y="2403345"/>
                </a:lnTo>
                <a:lnTo>
                  <a:pt x="5234224" y="3308606"/>
                </a:lnTo>
                <a:lnTo>
                  <a:pt x="4941162" y="2403345"/>
                </a:lnTo>
                <a:close/>
                <a:moveTo>
                  <a:pt x="3356737" y="2403345"/>
                </a:moveTo>
                <a:lnTo>
                  <a:pt x="3090064" y="4413794"/>
                </a:lnTo>
                <a:lnTo>
                  <a:pt x="3630551" y="4413794"/>
                </a:lnTo>
                <a:lnTo>
                  <a:pt x="3661984" y="4052435"/>
                </a:lnTo>
                <a:lnTo>
                  <a:pt x="3849008" y="4052435"/>
                </a:lnTo>
                <a:lnTo>
                  <a:pt x="3877045" y="4413794"/>
                </a:lnTo>
                <a:lnTo>
                  <a:pt x="4411323" y="4413794"/>
                </a:lnTo>
                <a:lnTo>
                  <a:pt x="4112363" y="2403345"/>
                </a:lnTo>
                <a:close/>
                <a:moveTo>
                  <a:pt x="1798955" y="2403345"/>
                </a:moveTo>
                <a:lnTo>
                  <a:pt x="1798955" y="4413794"/>
                </a:lnTo>
                <a:lnTo>
                  <a:pt x="2321746" y="4413794"/>
                </a:lnTo>
                <a:lnTo>
                  <a:pt x="2321746" y="3569381"/>
                </a:lnTo>
                <a:lnTo>
                  <a:pt x="2478211" y="3569381"/>
                </a:lnTo>
                <a:lnTo>
                  <a:pt x="2478211" y="4413794"/>
                </a:lnTo>
                <a:lnTo>
                  <a:pt x="3001002" y="4413794"/>
                </a:lnTo>
                <a:lnTo>
                  <a:pt x="3001002" y="2403345"/>
                </a:lnTo>
                <a:lnTo>
                  <a:pt x="2478211" y="2403345"/>
                </a:lnTo>
                <a:lnTo>
                  <a:pt x="2478211" y="3122338"/>
                </a:lnTo>
                <a:lnTo>
                  <a:pt x="2321746" y="3122338"/>
                </a:lnTo>
                <a:lnTo>
                  <a:pt x="2321746" y="2403345"/>
                </a:lnTo>
                <a:close/>
                <a:moveTo>
                  <a:pt x="537971" y="2403345"/>
                </a:moveTo>
                <a:lnTo>
                  <a:pt x="537971" y="2805683"/>
                </a:lnTo>
                <a:lnTo>
                  <a:pt x="847175" y="2805683"/>
                </a:lnTo>
                <a:lnTo>
                  <a:pt x="847175" y="4413794"/>
                </a:lnTo>
                <a:lnTo>
                  <a:pt x="1369967" y="4413794"/>
                </a:lnTo>
                <a:lnTo>
                  <a:pt x="1369967" y="2805683"/>
                </a:lnTo>
                <a:lnTo>
                  <a:pt x="1680413" y="2805683"/>
                </a:lnTo>
                <a:lnTo>
                  <a:pt x="1680413" y="2403345"/>
                </a:lnTo>
                <a:close/>
                <a:moveTo>
                  <a:pt x="9475401" y="2361124"/>
                </a:moveTo>
                <a:cubicBezTo>
                  <a:pt x="9361985" y="2361124"/>
                  <a:pt x="9262642" y="2379751"/>
                  <a:pt x="9177373" y="2417004"/>
                </a:cubicBezTo>
                <a:cubicBezTo>
                  <a:pt x="9092104" y="2454258"/>
                  <a:pt x="9024427" y="2507655"/>
                  <a:pt x="8974341" y="2577195"/>
                </a:cubicBezTo>
                <a:cubicBezTo>
                  <a:pt x="8924256" y="2646735"/>
                  <a:pt x="8894453" y="2723518"/>
                  <a:pt x="8884933" y="2807546"/>
                </a:cubicBezTo>
                <a:cubicBezTo>
                  <a:pt x="8875412" y="2891573"/>
                  <a:pt x="8870652" y="3034585"/>
                  <a:pt x="8870652" y="3236582"/>
                </a:cubicBezTo>
                <a:lnTo>
                  <a:pt x="8870652" y="3580557"/>
                </a:lnTo>
                <a:cubicBezTo>
                  <a:pt x="8870652" y="3787521"/>
                  <a:pt x="8875619" y="3932396"/>
                  <a:pt x="8885554" y="4015181"/>
                </a:cubicBezTo>
                <a:cubicBezTo>
                  <a:pt x="8895488" y="4097967"/>
                  <a:pt x="8926533" y="4174544"/>
                  <a:pt x="8978688" y="4244911"/>
                </a:cubicBezTo>
                <a:cubicBezTo>
                  <a:pt x="9030842" y="4315279"/>
                  <a:pt x="9099762" y="4368055"/>
                  <a:pt x="9185445" y="4403239"/>
                </a:cubicBezTo>
                <a:cubicBezTo>
                  <a:pt x="9271128" y="4438423"/>
                  <a:pt x="9367780" y="4456015"/>
                  <a:pt x="9475401" y="4456015"/>
                </a:cubicBezTo>
                <a:cubicBezTo>
                  <a:pt x="9588818" y="4456015"/>
                  <a:pt x="9688161" y="4437388"/>
                  <a:pt x="9773430" y="4400134"/>
                </a:cubicBezTo>
                <a:cubicBezTo>
                  <a:pt x="9858699" y="4362881"/>
                  <a:pt x="9926376" y="4309484"/>
                  <a:pt x="9976462" y="4239944"/>
                </a:cubicBezTo>
                <a:cubicBezTo>
                  <a:pt x="10026547" y="4170404"/>
                  <a:pt x="10056350" y="4093621"/>
                  <a:pt x="10065870" y="4009593"/>
                </a:cubicBezTo>
                <a:cubicBezTo>
                  <a:pt x="10075390" y="3925566"/>
                  <a:pt x="10080151" y="3782554"/>
                  <a:pt x="10080151" y="3580557"/>
                </a:cubicBezTo>
                <a:lnTo>
                  <a:pt x="10080151" y="3236582"/>
                </a:lnTo>
                <a:cubicBezTo>
                  <a:pt x="10080151" y="3029618"/>
                  <a:pt x="10075183" y="2884743"/>
                  <a:pt x="10065249" y="2801958"/>
                </a:cubicBezTo>
                <a:cubicBezTo>
                  <a:pt x="10055315" y="2719172"/>
                  <a:pt x="10024270" y="2642595"/>
                  <a:pt x="9972115" y="2572228"/>
                </a:cubicBezTo>
                <a:cubicBezTo>
                  <a:pt x="9919960" y="2501860"/>
                  <a:pt x="9851041" y="2449084"/>
                  <a:pt x="9765358" y="2413900"/>
                </a:cubicBezTo>
                <a:cubicBezTo>
                  <a:pt x="9679675" y="2378716"/>
                  <a:pt x="9583022" y="2361124"/>
                  <a:pt x="9475401" y="236112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622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8" y="1512198"/>
            <a:ext cx="5272764" cy="913502"/>
          </a:xfrm>
        </p:spPr>
        <p:txBody>
          <a:bodyPr/>
          <a:lstStyle/>
          <a:p>
            <a:r>
              <a:rPr lang="en-US" sz="4800" dirty="0"/>
              <a:t>Slide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2984501"/>
            <a:ext cx="5272764" cy="2646930"/>
          </a:xfrm>
        </p:spPr>
        <p:txBody>
          <a:bodyPr>
            <a:normAutofit fontScale="92500" lnSpcReduction="20000"/>
          </a:bodyPr>
          <a:lstStyle/>
          <a:p>
            <a:pPr marL="243834" indent="-243834">
              <a:buFont typeface="Arial" panose="020B0604020202020204" pitchFamily="34" charset="0"/>
              <a:buChar char="•"/>
            </a:pPr>
            <a:r>
              <a:rPr lang="en-US" sz="2000" dirty="0"/>
              <a:t>Problem Statement</a:t>
            </a:r>
          </a:p>
          <a:p>
            <a:pPr marL="243834" indent="-243834">
              <a:buFont typeface="Arial" panose="020B0604020202020204" pitchFamily="34" charset="0"/>
              <a:buChar char="•"/>
            </a:pPr>
            <a:r>
              <a:rPr lang="en-US" sz="2000" dirty="0"/>
              <a:t>Project Overview – Introduction</a:t>
            </a:r>
          </a:p>
          <a:p>
            <a:pPr marL="243834" indent="-243834">
              <a:buFont typeface="Arial" panose="020B0604020202020204" pitchFamily="34" charset="0"/>
              <a:buChar char="•"/>
            </a:pPr>
            <a:r>
              <a:rPr lang="en-US" sz="2000" dirty="0"/>
              <a:t>End Users</a:t>
            </a:r>
          </a:p>
          <a:p>
            <a:pPr marL="243834" indent="-243834">
              <a:buFont typeface="Arial" panose="020B0604020202020204" pitchFamily="34" charset="0"/>
              <a:buChar char="•"/>
            </a:pPr>
            <a:r>
              <a:rPr lang="en-US" sz="2000" dirty="0"/>
              <a:t>Wow Factor in Project</a:t>
            </a:r>
          </a:p>
          <a:p>
            <a:pPr marL="243834" indent="-243834">
              <a:buFont typeface="Arial" panose="020B0604020202020204" pitchFamily="34" charset="0"/>
              <a:buChar char="•"/>
            </a:pPr>
            <a:r>
              <a:rPr lang="en-US" sz="2000" dirty="0"/>
              <a:t>Modelling/Block Diagram/Flow of Project</a:t>
            </a:r>
          </a:p>
          <a:p>
            <a:pPr marL="243834" indent="-243834">
              <a:buFont typeface="Arial" panose="020B0604020202020204" pitchFamily="34" charset="0"/>
              <a:buChar char="•"/>
            </a:pPr>
            <a:r>
              <a:rPr lang="en-US" sz="2000" dirty="0"/>
              <a:t>Result/outcomes</a:t>
            </a:r>
          </a:p>
          <a:p>
            <a:pPr marL="243834" indent="-243834">
              <a:buFont typeface="Arial" panose="020B0604020202020204" pitchFamily="34" charset="0"/>
              <a:buChar char="•"/>
            </a:pPr>
            <a:r>
              <a:rPr lang="en-US" sz="2000" dirty="0"/>
              <a:t>Conclusion</a:t>
            </a:r>
          </a:p>
          <a:p>
            <a:pPr marL="243834" indent="-243834">
              <a:buFont typeface="Arial" panose="020B0604020202020204" pitchFamily="34" charset="0"/>
              <a:buChar char="•"/>
            </a:pPr>
            <a:r>
              <a:rPr lang="en-US" sz="2000" dirty="0"/>
              <a:t>Future Perspective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Problem Statement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F7BF1F-0F37-050A-2826-F614865A5424}"/>
              </a:ext>
            </a:extLst>
          </p:cNvPr>
          <p:cNvSpPr txBox="1"/>
          <p:nvPr/>
        </p:nvSpPr>
        <p:spPr>
          <a:xfrm>
            <a:off x="444500" y="1228397"/>
            <a:ext cx="84963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High attrition negatively impacts productivity, morale, and operational continuity.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Increased costs for recruitment, training, and onboarding.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Loss of experienced talent and institutional knowledge.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Need for data-driven insights to reduce employee turnover.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End Users</a:t>
            </a:r>
            <a:endParaRPr lang="en-US" sz="24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87422"/>
            <a:ext cx="5630165" cy="195345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HR Managers – for policy changes and retention planning.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Business Analysts – for employee-related performance metrics.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Organizational Development Teams – to design engagement initiatives.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Executives – for strategic workforce management decisions.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Introduction</a:t>
            </a:r>
            <a:endParaRPr lang="en-US" sz="2400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B7F7E6D7-CD77-190F-BFD4-6BDEB0D0033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71476" y="4216400"/>
            <a:ext cx="555872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 employee attrition using a dataset of 1,000 employees.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includes demographics, job roles, satisfaction, salary, tenure, promotions, and attrition status.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Python (Pandas, Seaborn, Matplotlib) for data analysis and visualization.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Objective: Identify factors influencing attrition and suggest solutions.</a:t>
            </a:r>
          </a:p>
        </p:txBody>
      </p:sp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02035" y="254035"/>
            <a:ext cx="4598987" cy="758825"/>
          </a:xfrm>
        </p:spPr>
        <p:txBody>
          <a:bodyPr/>
          <a:lstStyle/>
          <a:p>
            <a:r>
              <a:rPr lang="en-IN" dirty="0"/>
              <a:t>Wow Factor in Project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1512" y="4333114"/>
            <a:ext cx="7699375" cy="973138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dirty="0"/>
              <a:t>🔁 </a:t>
            </a:r>
            <a:r>
              <a:rPr lang="en-US" b="1" dirty="0"/>
              <a:t>End-to-End Pipeline</a:t>
            </a:r>
            <a:r>
              <a:rPr lang="en-US" dirty="0"/>
              <a:t>: </a:t>
            </a:r>
            <a:r>
              <a:rPr lang="en-US" sz="2400" dirty="0"/>
              <a:t>From raw data to actionable   </a:t>
            </a:r>
          </a:p>
          <a:p>
            <a:pPr marL="0" indent="0">
              <a:buNone/>
            </a:pPr>
            <a:r>
              <a:rPr lang="en-US" sz="2400" dirty="0"/>
              <a:t>         recommendations.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1513" y="1524828"/>
            <a:ext cx="7699375" cy="8810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🎯 </a:t>
            </a:r>
            <a:r>
              <a:rPr lang="en-US" b="1" dirty="0"/>
              <a:t>Purpose-Driven EDA</a:t>
            </a:r>
            <a:r>
              <a:rPr lang="en-US" dirty="0"/>
              <a:t>: </a:t>
            </a:r>
            <a:r>
              <a:rPr lang="en-US" sz="2600" dirty="0"/>
              <a:t>Each plot answers a real HR </a:t>
            </a:r>
          </a:p>
          <a:p>
            <a:pPr marL="0" indent="0">
              <a:buNone/>
            </a:pPr>
            <a:r>
              <a:rPr lang="en-US" sz="2600" dirty="0"/>
              <a:t>        question.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71513" y="2671002"/>
            <a:ext cx="7699375" cy="1397000"/>
          </a:xfrm>
        </p:spPr>
        <p:txBody>
          <a:bodyPr anchor="b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📊 </a:t>
            </a:r>
            <a:r>
              <a:rPr lang="en-US" b="1" dirty="0"/>
              <a:t>Visual Storytelling</a:t>
            </a:r>
            <a:r>
              <a:rPr lang="en-US" dirty="0"/>
              <a:t>: </a:t>
            </a:r>
            <a:r>
              <a:rPr lang="en-US" sz="2600" dirty="0"/>
              <a:t>Clean, insight-rich visualizations </a:t>
            </a:r>
          </a:p>
          <a:p>
            <a:pPr marL="0" indent="0">
              <a:buNone/>
            </a:pPr>
            <a:r>
              <a:rPr lang="en-US" sz="2600" dirty="0"/>
              <a:t>         For satisfaction, salary, tenure, and department-wise  </a:t>
            </a:r>
          </a:p>
          <a:p>
            <a:pPr marL="0" indent="0">
              <a:buNone/>
            </a:pPr>
            <a:r>
              <a:rPr lang="en-US" sz="2600" dirty="0"/>
              <a:t>         attrition.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65162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7E4CE2-0BE8-E66A-EA96-A59CD9DC9BB4}"/>
              </a:ext>
            </a:extLst>
          </p:cNvPr>
          <p:cNvSpPr txBox="1"/>
          <p:nvPr/>
        </p:nvSpPr>
        <p:spPr>
          <a:xfrm>
            <a:off x="671512" y="5571364"/>
            <a:ext cx="72600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🔧 </a:t>
            </a:r>
            <a:r>
              <a:rPr lang="en-US" sz="2800" b="1" dirty="0"/>
              <a:t>Scalable Design</a:t>
            </a:r>
            <a:r>
              <a:rPr lang="en-US" sz="2800" dirty="0"/>
              <a:t>: </a:t>
            </a:r>
            <a:r>
              <a:rPr lang="en-US" sz="2400" dirty="0"/>
              <a:t>Ready for predictive modeling or      </a:t>
            </a:r>
          </a:p>
          <a:p>
            <a:r>
              <a:rPr lang="en-US" sz="2400" dirty="0"/>
              <a:t>        dashboard deployment.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F8E5BC1-257F-4CA0-A14D-8A76F6198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667" y="291458"/>
            <a:ext cx="5272764" cy="934471"/>
          </a:xfrm>
        </p:spPr>
        <p:txBody>
          <a:bodyPr/>
          <a:lstStyle/>
          <a:p>
            <a:r>
              <a:rPr lang="en-US" sz="2800" dirty="0"/>
              <a:t>Modelling/Block Diagram/Flow of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84475F-A218-40AD-91D5-2A42073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24EACA6-B9DD-509B-B50B-742B917D5F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016000"/>
            <a:ext cx="6264952" cy="4893180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EBA6953-980C-4C61-AFA3-018201F6E28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55698" y="1543204"/>
            <a:ext cx="2686050" cy="5343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 Flow of Project:</a:t>
            </a:r>
            <a:endParaRPr lang="en-US" sz="2400" b="1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EA45180-5246-464E-BDD0-2AB792997E9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55701" y="4675788"/>
            <a:ext cx="5238631" cy="546301"/>
          </a:xfrm>
        </p:spPr>
        <p:txBody>
          <a:bodyPr>
            <a:normAutofit/>
          </a:bodyPr>
          <a:lstStyle/>
          <a:p>
            <a:r>
              <a:rPr lang="en-IN" sz="2000" dirty="0"/>
              <a:t>Insight Generation</a:t>
            </a:r>
            <a:endParaRPr lang="en-US" sz="2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E61202C-1274-459A-A89D-C23AE8A261C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55701" y="5362879"/>
            <a:ext cx="5238630" cy="546301"/>
          </a:xfrm>
        </p:spPr>
        <p:txBody>
          <a:bodyPr>
            <a:normAutofit/>
          </a:bodyPr>
          <a:lstStyle/>
          <a:p>
            <a:r>
              <a:rPr lang="en-IN" sz="2000" dirty="0"/>
              <a:t>Strategic Recommendations</a:t>
            </a:r>
            <a:endParaRPr lang="en-US" sz="200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7A4F278-30B9-44DC-81DE-0BB8DC7D9B4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55698" y="2256629"/>
            <a:ext cx="5238633" cy="468149"/>
          </a:xfrm>
        </p:spPr>
        <p:txBody>
          <a:bodyPr>
            <a:normAutofit/>
          </a:bodyPr>
          <a:lstStyle/>
          <a:p>
            <a:r>
              <a:rPr lang="en-IN" sz="2000" dirty="0"/>
              <a:t>Data Loading &amp; Cleaning</a:t>
            </a:r>
            <a:endParaRPr lang="en-US" sz="200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82B8CE-8692-4360-9A23-C2348C7B858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55701" y="3691763"/>
            <a:ext cx="5238632" cy="666750"/>
          </a:xfrm>
        </p:spPr>
        <p:txBody>
          <a:bodyPr>
            <a:noAutofit/>
          </a:bodyPr>
          <a:lstStyle/>
          <a:p>
            <a:r>
              <a:rPr lang="en-US" sz="2000" dirty="0"/>
              <a:t>Visualizations (Attrition, Satisfaction, Work Hours, etc.)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7CB8132-D875-4ED5-9967-5C58F21B10E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555698" y="2950284"/>
            <a:ext cx="5238633" cy="424204"/>
          </a:xfrm>
        </p:spPr>
        <p:txBody>
          <a:bodyPr>
            <a:normAutofit/>
          </a:bodyPr>
          <a:lstStyle/>
          <a:p>
            <a:r>
              <a:rPr lang="en-IN" sz="2000" dirty="0"/>
              <a:t>Exploratory Data Analysis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1040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Some Attrition Analysis Charts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596D9385-59A3-1350-4BE6-8EEDAD2119E9}"/>
              </a:ext>
            </a:extLst>
          </p:cNvPr>
          <p:cNvSpPr>
            <a:spLocks noGrp="1" noChangeArrowheads="1"/>
          </p:cNvSpPr>
          <p:nvPr>
            <p:ph type="body" sz="quarter" idx="18"/>
          </p:nvPr>
        </p:nvSpPr>
        <p:spPr bwMode="auto">
          <a:xfrm>
            <a:off x="588279" y="3864754"/>
            <a:ext cx="233680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Calculated Mean Attrition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script computes the attrition rate as the mean of the Attrition column</a:t>
            </a:r>
            <a:r>
              <a:rPr lang="en-IN" sz="1400" dirty="0"/>
              <a:t>(likely encoded as 0/1).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Insight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Provides a general view of turnover.</a:t>
            </a:r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66982982-9BB2-BD1A-774C-64740E995F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588279" y="1338602"/>
            <a:ext cx="2336800" cy="1730158"/>
          </a:xfrm>
          <a:prstGeom prst="rect">
            <a:avLst/>
          </a:prstGeom>
        </p:spPr>
      </p:pic>
      <p:sp>
        <p:nvSpPr>
          <p:cNvPr id="31" name="Rectangle 5">
            <a:extLst>
              <a:ext uri="{FF2B5EF4-FFF2-40B4-BE49-F238E27FC236}">
                <a16:creationId xmlns:a16="http://schemas.microsoft.com/office/drawing/2014/main" id="{08F191D5-22C8-76E8-DF06-98F704D9960A}"/>
              </a:ext>
            </a:extLst>
          </p:cNvPr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3505963" y="1287802"/>
            <a:ext cx="2336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Visualization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Boxplot shows how satisfaction levels differ between employees who left and stayed.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Finding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Lower satisfaction correlates with higher attrition (as mentioned in your report).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19EA-4F2C-A3CF-7076-9F37408D535F}"/>
              </a:ext>
            </a:extLst>
          </p:cNvPr>
          <p:cNvSpPr txBox="1"/>
          <p:nvPr/>
        </p:nvSpPr>
        <p:spPr>
          <a:xfrm>
            <a:off x="588279" y="3198167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Attrition Rate</a:t>
            </a:r>
            <a:endParaRPr lang="en-IN" sz="2400" b="1" dirty="0">
              <a:solidFill>
                <a:schemeClr val="bg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4856B5-1F15-2506-B67B-60B9FC9A1DBA}"/>
              </a:ext>
            </a:extLst>
          </p:cNvPr>
          <p:cNvSpPr txBox="1"/>
          <p:nvPr/>
        </p:nvSpPr>
        <p:spPr>
          <a:xfrm>
            <a:off x="3385761" y="3809985"/>
            <a:ext cx="2574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Satisfaction vs. Attrition</a:t>
            </a:r>
          </a:p>
        </p:txBody>
      </p:sp>
      <p:pic>
        <p:nvPicPr>
          <p:cNvPr id="37" name="Picture Placeholder 28">
            <a:extLst>
              <a:ext uri="{FF2B5EF4-FFF2-40B4-BE49-F238E27FC236}">
                <a16:creationId xmlns:a16="http://schemas.microsoft.com/office/drawing/2014/main" id="{B550756F-52F6-6B2A-7622-5D6D3509C9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04476" y="4345234"/>
            <a:ext cx="2336800" cy="1566153"/>
          </a:xfrm>
          <a:prstGeom prst="rect">
            <a:avLst/>
          </a:prstGeom>
        </p:spPr>
      </p:pic>
      <p:pic>
        <p:nvPicPr>
          <p:cNvPr id="42" name="Picture Placeholder 28">
            <a:extLst>
              <a:ext uri="{FF2B5EF4-FFF2-40B4-BE49-F238E27FC236}">
                <a16:creationId xmlns:a16="http://schemas.microsoft.com/office/drawing/2014/main" id="{C424F999-874F-974E-B960-09591FD10F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67146" y="1420604"/>
            <a:ext cx="2243855" cy="1566153"/>
          </a:xfrm>
          <a:prstGeom prst="rect">
            <a:avLst/>
          </a:prstGeom>
        </p:spPr>
      </p:pic>
      <p:pic>
        <p:nvPicPr>
          <p:cNvPr id="45" name="Picture Placeholder 28">
            <a:extLst>
              <a:ext uri="{FF2B5EF4-FFF2-40B4-BE49-F238E27FC236}">
                <a16:creationId xmlns:a16="http://schemas.microsoft.com/office/drawing/2014/main" id="{5F28161C-FB9B-7232-9A3A-0F0BBAEDD92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409931" y="4391669"/>
            <a:ext cx="2187707" cy="156615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090D7F7-54E4-CA16-B045-D6305412BDD4}"/>
              </a:ext>
            </a:extLst>
          </p:cNvPr>
          <p:cNvSpPr txBox="1"/>
          <p:nvPr/>
        </p:nvSpPr>
        <p:spPr>
          <a:xfrm>
            <a:off x="6344020" y="3198167"/>
            <a:ext cx="249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Departmental Attrition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0270BD-47D7-C27A-4030-05581BE95A8A}"/>
              </a:ext>
            </a:extLst>
          </p:cNvPr>
          <p:cNvSpPr txBox="1"/>
          <p:nvPr/>
        </p:nvSpPr>
        <p:spPr>
          <a:xfrm>
            <a:off x="9315542" y="3879536"/>
            <a:ext cx="2376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Impact of Promotions</a:t>
            </a: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3A8D9E9C-A915-656C-09F2-B458A17AC108}"/>
              </a:ext>
            </a:extLst>
          </p:cNvPr>
          <p:cNvSpPr>
            <a:spLocks noGrp="1" noChangeArrowheads="1"/>
          </p:cNvSpPr>
          <p:nvPr>
            <p:ph type="body" sz="quarter" idx="20"/>
          </p:nvPr>
        </p:nvSpPr>
        <p:spPr bwMode="auto">
          <a:xfrm>
            <a:off x="6420674" y="3938082"/>
            <a:ext cx="2376484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Visualization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Count plot per department with attrition overlay.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Finding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Identifies departments with higher turnover (important for HR interventions).</a:t>
            </a:r>
          </a:p>
        </p:txBody>
      </p:sp>
      <p:sp>
        <p:nvSpPr>
          <p:cNvPr id="51" name="Rectangle 7">
            <a:extLst>
              <a:ext uri="{FF2B5EF4-FFF2-40B4-BE49-F238E27FC236}">
                <a16:creationId xmlns:a16="http://schemas.microsoft.com/office/drawing/2014/main" id="{A36EC499-15B5-1C3A-EAA1-7A5EEAE2B873}"/>
              </a:ext>
            </a:extLst>
          </p:cNvPr>
          <p:cNvSpPr>
            <a:spLocks noGrp="1" noChangeArrowheads="1"/>
          </p:cNvSpPr>
          <p:nvPr>
            <p:ph type="body" sz="quarter" idx="21"/>
          </p:nvPr>
        </p:nvSpPr>
        <p:spPr bwMode="auto">
          <a:xfrm>
            <a:off x="9335384" y="1691940"/>
            <a:ext cx="2336801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Looks at how recent promotions (last 5 years) affect attrition.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Those without promotions may have a higher likelihood of leaving.</a:t>
            </a:r>
          </a:p>
        </p:txBody>
      </p:sp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741EC-6115-DD97-C7EC-A86B0C97A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C1ED226C-1611-7FB8-ECC8-08D4E7C4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Some Attrition Analysis Charts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55CD5E-6A86-4BDF-68EC-51B18AA9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Placeholder 28">
            <a:extLst>
              <a:ext uri="{FF2B5EF4-FFF2-40B4-BE49-F238E27FC236}">
                <a16:creationId xmlns:a16="http://schemas.microsoft.com/office/drawing/2014/main" id="{30D33F4D-E38D-2D9B-9500-EB107D49BF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0550" y="1455490"/>
            <a:ext cx="2336800" cy="1557866"/>
          </a:xfrm>
          <a:prstGeom prst="rect">
            <a:avLst/>
          </a:prstGeom>
        </p:spPr>
      </p:pic>
      <p:pic>
        <p:nvPicPr>
          <p:cNvPr id="11" name="Picture Placeholder 28">
            <a:extLst>
              <a:ext uri="{FF2B5EF4-FFF2-40B4-BE49-F238E27FC236}">
                <a16:creationId xmlns:a16="http://schemas.microsoft.com/office/drawing/2014/main" id="{14A9A4A0-F0BA-2D73-FCE1-C1BBDF2D2C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89870" y="4511331"/>
            <a:ext cx="2336800" cy="1501668"/>
          </a:xfrm>
          <a:prstGeom prst="rect">
            <a:avLst/>
          </a:prstGeom>
        </p:spPr>
      </p:pic>
      <p:pic>
        <p:nvPicPr>
          <p:cNvPr id="19" name="Picture Placeholder 28">
            <a:extLst>
              <a:ext uri="{FF2B5EF4-FFF2-40B4-BE49-F238E27FC236}">
                <a16:creationId xmlns:a16="http://schemas.microsoft.com/office/drawing/2014/main" id="{A8F119F3-DDE7-8203-A9B8-782CD77B26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95152" y="1451347"/>
            <a:ext cx="2185234" cy="1566153"/>
          </a:xfrm>
          <a:prstGeom prst="rect">
            <a:avLst/>
          </a:prstGeom>
        </p:spPr>
      </p:pic>
      <p:pic>
        <p:nvPicPr>
          <p:cNvPr id="23" name="Picture Placeholder 28">
            <a:extLst>
              <a:ext uri="{FF2B5EF4-FFF2-40B4-BE49-F238E27FC236}">
                <a16:creationId xmlns:a16="http://schemas.microsoft.com/office/drawing/2014/main" id="{26F009D2-ED60-6C89-1F59-7F34FD30D10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343445" y="4536123"/>
            <a:ext cx="2320679" cy="156615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1EBA0CC-3A2B-9C3F-65AC-F79C42AFFB53}"/>
              </a:ext>
            </a:extLst>
          </p:cNvPr>
          <p:cNvSpPr txBox="1"/>
          <p:nvPr/>
        </p:nvSpPr>
        <p:spPr>
          <a:xfrm>
            <a:off x="370621" y="3181432"/>
            <a:ext cx="2776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 Work Hours and Attrition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53DF4F-7260-F6D4-9686-DB0B4B32D8C0}"/>
              </a:ext>
            </a:extLst>
          </p:cNvPr>
          <p:cNvSpPr txBox="1"/>
          <p:nvPr/>
        </p:nvSpPr>
        <p:spPr>
          <a:xfrm>
            <a:off x="3309439" y="3766523"/>
            <a:ext cx="2697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Salary Distribution and Attrition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A2456A-2E5B-9CCA-39DE-9F54725FAA56}"/>
              </a:ext>
            </a:extLst>
          </p:cNvPr>
          <p:cNvSpPr txBox="1"/>
          <p:nvPr/>
        </p:nvSpPr>
        <p:spPr>
          <a:xfrm>
            <a:off x="6447479" y="3144883"/>
            <a:ext cx="2283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Gender and Attrition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521BBD-A374-CAB1-2BDC-FF282F722605}"/>
              </a:ext>
            </a:extLst>
          </p:cNvPr>
          <p:cNvSpPr txBox="1"/>
          <p:nvPr/>
        </p:nvSpPr>
        <p:spPr>
          <a:xfrm>
            <a:off x="9202857" y="3797175"/>
            <a:ext cx="2601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Years at Company vs. Attrition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92D345EF-6CFD-6488-3B2A-2677CBFB4382}"/>
              </a:ext>
            </a:extLst>
          </p:cNvPr>
          <p:cNvSpPr>
            <a:spLocks noGrp="1" noChangeArrowheads="1"/>
          </p:cNvSpPr>
          <p:nvPr>
            <p:ph type="body" sz="quarter" idx="18"/>
          </p:nvPr>
        </p:nvSpPr>
        <p:spPr bwMode="auto">
          <a:xfrm>
            <a:off x="590550" y="4153526"/>
            <a:ext cx="233680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Compares monthly hours across attrition statuses.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Overwork might be linked to attrition.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9AA995BE-FE5B-AFD6-FD98-6889E6BCF417}"/>
              </a:ext>
            </a:extLst>
          </p:cNvPr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3505963" y="1584218"/>
            <a:ext cx="2334190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Salary distributions visualized against attrition.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Possibly reveals if lower-paid employees leave more frequently.</a:t>
            </a: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FC8F9252-E41D-8BCF-F269-EC4563E180D9}"/>
              </a:ext>
            </a:extLst>
          </p:cNvPr>
          <p:cNvSpPr>
            <a:spLocks noGrp="1" noChangeArrowheads="1"/>
          </p:cNvSpPr>
          <p:nvPr>
            <p:ph type="body" sz="quarter" idx="20"/>
          </p:nvPr>
        </p:nvSpPr>
        <p:spPr bwMode="auto">
          <a:xfrm>
            <a:off x="6420674" y="4045805"/>
            <a:ext cx="233680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Compares attrition between male and female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Checks for disparities that might need addressing.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69B2CCF9-4A3B-749C-91AF-82EC8F7472AF}"/>
              </a:ext>
            </a:extLst>
          </p:cNvPr>
          <p:cNvSpPr>
            <a:spLocks noGrp="1" noChangeArrowheads="1"/>
          </p:cNvSpPr>
          <p:nvPr>
            <p:ph type="body" sz="quarter" idx="21"/>
          </p:nvPr>
        </p:nvSpPr>
        <p:spPr bwMode="auto">
          <a:xfrm>
            <a:off x="9335385" y="1691940"/>
            <a:ext cx="2328740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Shows how long-tenure correlates with retention.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Often, longer tenure is tied to lower attrition risk.</a:t>
            </a:r>
          </a:p>
        </p:txBody>
      </p:sp>
    </p:spTree>
    <p:extLst>
      <p:ext uri="{BB962C8B-B14F-4D97-AF65-F5344CB8AC3E}">
        <p14:creationId xmlns:p14="http://schemas.microsoft.com/office/powerpoint/2010/main" val="55784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1237</TotalTime>
  <Words>626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Employee Attrition Analysis</vt:lpstr>
      <vt:lpstr>Slide Title</vt:lpstr>
      <vt:lpstr>Problem Statement</vt:lpstr>
      <vt:lpstr>PowerPoint Presentation</vt:lpstr>
      <vt:lpstr>Project Overview </vt:lpstr>
      <vt:lpstr>Wow Factor in Project</vt:lpstr>
      <vt:lpstr>Modelling/Block Diagram/Flow of Project</vt:lpstr>
      <vt:lpstr>  Some Attrition Analysis Charts</vt:lpstr>
      <vt:lpstr> Some Attrition Analysis Charts</vt:lpstr>
      <vt:lpstr>Result/Outcomes</vt:lpstr>
      <vt:lpstr>Conclusion</vt:lpstr>
      <vt:lpstr>Future Perspective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22BCA015 SAJNI BHADAJA</dc:creator>
  <cp:lastModifiedBy>22BCA015 SAJNI BHADAJA</cp:lastModifiedBy>
  <cp:revision>2</cp:revision>
  <dcterms:created xsi:type="dcterms:W3CDTF">2025-04-06T12:27:58Z</dcterms:created>
  <dcterms:modified xsi:type="dcterms:W3CDTF">2025-04-20T07:03:59Z</dcterms:modified>
</cp:coreProperties>
</file>