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75960" y="514332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5960" y="514332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75960" y="514332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9142560" cy="5142960"/>
          </a:xfrm>
          <a:prstGeom prst="rect">
            <a:avLst/>
          </a:prstGeom>
          <a:solidFill>
            <a:srgbClr val="3638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2491920" y="2696400"/>
            <a:ext cx="4013280" cy="10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2419920" y="3372840"/>
            <a:ext cx="412308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Group id: 01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Student id: 21166006</a:t>
            </a:r>
            <a:br/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Name: Sazal Kanti Kundu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1134360" y="1482840"/>
            <a:ext cx="6930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ETL Data Pipeline Using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Distributed Streaming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Platform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Our Ideas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411160" y="1168560"/>
            <a:ext cx="3328200" cy="3328200"/>
          </a:xfrm>
          <a:custGeom>
            <a:avLst/>
            <a:gdLst/>
            <a:ahLst/>
            <a:rect l="l" t="t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6085440" y="1842840"/>
            <a:ext cx="1979640" cy="1979640"/>
          </a:xfrm>
          <a:custGeom>
            <a:avLst/>
            <a:gdLst/>
            <a:ahLst/>
            <a:rect l="l" t="t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1230480" y="1546920"/>
            <a:ext cx="38329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494b69"/>
                </a:solidFill>
                <a:latin typeface="Roboto"/>
                <a:ea typeface="Roboto"/>
              </a:rPr>
              <a:t>Partition kafka topics and distribute across the cluster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44" name="Group 5"/>
          <p:cNvGrpSpPr/>
          <p:nvPr/>
        </p:nvGrpSpPr>
        <p:grpSpPr>
          <a:xfrm>
            <a:off x="437400" y="1448280"/>
            <a:ext cx="473400" cy="473400"/>
            <a:chOff x="437400" y="1448280"/>
            <a:chExt cx="473400" cy="473400"/>
          </a:xfrm>
        </p:grpSpPr>
        <p:sp>
          <p:nvSpPr>
            <p:cNvPr id="245" name="CustomShape 6"/>
            <p:cNvSpPr/>
            <p:nvPr/>
          </p:nvSpPr>
          <p:spPr>
            <a:xfrm>
              <a:off x="437400" y="144828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562320" y="160308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CustomShape 8"/>
          <p:cNvSpPr/>
          <p:nvPr/>
        </p:nvSpPr>
        <p:spPr>
          <a:xfrm>
            <a:off x="1230480" y="2636640"/>
            <a:ext cx="38329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695d7a"/>
                </a:solidFill>
                <a:latin typeface="Roboto"/>
                <a:ea typeface="Roboto"/>
              </a:rPr>
              <a:t>Independent producer and consumer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8" name="Group 9"/>
          <p:cNvGrpSpPr/>
          <p:nvPr/>
        </p:nvGrpSpPr>
        <p:grpSpPr>
          <a:xfrm>
            <a:off x="437400" y="2595960"/>
            <a:ext cx="473400" cy="473400"/>
            <a:chOff x="437400" y="2595960"/>
            <a:chExt cx="473400" cy="473400"/>
          </a:xfrm>
        </p:grpSpPr>
        <p:sp>
          <p:nvSpPr>
            <p:cNvPr id="249" name="CustomShape 10"/>
            <p:cNvSpPr/>
            <p:nvPr/>
          </p:nvSpPr>
          <p:spPr>
            <a:xfrm>
              <a:off x="437400" y="259596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562320" y="275076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12"/>
          <p:cNvSpPr/>
          <p:nvPr/>
        </p:nvSpPr>
        <p:spPr>
          <a:xfrm>
            <a:off x="1230480" y="3823920"/>
            <a:ext cx="38329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9f5b72"/>
                </a:solidFill>
                <a:latin typeface="Roboto"/>
                <a:ea typeface="Roboto"/>
              </a:rPr>
              <a:t>Scaling producer and consumer based on the need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52" name="Group 13"/>
          <p:cNvGrpSpPr/>
          <p:nvPr/>
        </p:nvGrpSpPr>
        <p:grpSpPr>
          <a:xfrm>
            <a:off x="437400" y="3726360"/>
            <a:ext cx="473400" cy="473400"/>
            <a:chOff x="437400" y="3726360"/>
            <a:chExt cx="473400" cy="473400"/>
          </a:xfrm>
        </p:grpSpPr>
        <p:sp>
          <p:nvSpPr>
            <p:cNvPr id="253" name="CustomShape 14"/>
            <p:cNvSpPr/>
            <p:nvPr/>
          </p:nvSpPr>
          <p:spPr>
            <a:xfrm>
              <a:off x="437400" y="372636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562320" y="388116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slow">
    <p:push dir="r"/>
  </p:transition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Workflow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6" name="Google Shape;375;p12" descr=""/>
          <p:cNvPicPr/>
          <p:nvPr/>
        </p:nvPicPr>
        <p:blipFill>
          <a:blip r:embed="rId1"/>
          <a:stretch/>
        </p:blipFill>
        <p:spPr>
          <a:xfrm>
            <a:off x="1557360" y="1281960"/>
            <a:ext cx="6126480" cy="2558520"/>
          </a:xfrm>
          <a:prstGeom prst="rect">
            <a:avLst/>
          </a:prstGeom>
          <a:ln>
            <a:noFill/>
          </a:ln>
        </p:spPr>
      </p:pic>
    </p:spTree>
  </p:cSld>
  <p:transition spd="slow">
    <p:push dir="r"/>
  </p:transition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38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60240" y="720720"/>
            <a:ext cx="3682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Limitations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60240" y="2161440"/>
            <a:ext cx="473472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1. Requires ci/cd tools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2. Requires cloud infrastructure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59" name="Group 3"/>
          <p:cNvGrpSpPr/>
          <p:nvPr/>
        </p:nvGrpSpPr>
        <p:grpSpPr>
          <a:xfrm>
            <a:off x="6273000" y="958680"/>
            <a:ext cx="1071360" cy="1071360"/>
            <a:chOff x="6273000" y="958680"/>
            <a:chExt cx="1071360" cy="1071360"/>
          </a:xfrm>
        </p:grpSpPr>
        <p:sp>
          <p:nvSpPr>
            <p:cNvPr id="260" name="CustomShape 4"/>
            <p:cNvSpPr/>
            <p:nvPr/>
          </p:nvSpPr>
          <p:spPr>
            <a:xfrm>
              <a:off x="6273000" y="958680"/>
              <a:ext cx="1071360" cy="1071360"/>
            </a:xfrm>
            <a:custGeom>
              <a:avLst/>
              <a:gdLst/>
              <a:ahLst/>
              <a:rect l="l" t="t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5"/>
            <p:cNvSpPr/>
            <p:nvPr/>
          </p:nvSpPr>
          <p:spPr>
            <a:xfrm>
              <a:off x="6863040" y="1316520"/>
              <a:ext cx="178200" cy="357120"/>
            </a:xfrm>
            <a:custGeom>
              <a:avLst/>
              <a:gdLst/>
              <a:ahLst/>
              <a:rect l="l" t="t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CustomShape 6"/>
          <p:cNvSpPr/>
          <p:nvPr/>
        </p:nvSpPr>
        <p:spPr>
          <a:xfrm>
            <a:off x="5891760" y="585360"/>
            <a:ext cx="1819440" cy="1819440"/>
          </a:xfrm>
          <a:prstGeom prst="ellipse">
            <a:avLst/>
          </a:pr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r"/>
  </p:transition>
  <p:timing>
    <p:tnLst>
      <p:par>
        <p:cTn id="280" dur="indefinite" restart="never" nodeType="tmRoot">
          <p:childTnLst>
            <p:seq>
              <p:cTn id="2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  </a:t>
            </a: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16680" y="1097280"/>
            <a:ext cx="3620160" cy="1655280"/>
          </a:xfrm>
          <a:prstGeom prst="roundRect">
            <a:avLst>
              <a:gd name="adj" fmla="val 5000"/>
            </a:avLst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ETL is the core component of decision support systems since all the data dedicated for analysis pass through this process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16680" y="3026520"/>
            <a:ext cx="3620160" cy="1655280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proposed idea decoupled ETL components and can be handled independently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848120" y="1097280"/>
            <a:ext cx="3411000" cy="1655280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Implement ETL data pipeline using Kafka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48120" y="3026520"/>
            <a:ext cx="3411720" cy="1655280"/>
          </a:xfrm>
          <a:prstGeom prst="roundRect">
            <a:avLst>
              <a:gd name="adj" fmla="val 5000"/>
            </a:avLst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da85a"/>
                </a:solidFill>
                <a:latin typeface="Roboto"/>
                <a:ea typeface="Roboto"/>
              </a:rPr>
              <a:t>Kafka acts as a buffer between the components which stores data reliably and stream data in real time.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19160" y="1081800"/>
            <a:ext cx="33235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0000"/>
              </a:lnSpc>
            </a:pPr>
            <a:r>
              <a:rPr b="1" lang="en-US" sz="900" spc="-1" strike="noStrike">
                <a:solidFill>
                  <a:srgbClr val="5c5c5c"/>
                </a:solidFill>
                <a:latin typeface="Roboto"/>
                <a:ea typeface="Roboto"/>
              </a:rPr>
              <a:t>X. Liu, C. Thomsen, and T. B. Pedersen, “Etlmr: a highly scalable di-mensional etl framework based on mapreduce,” in Data Warehousingand Knowledge Discovery. Springer, 2011, pp. 96–111.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19160" y="2525400"/>
            <a:ext cx="33235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0000"/>
              </a:lnSpc>
            </a:pPr>
            <a:r>
              <a:rPr b="1" lang="en-US" sz="900" spc="-1" strike="noStrike">
                <a:solidFill>
                  <a:srgbClr val="5c5c5c"/>
                </a:solidFill>
                <a:latin typeface="Roboto"/>
                <a:ea typeface="Roboto"/>
              </a:rPr>
              <a:t>C. Thomsen and T. Bach Pedersen, “pygrametl: A powerful pro-gramming framework for extract-transform-load programmers,” inProceedings of the ACM twelfth international workshop on Datawarehousing and OLAP. ACM, 2009, pp. 49–56.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5519160" y="1049760"/>
            <a:ext cx="33235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0000"/>
              </a:lnSpc>
            </a:pPr>
            <a:r>
              <a:rPr b="1" lang="en-US" sz="900" spc="-1" strike="noStrike">
                <a:solidFill>
                  <a:srgbClr val="5c5c5c"/>
                </a:solidFill>
                <a:latin typeface="Roboto"/>
                <a:ea typeface="Roboto"/>
              </a:rPr>
              <a:t>S. Misra, S. K. Saha, and C. Mazumdar, “Performance comparison ofhadoop based tools with commercial etl tools–a case study,” in BigData Analytics. Springer, 2013, pp. 176–184.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5502240" y="2559240"/>
            <a:ext cx="33235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0000"/>
              </a:lnSpc>
            </a:pPr>
            <a:r>
              <a:rPr b="1" lang="en-US" sz="900" spc="-1" strike="noStrike">
                <a:solidFill>
                  <a:srgbClr val="5c5c5c"/>
                </a:solidFill>
                <a:latin typeface="Roboto"/>
                <a:ea typeface="Roboto"/>
              </a:rPr>
              <a:t>M. Bala, O. Boussaid, and Z. Alimazighi “Big-ETL: Extracting-Transforming-Loading Approach for Big Data”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 flipH="1">
            <a:off x="300600" y="1220040"/>
            <a:ext cx="549720" cy="547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 flipH="1">
            <a:off x="4755240" y="2700720"/>
            <a:ext cx="549720" cy="5475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 flipH="1">
            <a:off x="300600" y="2697480"/>
            <a:ext cx="549720" cy="547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 flipH="1">
            <a:off x="4764600" y="1232280"/>
            <a:ext cx="549720" cy="547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Roboto"/>
                <a:ea typeface="Roboto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1"/>
          <p:cNvGrpSpPr/>
          <p:nvPr/>
        </p:nvGrpSpPr>
        <p:grpSpPr>
          <a:xfrm>
            <a:off x="3889800" y="920880"/>
            <a:ext cx="1363680" cy="2023560"/>
            <a:chOff x="3889800" y="920880"/>
            <a:chExt cx="1363680" cy="2023560"/>
          </a:xfrm>
        </p:grpSpPr>
        <p:sp>
          <p:nvSpPr>
            <p:cNvPr id="278" name="CustomShape 2"/>
            <p:cNvSpPr/>
            <p:nvPr/>
          </p:nvSpPr>
          <p:spPr>
            <a:xfrm>
              <a:off x="3889800" y="920880"/>
              <a:ext cx="1363680" cy="1391040"/>
            </a:xfrm>
            <a:custGeom>
              <a:avLst/>
              <a:gdLst/>
              <a:ahLst/>
              <a:rect l="l" t="t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3"/>
            <p:cNvSpPr/>
            <p:nvPr/>
          </p:nvSpPr>
          <p:spPr>
            <a:xfrm>
              <a:off x="4325400" y="2439360"/>
              <a:ext cx="496800" cy="505080"/>
            </a:xfrm>
            <a:custGeom>
              <a:avLst/>
              <a:gdLst/>
              <a:ahLst/>
              <a:rect l="l" t="t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" name="CustomShape 4"/>
          <p:cNvSpPr/>
          <p:nvPr/>
        </p:nvSpPr>
        <p:spPr>
          <a:xfrm>
            <a:off x="2749680" y="3445200"/>
            <a:ext cx="3644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695d7a"/>
                </a:solidFill>
                <a:latin typeface="Roboto"/>
                <a:ea typeface="Roboto"/>
              </a:rPr>
              <a:t>QUESTIONS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336" dur="indefinite" restart="never" nodeType="tmRoot">
          <p:childTnLst>
            <p:seq>
              <p:cTn id="3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133720" y="1413000"/>
            <a:ext cx="46321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d8707c"/>
                </a:solidFill>
                <a:latin typeface="Roboto"/>
                <a:ea typeface="Roboto"/>
              </a:rPr>
              <a:t>THANK YOU 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14120" y="2991960"/>
            <a:ext cx="882396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Toxic Comment Classification Implementing NLP and CNN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Combining Word Embedding Technique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2360" y="353520"/>
            <a:ext cx="3798360" cy="4435560"/>
          </a:xfrm>
          <a:prstGeom prst="rect">
            <a:avLst/>
          </a:prstGeom>
          <a:solidFill>
            <a:srgbClr val="36384e"/>
          </a:solidFill>
          <a:ln w="9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3" name="Table 2"/>
          <p:cNvGraphicFramePr/>
          <p:nvPr/>
        </p:nvGraphicFramePr>
        <p:xfrm>
          <a:off x="380880" y="492120"/>
          <a:ext cx="4365720" cy="3961080"/>
        </p:xfrm>
        <a:graphic>
          <a:graphicData uri="http://schemas.openxmlformats.org/drawingml/2006/table">
            <a:tbl>
              <a:tblPr/>
              <a:tblGrid>
                <a:gridCol w="3118320"/>
                <a:gridCol w="1247400"/>
              </a:tblGrid>
              <a:tr h="60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Title Slides                                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Outline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Introduction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04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Literature Review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Our Ideas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Workflow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Limitations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Conclusion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19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Reference Slides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3c3c3c"/>
                          </a:solidFill>
                          <a:latin typeface="Roboto"/>
                          <a:ea typeface="Roboto"/>
                        </a:rPr>
                        <a:t>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24" name="Group 3"/>
          <p:cNvGrpSpPr/>
          <p:nvPr/>
        </p:nvGrpSpPr>
        <p:grpSpPr>
          <a:xfrm>
            <a:off x="6395040" y="1649880"/>
            <a:ext cx="1051560" cy="1055160"/>
            <a:chOff x="6395040" y="1649880"/>
            <a:chExt cx="1051560" cy="1055160"/>
          </a:xfrm>
        </p:grpSpPr>
        <p:sp>
          <p:nvSpPr>
            <p:cNvPr id="125" name="CustomShape 4"/>
            <p:cNvSpPr/>
            <p:nvPr/>
          </p:nvSpPr>
          <p:spPr>
            <a:xfrm>
              <a:off x="6395040" y="1649880"/>
              <a:ext cx="1051560" cy="1055160"/>
            </a:xfrm>
            <a:custGeom>
              <a:avLst/>
              <a:gdLst/>
              <a:ahLst/>
              <a:rect l="l" t="t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5"/>
            <p:cNvSpPr/>
            <p:nvPr/>
          </p:nvSpPr>
          <p:spPr>
            <a:xfrm>
              <a:off x="6570720" y="1825560"/>
              <a:ext cx="174240" cy="175680"/>
            </a:xfrm>
            <a:custGeom>
              <a:avLst/>
              <a:gdLst/>
              <a:ahLst/>
              <a:rect l="l" t="t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6"/>
            <p:cNvSpPr/>
            <p:nvPr/>
          </p:nvSpPr>
          <p:spPr>
            <a:xfrm>
              <a:off x="6570720" y="2089800"/>
              <a:ext cx="174240" cy="174960"/>
            </a:xfrm>
            <a:custGeom>
              <a:avLst/>
              <a:gdLst/>
              <a:ahLst/>
              <a:rect l="l" t="t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7"/>
            <p:cNvSpPr/>
            <p:nvPr/>
          </p:nvSpPr>
          <p:spPr>
            <a:xfrm>
              <a:off x="6570720" y="2353320"/>
              <a:ext cx="174240" cy="175680"/>
            </a:xfrm>
            <a:custGeom>
              <a:avLst/>
              <a:gdLst/>
              <a:ahLst/>
              <a:rect l="l" t="t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8"/>
            <p:cNvSpPr/>
            <p:nvPr/>
          </p:nvSpPr>
          <p:spPr>
            <a:xfrm>
              <a:off x="6833520" y="2155320"/>
              <a:ext cx="437760" cy="43920"/>
            </a:xfrm>
            <a:custGeom>
              <a:avLst/>
              <a:gdLst/>
              <a:ahLst/>
              <a:rect l="l" t="t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9"/>
            <p:cNvSpPr/>
            <p:nvPr/>
          </p:nvSpPr>
          <p:spPr>
            <a:xfrm>
              <a:off x="6833520" y="1891800"/>
              <a:ext cx="437760" cy="43200"/>
            </a:xfrm>
            <a:custGeom>
              <a:avLst/>
              <a:gdLst/>
              <a:ahLst/>
              <a:rect l="l" t="t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0"/>
            <p:cNvSpPr/>
            <p:nvPr/>
          </p:nvSpPr>
          <p:spPr>
            <a:xfrm>
              <a:off x="6833520" y="2419560"/>
              <a:ext cx="437760" cy="43200"/>
            </a:xfrm>
            <a:custGeom>
              <a:avLst/>
              <a:gdLst/>
              <a:ahLst/>
              <a:rect l="l" t="t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CustomShape 11"/>
          <p:cNvSpPr/>
          <p:nvPr/>
        </p:nvSpPr>
        <p:spPr>
          <a:xfrm>
            <a:off x="5244840" y="2827800"/>
            <a:ext cx="33519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Project Proposal </a:t>
            </a: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Presentation Outline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392400" y="1087560"/>
            <a:ext cx="1917360" cy="3460680"/>
            <a:chOff x="392400" y="1087560"/>
            <a:chExt cx="1917360" cy="3460680"/>
          </a:xfrm>
        </p:grpSpPr>
        <p:sp>
          <p:nvSpPr>
            <p:cNvPr id="135" name="CustomShape 3"/>
            <p:cNvSpPr/>
            <p:nvPr/>
          </p:nvSpPr>
          <p:spPr>
            <a:xfrm>
              <a:off x="392400" y="1087560"/>
              <a:ext cx="1917360" cy="72144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"/>
            <p:cNvSpPr/>
            <p:nvPr/>
          </p:nvSpPr>
          <p:spPr>
            <a:xfrm>
              <a:off x="392400" y="1809720"/>
              <a:ext cx="1917360" cy="27385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0080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5c5c5c"/>
                  </a:solidFill>
                  <a:latin typeface="Roboto"/>
                  <a:ea typeface="Roboto"/>
                </a:rPr>
                <a:t>Objective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7384f"/>
                  </a:solidFill>
                  <a:latin typeface="Roboto"/>
                  <a:ea typeface="Roboto"/>
                </a:rPr>
                <a:t>Implementation of ETL data pipeline using distributed streaming platform like Kafka.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37" name="Group 5"/>
          <p:cNvGrpSpPr/>
          <p:nvPr/>
        </p:nvGrpSpPr>
        <p:grpSpPr>
          <a:xfrm>
            <a:off x="3468240" y="1087560"/>
            <a:ext cx="1917360" cy="3484440"/>
            <a:chOff x="3468240" y="1087560"/>
            <a:chExt cx="1917360" cy="3484440"/>
          </a:xfrm>
        </p:grpSpPr>
        <p:sp>
          <p:nvSpPr>
            <p:cNvPr id="138" name="CustomShape 6"/>
            <p:cNvSpPr/>
            <p:nvPr/>
          </p:nvSpPr>
          <p:spPr>
            <a:xfrm>
              <a:off x="3468240" y="1087560"/>
              <a:ext cx="1917360" cy="72648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7"/>
            <p:cNvSpPr/>
            <p:nvPr/>
          </p:nvSpPr>
          <p:spPr>
            <a:xfrm>
              <a:off x="3468240" y="1814760"/>
              <a:ext cx="1917360" cy="27572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008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5c5c5c"/>
                  </a:solidFill>
                  <a:latin typeface="Roboto"/>
                  <a:ea typeface="Roboto"/>
                </a:rPr>
                <a:t>Motivation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5c5c5c"/>
                  </a:solidFill>
                  <a:latin typeface="Roboto"/>
                  <a:ea typeface="Roboto"/>
                </a:rPr>
                <a:t>Complex frameworks and proprietary system for building ETL data pipeline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40" name="Group 8"/>
          <p:cNvGrpSpPr/>
          <p:nvPr/>
        </p:nvGrpSpPr>
        <p:grpSpPr>
          <a:xfrm>
            <a:off x="6595200" y="1087560"/>
            <a:ext cx="1917360" cy="3575880"/>
            <a:chOff x="6595200" y="1087560"/>
            <a:chExt cx="1917360" cy="3575880"/>
          </a:xfrm>
        </p:grpSpPr>
        <p:sp>
          <p:nvSpPr>
            <p:cNvPr id="141" name="CustomShape 9"/>
            <p:cNvSpPr/>
            <p:nvPr/>
          </p:nvSpPr>
          <p:spPr>
            <a:xfrm>
              <a:off x="6595200" y="1087560"/>
              <a:ext cx="1917360" cy="74556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0"/>
            <p:cNvSpPr/>
            <p:nvPr/>
          </p:nvSpPr>
          <p:spPr>
            <a:xfrm>
              <a:off x="6595200" y="1833840"/>
              <a:ext cx="1917360" cy="2829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008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5c5c5c"/>
                  </a:solidFill>
                  <a:latin typeface="Roboto"/>
                  <a:ea typeface="Roboto"/>
                </a:rPr>
                <a:t>Our Ideas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5c5c5c"/>
                  </a:solidFill>
                  <a:latin typeface="Roboto"/>
                  <a:ea typeface="Roboto"/>
                </a:rPr>
                <a:t>Building data pipeline with streaming platform that can stream and store data reliably and provide better throughput.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3" name="CustomShape 11"/>
          <p:cNvSpPr/>
          <p:nvPr/>
        </p:nvSpPr>
        <p:spPr>
          <a:xfrm>
            <a:off x="966600" y="1437120"/>
            <a:ext cx="768960" cy="768960"/>
          </a:xfrm>
          <a:prstGeom prst="ellipse">
            <a:avLst/>
          </a:prstGeom>
          <a:solidFill>
            <a:schemeClr val="lt1"/>
          </a:solidFill>
          <a:ln w="28440">
            <a:solidFill>
              <a:schemeClr val="accent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94b69"/>
                </a:solidFill>
                <a:latin typeface="Roboto"/>
                <a:ea typeface="Roboto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4042800" y="1437120"/>
            <a:ext cx="768960" cy="768960"/>
          </a:xfrm>
          <a:prstGeom prst="ellipse">
            <a:avLst/>
          </a:prstGeom>
          <a:solidFill>
            <a:schemeClr val="lt1"/>
          </a:solidFill>
          <a:ln w="28440">
            <a:solidFill>
              <a:schemeClr val="accent2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695d7a"/>
                </a:solidFill>
                <a:latin typeface="Roboto"/>
                <a:ea typeface="Roboto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7169040" y="1437120"/>
            <a:ext cx="768960" cy="768960"/>
          </a:xfrm>
          <a:prstGeom prst="ellipse">
            <a:avLst/>
          </a:prstGeom>
          <a:solidFill>
            <a:schemeClr val="lt1"/>
          </a:solidFill>
          <a:ln w="28440">
            <a:solidFill>
              <a:schemeClr val="accent3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9f5b72"/>
                </a:solidFill>
                <a:latin typeface="Roboto"/>
                <a:ea typeface="Roboto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88080" y="320760"/>
            <a:ext cx="8375040" cy="58356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Objective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47" name="Group 2"/>
          <p:cNvGrpSpPr/>
          <p:nvPr/>
        </p:nvGrpSpPr>
        <p:grpSpPr>
          <a:xfrm>
            <a:off x="5345280" y="1066680"/>
            <a:ext cx="3276720" cy="3270960"/>
            <a:chOff x="5345280" y="1066680"/>
            <a:chExt cx="3276720" cy="3270960"/>
          </a:xfrm>
        </p:grpSpPr>
        <p:sp>
          <p:nvSpPr>
            <p:cNvPr id="148" name="CustomShape 3"/>
            <p:cNvSpPr/>
            <p:nvPr/>
          </p:nvSpPr>
          <p:spPr>
            <a:xfrm>
              <a:off x="5345280" y="1066680"/>
              <a:ext cx="2728080" cy="3270960"/>
            </a:xfrm>
            <a:custGeom>
              <a:avLst/>
              <a:gdLst/>
              <a:ahLst/>
              <a:rect l="l" t="t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4"/>
            <p:cNvSpPr/>
            <p:nvPr/>
          </p:nvSpPr>
          <p:spPr>
            <a:xfrm>
              <a:off x="5847840" y="1387080"/>
              <a:ext cx="597600" cy="693720"/>
            </a:xfrm>
            <a:custGeom>
              <a:avLst/>
              <a:gdLst/>
              <a:ahLst/>
              <a:rect l="l" t="t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5"/>
            <p:cNvSpPr/>
            <p:nvPr/>
          </p:nvSpPr>
          <p:spPr>
            <a:xfrm>
              <a:off x="5788080" y="2160360"/>
              <a:ext cx="108360" cy="106920"/>
            </a:xfrm>
            <a:prstGeom prst="ellipse">
              <a:avLst/>
            </a:pr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"/>
            <p:cNvSpPr/>
            <p:nvPr/>
          </p:nvSpPr>
          <p:spPr>
            <a:xfrm>
              <a:off x="6820560" y="1451160"/>
              <a:ext cx="1423440" cy="2177640"/>
            </a:xfrm>
            <a:custGeom>
              <a:avLst/>
              <a:gdLst/>
              <a:ahLst/>
              <a:rect l="l" t="t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7"/>
            <p:cNvSpPr/>
            <p:nvPr/>
          </p:nvSpPr>
          <p:spPr>
            <a:xfrm>
              <a:off x="8349120" y="2104920"/>
              <a:ext cx="272880" cy="108360"/>
            </a:xfrm>
            <a:custGeom>
              <a:avLst/>
              <a:gdLst/>
              <a:ahLst/>
              <a:rect l="l" t="t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8091720" y="1369800"/>
              <a:ext cx="230760" cy="227880"/>
            </a:xfrm>
            <a:custGeom>
              <a:avLst/>
              <a:gdLst/>
              <a:ahLst/>
              <a:rect l="l" t="t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9"/>
            <p:cNvSpPr/>
            <p:nvPr/>
          </p:nvSpPr>
          <p:spPr>
            <a:xfrm>
              <a:off x="7478640" y="1069560"/>
              <a:ext cx="106920" cy="272880"/>
            </a:xfrm>
            <a:custGeom>
              <a:avLst/>
              <a:gdLst/>
              <a:ahLst/>
              <a:rect l="l" t="t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0"/>
            <p:cNvSpPr/>
            <p:nvPr/>
          </p:nvSpPr>
          <p:spPr>
            <a:xfrm>
              <a:off x="6741720" y="1369800"/>
              <a:ext cx="227880" cy="227880"/>
            </a:xfrm>
            <a:custGeom>
              <a:avLst/>
              <a:gdLst/>
              <a:ahLst/>
              <a:rect l="l" t="t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1"/>
            <p:cNvSpPr/>
            <p:nvPr/>
          </p:nvSpPr>
          <p:spPr>
            <a:xfrm>
              <a:off x="6443280" y="2104920"/>
              <a:ext cx="270000" cy="108360"/>
            </a:xfrm>
            <a:custGeom>
              <a:avLst/>
              <a:gdLst/>
              <a:ahLst/>
              <a:rect l="l" t="t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Group 12"/>
          <p:cNvGrpSpPr/>
          <p:nvPr/>
        </p:nvGrpSpPr>
        <p:grpSpPr>
          <a:xfrm>
            <a:off x="5891040" y="1611720"/>
            <a:ext cx="2185560" cy="2181240"/>
            <a:chOff x="5891040" y="1611720"/>
            <a:chExt cx="2185560" cy="2181240"/>
          </a:xfrm>
        </p:grpSpPr>
        <p:sp>
          <p:nvSpPr>
            <p:cNvPr id="158" name="CustomShape 13"/>
            <p:cNvSpPr/>
            <p:nvPr/>
          </p:nvSpPr>
          <p:spPr>
            <a:xfrm>
              <a:off x="5891040" y="1611720"/>
              <a:ext cx="1819080" cy="2181240"/>
            </a:xfrm>
            <a:custGeom>
              <a:avLst/>
              <a:gdLst/>
              <a:ahLst/>
              <a:rect l="l" t="t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4"/>
            <p:cNvSpPr/>
            <p:nvPr/>
          </p:nvSpPr>
          <p:spPr>
            <a:xfrm>
              <a:off x="6226200" y="1825200"/>
              <a:ext cx="398520" cy="462600"/>
            </a:xfrm>
            <a:custGeom>
              <a:avLst/>
              <a:gdLst/>
              <a:ahLst/>
              <a:rect l="l" t="t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5"/>
            <p:cNvSpPr/>
            <p:nvPr/>
          </p:nvSpPr>
          <p:spPr>
            <a:xfrm>
              <a:off x="6186600" y="2341080"/>
              <a:ext cx="72000" cy="712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6"/>
            <p:cNvSpPr/>
            <p:nvPr/>
          </p:nvSpPr>
          <p:spPr>
            <a:xfrm>
              <a:off x="6874920" y="1868040"/>
              <a:ext cx="948960" cy="1452240"/>
            </a:xfrm>
            <a:custGeom>
              <a:avLst/>
              <a:gdLst/>
              <a:ahLst/>
              <a:rect l="l" t="t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7"/>
            <p:cNvSpPr/>
            <p:nvPr/>
          </p:nvSpPr>
          <p:spPr>
            <a:xfrm>
              <a:off x="7894800" y="2304000"/>
              <a:ext cx="181800" cy="72000"/>
            </a:xfrm>
            <a:custGeom>
              <a:avLst/>
              <a:gdLst/>
              <a:ahLst/>
              <a:rect l="l" t="t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8"/>
            <p:cNvSpPr/>
            <p:nvPr/>
          </p:nvSpPr>
          <p:spPr>
            <a:xfrm>
              <a:off x="7722720" y="1813680"/>
              <a:ext cx="153720" cy="151920"/>
            </a:xfrm>
            <a:custGeom>
              <a:avLst/>
              <a:gdLst/>
              <a:ahLst/>
              <a:rect l="l" t="t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9"/>
            <p:cNvSpPr/>
            <p:nvPr/>
          </p:nvSpPr>
          <p:spPr>
            <a:xfrm>
              <a:off x="7313760" y="1613520"/>
              <a:ext cx="71280" cy="181800"/>
            </a:xfrm>
            <a:custGeom>
              <a:avLst/>
              <a:gdLst/>
              <a:ahLst/>
              <a:rect l="l" t="t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0"/>
            <p:cNvSpPr/>
            <p:nvPr/>
          </p:nvSpPr>
          <p:spPr>
            <a:xfrm>
              <a:off x="6822360" y="1813680"/>
              <a:ext cx="151920" cy="151920"/>
            </a:xfrm>
            <a:custGeom>
              <a:avLst/>
              <a:gdLst/>
              <a:ahLst/>
              <a:rect l="l" t="t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1"/>
            <p:cNvSpPr/>
            <p:nvPr/>
          </p:nvSpPr>
          <p:spPr>
            <a:xfrm>
              <a:off x="6623280" y="2304000"/>
              <a:ext cx="180000" cy="72000"/>
            </a:xfrm>
            <a:custGeom>
              <a:avLst/>
              <a:gdLst/>
              <a:ahLst/>
              <a:rect l="l" t="t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CustomShape 22"/>
          <p:cNvSpPr/>
          <p:nvPr/>
        </p:nvSpPr>
        <p:spPr>
          <a:xfrm>
            <a:off x="1143000" y="996120"/>
            <a:ext cx="368532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br/>
            <a:r>
              <a:rPr b="1" lang="en-US" sz="1600" spc="-1" strike="noStrike">
                <a:solidFill>
                  <a:srgbClr val="494b69"/>
                </a:solidFill>
                <a:latin typeface="Arial"/>
                <a:ea typeface="Arial"/>
              </a:rPr>
              <a:t>ETL components connected by Kafka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23"/>
          <p:cNvSpPr/>
          <p:nvPr/>
        </p:nvSpPr>
        <p:spPr>
          <a:xfrm>
            <a:off x="380880" y="1184400"/>
            <a:ext cx="619200" cy="6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4"/>
          <p:cNvSpPr/>
          <p:nvPr/>
        </p:nvSpPr>
        <p:spPr>
          <a:xfrm>
            <a:off x="1143000" y="2241000"/>
            <a:ext cx="31147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Components decoupled from each other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170" name="CustomShape 25"/>
          <p:cNvSpPr/>
          <p:nvPr/>
        </p:nvSpPr>
        <p:spPr>
          <a:xfrm>
            <a:off x="380880" y="2070360"/>
            <a:ext cx="619200" cy="61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6"/>
          <p:cNvSpPr/>
          <p:nvPr/>
        </p:nvSpPr>
        <p:spPr>
          <a:xfrm>
            <a:off x="1143000" y="2791440"/>
            <a:ext cx="304740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Producers and Consumers can be scaled independently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27"/>
          <p:cNvSpPr/>
          <p:nvPr/>
        </p:nvSpPr>
        <p:spPr>
          <a:xfrm>
            <a:off x="380880" y="2955960"/>
            <a:ext cx="619200" cy="61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8"/>
          <p:cNvSpPr/>
          <p:nvPr/>
        </p:nvSpPr>
        <p:spPr>
          <a:xfrm>
            <a:off x="1143000" y="3869640"/>
            <a:ext cx="304740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d8707c"/>
                </a:solidFill>
                <a:latin typeface="Roboto"/>
                <a:ea typeface="Roboto"/>
              </a:rPr>
              <a:t>Build a pipeline that can move data 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29"/>
          <p:cNvSpPr/>
          <p:nvPr/>
        </p:nvSpPr>
        <p:spPr>
          <a:xfrm>
            <a:off x="380880" y="3841920"/>
            <a:ext cx="619200" cy="61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080" y="320760"/>
            <a:ext cx="8375040" cy="58356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Motivation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88440" y="909360"/>
            <a:ext cx="368532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ETL processes are complex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080" y="1133640"/>
            <a:ext cx="619200" cy="6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287720" y="2007000"/>
            <a:ext cx="3114720" cy="8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Complex frameworks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388080" y="1971360"/>
            <a:ext cx="619200" cy="61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1288440" y="2807640"/>
            <a:ext cx="304776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800" spc="-1" strike="noStrike">
                <a:solidFill>
                  <a:srgbClr val="8c2841"/>
                </a:solidFill>
                <a:latin typeface="Roboto"/>
                <a:ea typeface="Roboto"/>
              </a:rPr>
              <a:t>Proprietary software</a:t>
            </a:r>
            <a:r>
              <a:rPr b="1" lang="en-US" sz="1600" spc="-1" strike="noStrike">
                <a:solidFill>
                  <a:srgbClr val="e30000"/>
                </a:solidFill>
                <a:latin typeface="Roboto"/>
                <a:ea typeface="Roboto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388080" y="2855160"/>
            <a:ext cx="619200" cy="61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1287720" y="3796200"/>
            <a:ext cx="3048480" cy="3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c13545"/>
                </a:solidFill>
                <a:latin typeface="Roboto"/>
                <a:ea typeface="Roboto"/>
              </a:rPr>
              <a:t>Producers and consumers are tightly coupled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388080" y="3640680"/>
            <a:ext cx="619200" cy="619200"/>
          </a:xfrm>
          <a:prstGeom prst="ellipse">
            <a:avLst/>
          </a:prstGeom>
          <a:solidFill>
            <a:srgbClr val="c1344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4" name="Group 10"/>
          <p:cNvGrpSpPr/>
          <p:nvPr/>
        </p:nvGrpSpPr>
        <p:grpSpPr>
          <a:xfrm>
            <a:off x="5415480" y="1169640"/>
            <a:ext cx="3270600" cy="3270600"/>
            <a:chOff x="5415480" y="1169640"/>
            <a:chExt cx="3270600" cy="3270600"/>
          </a:xfrm>
        </p:grpSpPr>
        <p:sp>
          <p:nvSpPr>
            <p:cNvPr id="185" name="CustomShape 11"/>
            <p:cNvSpPr/>
            <p:nvPr/>
          </p:nvSpPr>
          <p:spPr>
            <a:xfrm>
              <a:off x="5415480" y="1169640"/>
              <a:ext cx="3270600" cy="3270600"/>
            </a:xfrm>
            <a:custGeom>
              <a:avLst/>
              <a:gdLst/>
              <a:ahLst/>
              <a:rect l="l" t="t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2"/>
            <p:cNvSpPr/>
            <p:nvPr/>
          </p:nvSpPr>
          <p:spPr>
            <a:xfrm>
              <a:off x="7216560" y="2261520"/>
              <a:ext cx="545040" cy="1091160"/>
            </a:xfrm>
            <a:custGeom>
              <a:avLst/>
              <a:gdLst/>
              <a:ahLst/>
              <a:rect l="l" t="t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7" name="Group 13"/>
          <p:cNvGrpSpPr/>
          <p:nvPr/>
        </p:nvGrpSpPr>
        <p:grpSpPr>
          <a:xfrm>
            <a:off x="6216480" y="1970640"/>
            <a:ext cx="1668600" cy="1668600"/>
            <a:chOff x="6216480" y="1970640"/>
            <a:chExt cx="1668600" cy="1668600"/>
          </a:xfrm>
        </p:grpSpPr>
        <p:sp>
          <p:nvSpPr>
            <p:cNvPr id="188" name="CustomShape 14"/>
            <p:cNvSpPr/>
            <p:nvPr/>
          </p:nvSpPr>
          <p:spPr>
            <a:xfrm>
              <a:off x="6216480" y="1970640"/>
              <a:ext cx="1668600" cy="1668600"/>
            </a:xfrm>
            <a:custGeom>
              <a:avLst/>
              <a:gdLst/>
              <a:ahLst/>
              <a:rect l="l" t="t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5"/>
            <p:cNvSpPr/>
            <p:nvPr/>
          </p:nvSpPr>
          <p:spPr>
            <a:xfrm>
              <a:off x="7135560" y="2527920"/>
              <a:ext cx="277920" cy="556200"/>
            </a:xfrm>
            <a:custGeom>
              <a:avLst/>
              <a:gdLst/>
              <a:ahLst/>
              <a:rect l="l" t="t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CustomShape 16"/>
          <p:cNvSpPr/>
          <p:nvPr/>
        </p:nvSpPr>
        <p:spPr>
          <a:xfrm>
            <a:off x="388080" y="4388040"/>
            <a:ext cx="619200" cy="6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7"/>
          <p:cNvSpPr/>
          <p:nvPr/>
        </p:nvSpPr>
        <p:spPr>
          <a:xfrm>
            <a:off x="1219680" y="4537800"/>
            <a:ext cx="45248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c5c5c"/>
                </a:solidFill>
                <a:latin typeface="Roboto"/>
                <a:ea typeface="Roboto"/>
              </a:rPr>
              <a:t>Scaling independently is hard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080" y="320760"/>
            <a:ext cx="8375040" cy="58356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Motivation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288440" y="761760"/>
            <a:ext cx="368532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br/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Adopting micro-service based architecture is hard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080" y="1133640"/>
            <a:ext cx="619200" cy="6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287720" y="1848960"/>
            <a:ext cx="311472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494b69"/>
                </a:solidFill>
                <a:latin typeface="Roboto"/>
                <a:ea typeface="Roboto"/>
              </a:rPr>
              <a:t>Message queue can’t store messages after delivery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88080" y="1971360"/>
            <a:ext cx="619200" cy="61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288440" y="2807640"/>
            <a:ext cx="304776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e30000"/>
                </a:solidFill>
                <a:latin typeface="Roboto"/>
                <a:ea typeface="Roboto"/>
              </a:rPr>
              <a:t>Requires other data stores</a:t>
            </a:r>
            <a:r>
              <a:rPr b="1" lang="en-US" sz="1600" spc="-1" strike="noStrike">
                <a:solidFill>
                  <a:srgbClr val="e30000"/>
                </a:solidFill>
                <a:latin typeface="Roboto"/>
                <a:ea typeface="Roboto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388080" y="2855160"/>
            <a:ext cx="619200" cy="61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1320840" y="3643200"/>
            <a:ext cx="304848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600" spc="-1" strike="noStrike">
                <a:solidFill>
                  <a:srgbClr val="c13545"/>
                </a:solidFill>
                <a:latin typeface="Roboto"/>
                <a:ea typeface="Roboto"/>
              </a:rPr>
              <a:t>No support for stream processing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388080" y="3640680"/>
            <a:ext cx="619200" cy="619200"/>
          </a:xfrm>
          <a:prstGeom prst="ellipse">
            <a:avLst/>
          </a:prstGeom>
          <a:solidFill>
            <a:srgbClr val="c1344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09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1" name="Group 10"/>
          <p:cNvGrpSpPr/>
          <p:nvPr/>
        </p:nvGrpSpPr>
        <p:grpSpPr>
          <a:xfrm>
            <a:off x="5415480" y="1169640"/>
            <a:ext cx="3270600" cy="3270600"/>
            <a:chOff x="5415480" y="1169640"/>
            <a:chExt cx="3270600" cy="3270600"/>
          </a:xfrm>
        </p:grpSpPr>
        <p:sp>
          <p:nvSpPr>
            <p:cNvPr id="202" name="CustomShape 11"/>
            <p:cNvSpPr/>
            <p:nvPr/>
          </p:nvSpPr>
          <p:spPr>
            <a:xfrm>
              <a:off x="5415480" y="1169640"/>
              <a:ext cx="3270600" cy="3270600"/>
            </a:xfrm>
            <a:custGeom>
              <a:avLst/>
              <a:gdLst/>
              <a:ahLst/>
              <a:rect l="l" t="t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2"/>
            <p:cNvSpPr/>
            <p:nvPr/>
          </p:nvSpPr>
          <p:spPr>
            <a:xfrm>
              <a:off x="7216560" y="2261520"/>
              <a:ext cx="545040" cy="1091160"/>
            </a:xfrm>
            <a:custGeom>
              <a:avLst/>
              <a:gdLst/>
              <a:ahLst/>
              <a:rect l="l" t="t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roup 13"/>
          <p:cNvGrpSpPr/>
          <p:nvPr/>
        </p:nvGrpSpPr>
        <p:grpSpPr>
          <a:xfrm>
            <a:off x="6216480" y="1970640"/>
            <a:ext cx="1668600" cy="1668600"/>
            <a:chOff x="6216480" y="1970640"/>
            <a:chExt cx="1668600" cy="1668600"/>
          </a:xfrm>
        </p:grpSpPr>
        <p:sp>
          <p:nvSpPr>
            <p:cNvPr id="205" name="CustomShape 14"/>
            <p:cNvSpPr/>
            <p:nvPr/>
          </p:nvSpPr>
          <p:spPr>
            <a:xfrm>
              <a:off x="6216480" y="1970640"/>
              <a:ext cx="1668600" cy="1668600"/>
            </a:xfrm>
            <a:custGeom>
              <a:avLst/>
              <a:gdLst/>
              <a:ahLst/>
              <a:rect l="l" t="t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5"/>
            <p:cNvSpPr/>
            <p:nvPr/>
          </p:nvSpPr>
          <p:spPr>
            <a:xfrm>
              <a:off x="7135560" y="2527920"/>
              <a:ext cx="277920" cy="556200"/>
            </a:xfrm>
            <a:custGeom>
              <a:avLst/>
              <a:gdLst/>
              <a:ahLst/>
              <a:rect l="l" t="t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CustomShape 16"/>
          <p:cNvSpPr/>
          <p:nvPr/>
        </p:nvSpPr>
        <p:spPr>
          <a:xfrm>
            <a:off x="388080" y="4388040"/>
            <a:ext cx="619200" cy="6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7"/>
          <p:cNvSpPr/>
          <p:nvPr/>
        </p:nvSpPr>
        <p:spPr>
          <a:xfrm>
            <a:off x="1231920" y="4529520"/>
            <a:ext cx="45248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c5c5c"/>
                </a:solidFill>
                <a:latin typeface="Roboto"/>
                <a:ea typeface="Roboto"/>
              </a:rPr>
              <a:t>Message queues are not distributed by nature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Literature review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7360" y="1082160"/>
            <a:ext cx="1364400" cy="124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Theory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752480" y="1082160"/>
            <a:ext cx="7003440" cy="1240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5c5c5c"/>
                </a:solidFill>
                <a:latin typeface="Roboto"/>
                <a:ea typeface="Roboto"/>
              </a:rPr>
              <a:t>Proprietary ETL tools.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7360" y="2484720"/>
            <a:ext cx="1364400" cy="114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Theory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1753200" y="2484720"/>
            <a:ext cx="7003440" cy="1143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5c5c5c"/>
                </a:solidFill>
                <a:latin typeface="Roboto"/>
                <a:ea typeface="Roboto"/>
              </a:rPr>
              <a:t>ETL solution based on MapReduce framework (Apache Hadoop) called ETLMR.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388080" y="3789720"/>
            <a:ext cx="1364400" cy="114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Theory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1752480" y="3789720"/>
            <a:ext cx="7003440" cy="1143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5c5c5c"/>
                </a:solidFill>
                <a:latin typeface="Roboto"/>
                <a:ea typeface="Roboto"/>
              </a:rPr>
              <a:t>ETL solution based on CloudETL framework. Apache Hadoop for parallelizing ETL processes and Apache Hive for data processing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Literature review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87360" y="1249200"/>
            <a:ext cx="1364400" cy="14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Theory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752480" y="1249200"/>
            <a:ext cx="7003440" cy="1412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5c5c5c"/>
                </a:solidFill>
                <a:latin typeface="Roboto"/>
                <a:ea typeface="Roboto"/>
              </a:rPr>
              <a:t>P-ETL(Parallel ETL) platform based on Apache Hadoop frameworks. It provides a GUI to set the ETL process and the parallel/distributed environment.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388080" y="2986560"/>
            <a:ext cx="1364400" cy="14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Theory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1752480" y="2986920"/>
            <a:ext cx="7003440" cy="1412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1100" spc="-1" strike="noStrike">
                <a:solidFill>
                  <a:srgbClr val="5c5c5c"/>
                </a:solidFill>
                <a:latin typeface="Roboto"/>
                <a:ea typeface="Roboto"/>
              </a:rPr>
              <a:t>Centralized ETL process approach and Distributed ETL process approach.</a:t>
            </a:r>
            <a:endParaRPr b="0" lang="en-US" sz="1100" spc="-1" strike="noStrike">
              <a:latin typeface="Arial"/>
            </a:endParaRPr>
          </a:p>
        </p:txBody>
      </p:sp>
    </p:spTree>
  </p:cSld>
  <p:transition spd="slow">
    <p:push dir="r"/>
  </p:transition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cap="rnd" w="9360">
            <a:solidFill>
              <a:srgbClr val="d9d9d9"/>
            </a:solidFill>
            <a:custDash>
              <a:ds d="500000" sp="400000"/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c5c5c"/>
                </a:solidFill>
                <a:latin typeface="Roboto"/>
                <a:ea typeface="Roboto"/>
              </a:rPr>
              <a:t>Our Ideas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411160" y="1168560"/>
            <a:ext cx="3328200" cy="3328200"/>
          </a:xfrm>
          <a:custGeom>
            <a:avLst/>
            <a:gdLst/>
            <a:ahLst/>
            <a:rect l="l" t="t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6085440" y="1842840"/>
            <a:ext cx="1979640" cy="1979640"/>
          </a:xfrm>
          <a:custGeom>
            <a:avLst/>
            <a:gdLst/>
            <a:ahLst/>
            <a:rect l="l" t="t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1119240" y="1358280"/>
            <a:ext cx="38329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494b69"/>
                </a:solidFill>
                <a:latin typeface="Roboto"/>
                <a:ea typeface="Roboto"/>
              </a:rPr>
              <a:t>Implementation of a system</a:t>
            </a:r>
            <a:r>
              <a:rPr b="0" lang="en-US" sz="1000" spc="-1" strike="noStrike">
                <a:solidFill>
                  <a:srgbClr val="5c5c5c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25" name="Group 5"/>
          <p:cNvGrpSpPr/>
          <p:nvPr/>
        </p:nvGrpSpPr>
        <p:grpSpPr>
          <a:xfrm>
            <a:off x="388800" y="1260360"/>
            <a:ext cx="473400" cy="473400"/>
            <a:chOff x="388800" y="1260360"/>
            <a:chExt cx="473400" cy="473400"/>
          </a:xfrm>
        </p:grpSpPr>
        <p:sp>
          <p:nvSpPr>
            <p:cNvPr id="226" name="CustomShape 6"/>
            <p:cNvSpPr/>
            <p:nvPr/>
          </p:nvSpPr>
          <p:spPr>
            <a:xfrm>
              <a:off x="388800" y="126036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"/>
            <p:cNvSpPr/>
            <p:nvPr/>
          </p:nvSpPr>
          <p:spPr>
            <a:xfrm>
              <a:off x="513360" y="141480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CustomShape 8"/>
          <p:cNvSpPr/>
          <p:nvPr/>
        </p:nvSpPr>
        <p:spPr>
          <a:xfrm>
            <a:off x="1119240" y="2105640"/>
            <a:ext cx="383292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695d7a"/>
                </a:solidFill>
                <a:latin typeface="Roboto"/>
                <a:ea typeface="Roboto"/>
              </a:rPr>
              <a:t>Use kafka as a distributed streaming platform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9" name="Group 9"/>
          <p:cNvGrpSpPr/>
          <p:nvPr/>
        </p:nvGrpSpPr>
        <p:grpSpPr>
          <a:xfrm>
            <a:off x="388800" y="2141280"/>
            <a:ext cx="473400" cy="473400"/>
            <a:chOff x="388800" y="2141280"/>
            <a:chExt cx="473400" cy="473400"/>
          </a:xfrm>
        </p:grpSpPr>
        <p:sp>
          <p:nvSpPr>
            <p:cNvPr id="230" name="CustomShape 10"/>
            <p:cNvSpPr/>
            <p:nvPr/>
          </p:nvSpPr>
          <p:spPr>
            <a:xfrm>
              <a:off x="388800" y="214128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1"/>
            <p:cNvSpPr/>
            <p:nvPr/>
          </p:nvSpPr>
          <p:spPr>
            <a:xfrm>
              <a:off x="513360" y="229608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CustomShape 12"/>
          <p:cNvSpPr/>
          <p:nvPr/>
        </p:nvSpPr>
        <p:spPr>
          <a:xfrm>
            <a:off x="1119240" y="3129840"/>
            <a:ext cx="3832920" cy="27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9f5b72"/>
                </a:solidFill>
                <a:latin typeface="Roboto"/>
                <a:ea typeface="Roboto"/>
              </a:rPr>
              <a:t>Use kafka as a data store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3" name="Group 13"/>
          <p:cNvGrpSpPr/>
          <p:nvPr/>
        </p:nvGrpSpPr>
        <p:grpSpPr>
          <a:xfrm>
            <a:off x="388800" y="3033000"/>
            <a:ext cx="473400" cy="473400"/>
            <a:chOff x="388800" y="3033000"/>
            <a:chExt cx="473400" cy="473400"/>
          </a:xfrm>
        </p:grpSpPr>
        <p:sp>
          <p:nvSpPr>
            <p:cNvPr id="234" name="CustomShape 14"/>
            <p:cNvSpPr/>
            <p:nvPr/>
          </p:nvSpPr>
          <p:spPr>
            <a:xfrm>
              <a:off x="388800" y="303300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513360" y="318780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CustomShape 16"/>
          <p:cNvSpPr/>
          <p:nvPr/>
        </p:nvSpPr>
        <p:spPr>
          <a:xfrm>
            <a:off x="1119240" y="3876840"/>
            <a:ext cx="383292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1" lang="en-US" sz="1400" spc="-1" strike="noStrike">
                <a:solidFill>
                  <a:srgbClr val="d8707c"/>
                </a:solidFill>
                <a:latin typeface="Roboto"/>
                <a:ea typeface="Roboto"/>
              </a:rPr>
              <a:t>Kafka will sit in between ETL components.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7" name="Group 17"/>
          <p:cNvGrpSpPr/>
          <p:nvPr/>
        </p:nvGrpSpPr>
        <p:grpSpPr>
          <a:xfrm>
            <a:off x="388800" y="3914640"/>
            <a:ext cx="473400" cy="473400"/>
            <a:chOff x="388800" y="3914640"/>
            <a:chExt cx="473400" cy="473400"/>
          </a:xfrm>
        </p:grpSpPr>
        <p:sp>
          <p:nvSpPr>
            <p:cNvPr id="238" name="CustomShape 18"/>
            <p:cNvSpPr/>
            <p:nvPr/>
          </p:nvSpPr>
          <p:spPr>
            <a:xfrm>
              <a:off x="388800" y="3914640"/>
              <a:ext cx="473400" cy="473400"/>
            </a:xfrm>
            <a:custGeom>
              <a:avLst/>
              <a:gdLst/>
              <a:ahLst/>
              <a:rect l="l" t="t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9"/>
            <p:cNvSpPr/>
            <p:nvPr/>
          </p:nvSpPr>
          <p:spPr>
            <a:xfrm>
              <a:off x="513360" y="4069440"/>
              <a:ext cx="223560" cy="164160"/>
            </a:xfrm>
            <a:custGeom>
              <a:avLst/>
              <a:gdLst/>
              <a:ahLst/>
              <a:rect l="l" t="t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slow">
    <p:push dir="r"/>
  </p:transition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2015-09-08T18:46:00Z</dcterms:created>
  <dc:creator>High Tech</dc:creator>
  <dc:description/>
  <dc:language>en-US</dc:language>
  <cp:lastModifiedBy/>
  <dcterms:modified xsi:type="dcterms:W3CDTF">2021-05-25T19:34:43Z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1033-11.2.0.9684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