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843" autoAdjust="0"/>
    <p:restoredTop sz="96870" autoAdjust="0"/>
  </p:normalViewPr>
  <p:slideViewPr>
    <p:cSldViewPr snapToGrid="0">
      <p:cViewPr varScale="1">
        <p:scale>
          <a:sx n="156" d="100"/>
          <a:sy n="156" d="100"/>
        </p:scale>
        <p:origin x="14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71DBC-E39A-415A-BF00-8772EF1E94E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72BF9-85BC-4FBC-880D-C26B87AB8C13}">
      <dgm:prSet/>
      <dgm:spPr/>
      <dgm:t>
        <a:bodyPr/>
        <a:lstStyle/>
        <a:p>
          <a:r>
            <a:rPr lang="en-US" dirty="0">
              <a:latin typeface="Lucida Sans" panose="020B0602030504020204" pitchFamily="34" charset="0"/>
            </a:rPr>
            <a:t>Agenda</a:t>
          </a:r>
        </a:p>
      </dgm:t>
    </dgm:pt>
    <dgm:pt modelId="{5D92E27C-E1A3-4BB0-9BF7-2E4C838D9A66}" type="parTrans" cxnId="{CEBF1A83-BC84-425C-970B-18C88625C644}">
      <dgm:prSet/>
      <dgm:spPr/>
      <dgm:t>
        <a:bodyPr/>
        <a:lstStyle/>
        <a:p>
          <a:endParaRPr lang="en-US">
            <a:latin typeface="Lucida Sans" panose="020B0602030504020204" pitchFamily="34" charset="0"/>
          </a:endParaRPr>
        </a:p>
      </dgm:t>
    </dgm:pt>
    <dgm:pt modelId="{E0D0C406-7A96-424B-A75D-29AE5B689AD7}" type="sibTrans" cxnId="{CEBF1A83-BC84-425C-970B-18C88625C644}">
      <dgm:prSet/>
      <dgm:spPr/>
      <dgm:t>
        <a:bodyPr/>
        <a:lstStyle/>
        <a:p>
          <a:endParaRPr lang="en-US">
            <a:latin typeface="Lucida Sans" panose="020B0602030504020204" pitchFamily="34" charset="0"/>
          </a:endParaRPr>
        </a:p>
      </dgm:t>
    </dgm:pt>
    <dgm:pt modelId="{48020D45-0229-4ABF-908D-3916BE8E9F5D}">
      <dgm:prSet/>
      <dgm:spPr/>
      <dgm:t>
        <a:bodyPr/>
        <a:lstStyle/>
        <a:p>
          <a:r>
            <a:rPr lang="en-US" dirty="0">
              <a:latin typeface="Lucida Sans" panose="020B0602030504020204" pitchFamily="34" charset="0"/>
            </a:rPr>
            <a:t>The US Brewery and Beer Landscape</a:t>
          </a:r>
        </a:p>
      </dgm:t>
    </dgm:pt>
    <dgm:pt modelId="{293C7765-1860-4FFD-935C-403036A8414B}" type="parTrans" cxnId="{2C789F34-09C2-4599-9FDD-4A3E837E7EC5}">
      <dgm:prSet/>
      <dgm:spPr/>
      <dgm:t>
        <a:bodyPr/>
        <a:lstStyle/>
        <a:p>
          <a:endParaRPr lang="en-US">
            <a:latin typeface="Lucida Sans" panose="020B0602030504020204" pitchFamily="34" charset="0"/>
          </a:endParaRPr>
        </a:p>
      </dgm:t>
    </dgm:pt>
    <dgm:pt modelId="{93478521-9794-4184-AAD1-43A3C02E8914}" type="sibTrans" cxnId="{2C789F34-09C2-4599-9FDD-4A3E837E7EC5}">
      <dgm:prSet/>
      <dgm:spPr/>
      <dgm:t>
        <a:bodyPr/>
        <a:lstStyle/>
        <a:p>
          <a:endParaRPr lang="en-US">
            <a:latin typeface="Lucida Sans" panose="020B0602030504020204" pitchFamily="34" charset="0"/>
          </a:endParaRPr>
        </a:p>
      </dgm:t>
    </dgm:pt>
    <dgm:pt modelId="{8E113A9A-5C5E-4067-BDDB-A65EB0191CB9}">
      <dgm:prSet/>
      <dgm:spPr/>
      <dgm:t>
        <a:bodyPr/>
        <a:lstStyle/>
        <a:p>
          <a:r>
            <a:rPr lang="en-US" dirty="0">
              <a:latin typeface="Lucida Sans" panose="020B0602030504020204" pitchFamily="34" charset="0"/>
            </a:rPr>
            <a:t>ABV and IBU Beer insights</a:t>
          </a:r>
        </a:p>
      </dgm:t>
    </dgm:pt>
    <dgm:pt modelId="{61370CC9-655D-4AA1-BBE6-E8015CE34CA2}" type="parTrans" cxnId="{18A5D4D2-BD8D-40F8-B652-701C28F35D03}">
      <dgm:prSet/>
      <dgm:spPr/>
      <dgm:t>
        <a:bodyPr/>
        <a:lstStyle/>
        <a:p>
          <a:endParaRPr lang="en-US">
            <a:latin typeface="Lucida Sans" panose="020B0602030504020204" pitchFamily="34" charset="0"/>
          </a:endParaRPr>
        </a:p>
      </dgm:t>
    </dgm:pt>
    <dgm:pt modelId="{59C5D0DA-F675-46C2-8122-AC9D18291A4B}" type="sibTrans" cxnId="{18A5D4D2-BD8D-40F8-B652-701C28F35D03}">
      <dgm:prSet/>
      <dgm:spPr/>
      <dgm:t>
        <a:bodyPr/>
        <a:lstStyle/>
        <a:p>
          <a:endParaRPr lang="en-US">
            <a:latin typeface="Lucida Sans" panose="020B0602030504020204" pitchFamily="34" charset="0"/>
          </a:endParaRPr>
        </a:p>
      </dgm:t>
    </dgm:pt>
    <dgm:pt modelId="{F2A4E0BA-547D-4EBE-A91E-095F2327C324}">
      <dgm:prSet/>
      <dgm:spPr/>
      <dgm:t>
        <a:bodyPr/>
        <a:lstStyle/>
        <a:p>
          <a:r>
            <a:rPr lang="en-US" dirty="0">
              <a:latin typeface="Lucida Sans" panose="020B0602030504020204" pitchFamily="34" charset="0"/>
            </a:rPr>
            <a:t>White Space Heat Map Tool</a:t>
          </a:r>
        </a:p>
      </dgm:t>
    </dgm:pt>
    <dgm:pt modelId="{DF6D537A-1ACB-4FAA-9C12-922CC23F187D}" type="parTrans" cxnId="{0D7959D3-CDAF-46B7-B25B-855349F36A45}">
      <dgm:prSet/>
      <dgm:spPr/>
      <dgm:t>
        <a:bodyPr/>
        <a:lstStyle/>
        <a:p>
          <a:endParaRPr lang="en-US">
            <a:latin typeface="Lucida Sans" panose="020B0602030504020204" pitchFamily="34" charset="0"/>
          </a:endParaRPr>
        </a:p>
      </dgm:t>
    </dgm:pt>
    <dgm:pt modelId="{76F48A16-815C-4004-839A-BE1FF239DB9B}" type="sibTrans" cxnId="{0D7959D3-CDAF-46B7-B25B-855349F36A45}">
      <dgm:prSet/>
      <dgm:spPr/>
      <dgm:t>
        <a:bodyPr/>
        <a:lstStyle/>
        <a:p>
          <a:endParaRPr lang="en-US">
            <a:latin typeface="Lucida Sans" panose="020B0602030504020204" pitchFamily="34" charset="0"/>
          </a:endParaRPr>
        </a:p>
      </dgm:t>
    </dgm:pt>
    <dgm:pt modelId="{18E000DA-A273-4DB7-8822-8E422AEBB843}">
      <dgm:prSet/>
      <dgm:spPr/>
      <dgm:t>
        <a:bodyPr/>
        <a:lstStyle/>
        <a:p>
          <a:r>
            <a:rPr lang="en-US" dirty="0">
              <a:latin typeface="Lucida Sans" panose="020B0602030504020204" pitchFamily="34" charset="0"/>
            </a:rPr>
            <a:t>Takeaways and Next steps</a:t>
          </a:r>
        </a:p>
      </dgm:t>
    </dgm:pt>
    <dgm:pt modelId="{516CE512-FFAE-49C9-B8B0-800296919686}" type="parTrans" cxnId="{16A5FE7E-BBBB-4A45-95DB-77214C9155B2}">
      <dgm:prSet/>
      <dgm:spPr/>
      <dgm:t>
        <a:bodyPr/>
        <a:lstStyle/>
        <a:p>
          <a:endParaRPr lang="en-US">
            <a:latin typeface="Lucida Sans" panose="020B0602030504020204" pitchFamily="34" charset="0"/>
          </a:endParaRPr>
        </a:p>
      </dgm:t>
    </dgm:pt>
    <dgm:pt modelId="{D549BD28-CCEA-479F-B8A4-E18D78C4537D}" type="sibTrans" cxnId="{16A5FE7E-BBBB-4A45-95DB-77214C9155B2}">
      <dgm:prSet/>
      <dgm:spPr/>
      <dgm:t>
        <a:bodyPr/>
        <a:lstStyle/>
        <a:p>
          <a:endParaRPr lang="en-US">
            <a:latin typeface="Lucida Sans" panose="020B0602030504020204" pitchFamily="34" charset="0"/>
          </a:endParaRPr>
        </a:p>
      </dgm:t>
    </dgm:pt>
    <dgm:pt modelId="{494792E5-F58A-48BF-809E-AD3AE623EB1E}" type="pres">
      <dgm:prSet presAssocID="{96671DBC-E39A-415A-BF00-8772EF1E94E5}" presName="vert0" presStyleCnt="0">
        <dgm:presLayoutVars>
          <dgm:dir/>
          <dgm:animOne val="branch"/>
          <dgm:animLvl val="lvl"/>
        </dgm:presLayoutVars>
      </dgm:prSet>
      <dgm:spPr/>
    </dgm:pt>
    <dgm:pt modelId="{D9FC86CB-733F-432C-A423-3005AF7BA8CE}" type="pres">
      <dgm:prSet presAssocID="{A3972BF9-85BC-4FBC-880D-C26B87AB8C13}" presName="thickLine" presStyleLbl="alignNode1" presStyleIdx="0" presStyleCnt="1"/>
      <dgm:spPr/>
    </dgm:pt>
    <dgm:pt modelId="{90FF30A7-B6A4-49D3-A9A0-8B12FFC5E435}" type="pres">
      <dgm:prSet presAssocID="{A3972BF9-85BC-4FBC-880D-C26B87AB8C13}" presName="horz1" presStyleCnt="0"/>
      <dgm:spPr/>
    </dgm:pt>
    <dgm:pt modelId="{1D49C80D-31F8-4803-BA4E-FB50648B4FDB}" type="pres">
      <dgm:prSet presAssocID="{A3972BF9-85BC-4FBC-880D-C26B87AB8C13}" presName="tx1" presStyleLbl="revTx" presStyleIdx="0" presStyleCnt="5"/>
      <dgm:spPr/>
    </dgm:pt>
    <dgm:pt modelId="{C5F3813F-F88E-40D2-AFF8-504F9B536C59}" type="pres">
      <dgm:prSet presAssocID="{A3972BF9-85BC-4FBC-880D-C26B87AB8C13}" presName="vert1" presStyleCnt="0"/>
      <dgm:spPr/>
    </dgm:pt>
    <dgm:pt modelId="{8F4ACFB7-66D9-4F44-AC25-CC72B9DAB5F5}" type="pres">
      <dgm:prSet presAssocID="{48020D45-0229-4ABF-908D-3916BE8E9F5D}" presName="vertSpace2a" presStyleCnt="0"/>
      <dgm:spPr/>
    </dgm:pt>
    <dgm:pt modelId="{FD5BE123-F52B-4797-8A28-B97DC02CEEE6}" type="pres">
      <dgm:prSet presAssocID="{48020D45-0229-4ABF-908D-3916BE8E9F5D}" presName="horz2" presStyleCnt="0"/>
      <dgm:spPr/>
    </dgm:pt>
    <dgm:pt modelId="{0B48DD6D-1D8A-43CD-BAD5-B17B9FD15A36}" type="pres">
      <dgm:prSet presAssocID="{48020D45-0229-4ABF-908D-3916BE8E9F5D}" presName="horzSpace2" presStyleCnt="0"/>
      <dgm:spPr/>
    </dgm:pt>
    <dgm:pt modelId="{CE1EA521-1A15-466D-BF28-B1BDBFE3D0FB}" type="pres">
      <dgm:prSet presAssocID="{48020D45-0229-4ABF-908D-3916BE8E9F5D}" presName="tx2" presStyleLbl="revTx" presStyleIdx="1" presStyleCnt="5"/>
      <dgm:spPr/>
    </dgm:pt>
    <dgm:pt modelId="{76224FEA-0F75-4B33-8AEC-E6E7725B1587}" type="pres">
      <dgm:prSet presAssocID="{48020D45-0229-4ABF-908D-3916BE8E9F5D}" presName="vert2" presStyleCnt="0"/>
      <dgm:spPr/>
    </dgm:pt>
    <dgm:pt modelId="{538C1CEF-79A3-4515-B70B-BFEF8CD4986D}" type="pres">
      <dgm:prSet presAssocID="{48020D45-0229-4ABF-908D-3916BE8E9F5D}" presName="thinLine2b" presStyleLbl="callout" presStyleIdx="0" presStyleCnt="4"/>
      <dgm:spPr/>
    </dgm:pt>
    <dgm:pt modelId="{519B98DD-B982-4630-B480-9F6A77324F7C}" type="pres">
      <dgm:prSet presAssocID="{48020D45-0229-4ABF-908D-3916BE8E9F5D}" presName="vertSpace2b" presStyleCnt="0"/>
      <dgm:spPr/>
    </dgm:pt>
    <dgm:pt modelId="{7C447D4D-EB6D-447B-B503-E490C819ADE2}" type="pres">
      <dgm:prSet presAssocID="{8E113A9A-5C5E-4067-BDDB-A65EB0191CB9}" presName="horz2" presStyleCnt="0"/>
      <dgm:spPr/>
    </dgm:pt>
    <dgm:pt modelId="{F185AD39-5AC8-4A16-82F7-AE5BA6A16947}" type="pres">
      <dgm:prSet presAssocID="{8E113A9A-5C5E-4067-BDDB-A65EB0191CB9}" presName="horzSpace2" presStyleCnt="0"/>
      <dgm:spPr/>
    </dgm:pt>
    <dgm:pt modelId="{7DC355E0-D450-4AA3-9658-9164FA9948C7}" type="pres">
      <dgm:prSet presAssocID="{8E113A9A-5C5E-4067-BDDB-A65EB0191CB9}" presName="tx2" presStyleLbl="revTx" presStyleIdx="2" presStyleCnt="5"/>
      <dgm:spPr/>
    </dgm:pt>
    <dgm:pt modelId="{387BCD14-4CD6-4330-B210-536BF9F2F5C2}" type="pres">
      <dgm:prSet presAssocID="{8E113A9A-5C5E-4067-BDDB-A65EB0191CB9}" presName="vert2" presStyleCnt="0"/>
      <dgm:spPr/>
    </dgm:pt>
    <dgm:pt modelId="{4191FF55-E418-4ACF-A844-FF10B9D3A10A}" type="pres">
      <dgm:prSet presAssocID="{8E113A9A-5C5E-4067-BDDB-A65EB0191CB9}" presName="thinLine2b" presStyleLbl="callout" presStyleIdx="1" presStyleCnt="4"/>
      <dgm:spPr/>
    </dgm:pt>
    <dgm:pt modelId="{7C7F1269-5F8E-4B2B-A063-75D5DF19B998}" type="pres">
      <dgm:prSet presAssocID="{8E113A9A-5C5E-4067-BDDB-A65EB0191CB9}" presName="vertSpace2b" presStyleCnt="0"/>
      <dgm:spPr/>
    </dgm:pt>
    <dgm:pt modelId="{ABDD8345-47F1-40AA-8EFD-FB378033EA93}" type="pres">
      <dgm:prSet presAssocID="{F2A4E0BA-547D-4EBE-A91E-095F2327C324}" presName="horz2" presStyleCnt="0"/>
      <dgm:spPr/>
    </dgm:pt>
    <dgm:pt modelId="{FCA89CC9-F557-49A9-974E-746E80540F98}" type="pres">
      <dgm:prSet presAssocID="{F2A4E0BA-547D-4EBE-A91E-095F2327C324}" presName="horzSpace2" presStyleCnt="0"/>
      <dgm:spPr/>
    </dgm:pt>
    <dgm:pt modelId="{0057BCB8-3D00-4EBE-8D86-2D684A2E4F49}" type="pres">
      <dgm:prSet presAssocID="{F2A4E0BA-547D-4EBE-A91E-095F2327C324}" presName="tx2" presStyleLbl="revTx" presStyleIdx="3" presStyleCnt="5"/>
      <dgm:spPr/>
    </dgm:pt>
    <dgm:pt modelId="{7EE73D04-6F32-47F1-B45A-0B8F295F1EA1}" type="pres">
      <dgm:prSet presAssocID="{F2A4E0BA-547D-4EBE-A91E-095F2327C324}" presName="vert2" presStyleCnt="0"/>
      <dgm:spPr/>
    </dgm:pt>
    <dgm:pt modelId="{255C239F-A881-426F-B5BE-9CEAA82DAD19}" type="pres">
      <dgm:prSet presAssocID="{F2A4E0BA-547D-4EBE-A91E-095F2327C324}" presName="thinLine2b" presStyleLbl="callout" presStyleIdx="2" presStyleCnt="4"/>
      <dgm:spPr/>
    </dgm:pt>
    <dgm:pt modelId="{D2C062F7-F516-4F5B-844C-47154E5C68C3}" type="pres">
      <dgm:prSet presAssocID="{F2A4E0BA-547D-4EBE-A91E-095F2327C324}" presName="vertSpace2b" presStyleCnt="0"/>
      <dgm:spPr/>
    </dgm:pt>
    <dgm:pt modelId="{F200316F-4969-424F-940C-2C370CE8D198}" type="pres">
      <dgm:prSet presAssocID="{18E000DA-A273-4DB7-8822-8E422AEBB843}" presName="horz2" presStyleCnt="0"/>
      <dgm:spPr/>
    </dgm:pt>
    <dgm:pt modelId="{685801E6-3475-435D-AE72-B859E198DACA}" type="pres">
      <dgm:prSet presAssocID="{18E000DA-A273-4DB7-8822-8E422AEBB843}" presName="horzSpace2" presStyleCnt="0"/>
      <dgm:spPr/>
    </dgm:pt>
    <dgm:pt modelId="{ADE8898A-F8EC-45A1-AD56-C9E8949A6C60}" type="pres">
      <dgm:prSet presAssocID="{18E000DA-A273-4DB7-8822-8E422AEBB843}" presName="tx2" presStyleLbl="revTx" presStyleIdx="4" presStyleCnt="5"/>
      <dgm:spPr/>
    </dgm:pt>
    <dgm:pt modelId="{188D1F14-8244-40A2-90FE-F92BAD65F813}" type="pres">
      <dgm:prSet presAssocID="{18E000DA-A273-4DB7-8822-8E422AEBB843}" presName="vert2" presStyleCnt="0"/>
      <dgm:spPr/>
    </dgm:pt>
    <dgm:pt modelId="{D06A47DF-21F7-4D66-85A1-BEE5AD3E2AF6}" type="pres">
      <dgm:prSet presAssocID="{18E000DA-A273-4DB7-8822-8E422AEBB843}" presName="thinLine2b" presStyleLbl="callout" presStyleIdx="3" presStyleCnt="4"/>
      <dgm:spPr/>
    </dgm:pt>
    <dgm:pt modelId="{4E3E1F3D-5C54-4841-8CCA-F349F2439A01}" type="pres">
      <dgm:prSet presAssocID="{18E000DA-A273-4DB7-8822-8E422AEBB843}" presName="vertSpace2b" presStyleCnt="0"/>
      <dgm:spPr/>
    </dgm:pt>
  </dgm:ptLst>
  <dgm:cxnLst>
    <dgm:cxn modelId="{3DDD0F06-EFB2-474E-AD74-B72B464683D3}" type="presOf" srcId="{F2A4E0BA-547D-4EBE-A91E-095F2327C324}" destId="{0057BCB8-3D00-4EBE-8D86-2D684A2E4F49}" srcOrd="0" destOrd="0" presId="urn:microsoft.com/office/officeart/2008/layout/LinedList"/>
    <dgm:cxn modelId="{2C789F34-09C2-4599-9FDD-4A3E837E7EC5}" srcId="{A3972BF9-85BC-4FBC-880D-C26B87AB8C13}" destId="{48020D45-0229-4ABF-908D-3916BE8E9F5D}" srcOrd="0" destOrd="0" parTransId="{293C7765-1860-4FFD-935C-403036A8414B}" sibTransId="{93478521-9794-4184-AAD1-43A3C02E8914}"/>
    <dgm:cxn modelId="{1849353C-D7DB-4DA2-B845-E639B0288094}" type="presOf" srcId="{A3972BF9-85BC-4FBC-880D-C26B87AB8C13}" destId="{1D49C80D-31F8-4803-BA4E-FB50648B4FDB}" srcOrd="0" destOrd="0" presId="urn:microsoft.com/office/officeart/2008/layout/LinedList"/>
    <dgm:cxn modelId="{214F2A5B-5299-40A6-9B11-A66A92971F0B}" type="presOf" srcId="{8E113A9A-5C5E-4067-BDDB-A65EB0191CB9}" destId="{7DC355E0-D450-4AA3-9658-9164FA9948C7}" srcOrd="0" destOrd="0" presId="urn:microsoft.com/office/officeart/2008/layout/LinedList"/>
    <dgm:cxn modelId="{9B41284A-977A-4A52-B808-6E25ACF95961}" type="presOf" srcId="{18E000DA-A273-4DB7-8822-8E422AEBB843}" destId="{ADE8898A-F8EC-45A1-AD56-C9E8949A6C60}" srcOrd="0" destOrd="0" presId="urn:microsoft.com/office/officeart/2008/layout/LinedList"/>
    <dgm:cxn modelId="{C8BF417E-5A1A-4ECA-9C30-F825443EAE50}" type="presOf" srcId="{48020D45-0229-4ABF-908D-3916BE8E9F5D}" destId="{CE1EA521-1A15-466D-BF28-B1BDBFE3D0FB}" srcOrd="0" destOrd="0" presId="urn:microsoft.com/office/officeart/2008/layout/LinedList"/>
    <dgm:cxn modelId="{16A5FE7E-BBBB-4A45-95DB-77214C9155B2}" srcId="{A3972BF9-85BC-4FBC-880D-C26B87AB8C13}" destId="{18E000DA-A273-4DB7-8822-8E422AEBB843}" srcOrd="3" destOrd="0" parTransId="{516CE512-FFAE-49C9-B8B0-800296919686}" sibTransId="{D549BD28-CCEA-479F-B8A4-E18D78C4537D}"/>
    <dgm:cxn modelId="{CEBF1A83-BC84-425C-970B-18C88625C644}" srcId="{96671DBC-E39A-415A-BF00-8772EF1E94E5}" destId="{A3972BF9-85BC-4FBC-880D-C26B87AB8C13}" srcOrd="0" destOrd="0" parTransId="{5D92E27C-E1A3-4BB0-9BF7-2E4C838D9A66}" sibTransId="{E0D0C406-7A96-424B-A75D-29AE5B689AD7}"/>
    <dgm:cxn modelId="{4F86DAC7-8297-4CDC-B6D3-56D7B0128FC3}" type="presOf" srcId="{96671DBC-E39A-415A-BF00-8772EF1E94E5}" destId="{494792E5-F58A-48BF-809E-AD3AE623EB1E}" srcOrd="0" destOrd="0" presId="urn:microsoft.com/office/officeart/2008/layout/LinedList"/>
    <dgm:cxn modelId="{18A5D4D2-BD8D-40F8-B652-701C28F35D03}" srcId="{A3972BF9-85BC-4FBC-880D-C26B87AB8C13}" destId="{8E113A9A-5C5E-4067-BDDB-A65EB0191CB9}" srcOrd="1" destOrd="0" parTransId="{61370CC9-655D-4AA1-BBE6-E8015CE34CA2}" sibTransId="{59C5D0DA-F675-46C2-8122-AC9D18291A4B}"/>
    <dgm:cxn modelId="{0D7959D3-CDAF-46B7-B25B-855349F36A45}" srcId="{A3972BF9-85BC-4FBC-880D-C26B87AB8C13}" destId="{F2A4E0BA-547D-4EBE-A91E-095F2327C324}" srcOrd="2" destOrd="0" parTransId="{DF6D537A-1ACB-4FAA-9C12-922CC23F187D}" sibTransId="{76F48A16-815C-4004-839A-BE1FF239DB9B}"/>
    <dgm:cxn modelId="{33C29AD9-304A-4D6F-81D4-822E3AF352CB}" type="presParOf" srcId="{494792E5-F58A-48BF-809E-AD3AE623EB1E}" destId="{D9FC86CB-733F-432C-A423-3005AF7BA8CE}" srcOrd="0" destOrd="0" presId="urn:microsoft.com/office/officeart/2008/layout/LinedList"/>
    <dgm:cxn modelId="{E2B1E53A-DC03-4330-A040-9ECA6251E7F9}" type="presParOf" srcId="{494792E5-F58A-48BF-809E-AD3AE623EB1E}" destId="{90FF30A7-B6A4-49D3-A9A0-8B12FFC5E435}" srcOrd="1" destOrd="0" presId="urn:microsoft.com/office/officeart/2008/layout/LinedList"/>
    <dgm:cxn modelId="{386A2740-ACB7-45B8-A2A1-567C9D41F6A4}" type="presParOf" srcId="{90FF30A7-B6A4-49D3-A9A0-8B12FFC5E435}" destId="{1D49C80D-31F8-4803-BA4E-FB50648B4FDB}" srcOrd="0" destOrd="0" presId="urn:microsoft.com/office/officeart/2008/layout/LinedList"/>
    <dgm:cxn modelId="{B150B29A-8F35-4B5E-AE23-F9B36528CA4B}" type="presParOf" srcId="{90FF30A7-B6A4-49D3-A9A0-8B12FFC5E435}" destId="{C5F3813F-F88E-40D2-AFF8-504F9B536C59}" srcOrd="1" destOrd="0" presId="urn:microsoft.com/office/officeart/2008/layout/LinedList"/>
    <dgm:cxn modelId="{B23650CC-D976-4CDC-9729-10FD23DB444D}" type="presParOf" srcId="{C5F3813F-F88E-40D2-AFF8-504F9B536C59}" destId="{8F4ACFB7-66D9-4F44-AC25-CC72B9DAB5F5}" srcOrd="0" destOrd="0" presId="urn:microsoft.com/office/officeart/2008/layout/LinedList"/>
    <dgm:cxn modelId="{E49A2CC5-D307-40B0-934A-0FBAB852E14A}" type="presParOf" srcId="{C5F3813F-F88E-40D2-AFF8-504F9B536C59}" destId="{FD5BE123-F52B-4797-8A28-B97DC02CEEE6}" srcOrd="1" destOrd="0" presId="urn:microsoft.com/office/officeart/2008/layout/LinedList"/>
    <dgm:cxn modelId="{8A23960D-00AD-4086-9FD9-2338532BB360}" type="presParOf" srcId="{FD5BE123-F52B-4797-8A28-B97DC02CEEE6}" destId="{0B48DD6D-1D8A-43CD-BAD5-B17B9FD15A36}" srcOrd="0" destOrd="0" presId="urn:microsoft.com/office/officeart/2008/layout/LinedList"/>
    <dgm:cxn modelId="{DF0288CE-A904-45CB-8B0E-451C647FC96A}" type="presParOf" srcId="{FD5BE123-F52B-4797-8A28-B97DC02CEEE6}" destId="{CE1EA521-1A15-466D-BF28-B1BDBFE3D0FB}" srcOrd="1" destOrd="0" presId="urn:microsoft.com/office/officeart/2008/layout/LinedList"/>
    <dgm:cxn modelId="{446E3F7B-8362-47D8-8972-4F6764E91FB0}" type="presParOf" srcId="{FD5BE123-F52B-4797-8A28-B97DC02CEEE6}" destId="{76224FEA-0F75-4B33-8AEC-E6E7725B1587}" srcOrd="2" destOrd="0" presId="urn:microsoft.com/office/officeart/2008/layout/LinedList"/>
    <dgm:cxn modelId="{ACB59AED-B403-49C4-87FF-B5389A79CE39}" type="presParOf" srcId="{C5F3813F-F88E-40D2-AFF8-504F9B536C59}" destId="{538C1CEF-79A3-4515-B70B-BFEF8CD4986D}" srcOrd="2" destOrd="0" presId="urn:microsoft.com/office/officeart/2008/layout/LinedList"/>
    <dgm:cxn modelId="{918B09E9-A424-4144-A9CD-99CF9D73B85F}" type="presParOf" srcId="{C5F3813F-F88E-40D2-AFF8-504F9B536C59}" destId="{519B98DD-B982-4630-B480-9F6A77324F7C}" srcOrd="3" destOrd="0" presId="urn:microsoft.com/office/officeart/2008/layout/LinedList"/>
    <dgm:cxn modelId="{C667AC77-E1CB-4B8E-A5FC-53D25CD04B70}" type="presParOf" srcId="{C5F3813F-F88E-40D2-AFF8-504F9B536C59}" destId="{7C447D4D-EB6D-447B-B503-E490C819ADE2}" srcOrd="4" destOrd="0" presId="urn:microsoft.com/office/officeart/2008/layout/LinedList"/>
    <dgm:cxn modelId="{07EE066A-745D-4EDE-98FF-30C99DEE51F5}" type="presParOf" srcId="{7C447D4D-EB6D-447B-B503-E490C819ADE2}" destId="{F185AD39-5AC8-4A16-82F7-AE5BA6A16947}" srcOrd="0" destOrd="0" presId="urn:microsoft.com/office/officeart/2008/layout/LinedList"/>
    <dgm:cxn modelId="{C09D112A-59BF-4884-BC9A-3F10C354A9D3}" type="presParOf" srcId="{7C447D4D-EB6D-447B-B503-E490C819ADE2}" destId="{7DC355E0-D450-4AA3-9658-9164FA9948C7}" srcOrd="1" destOrd="0" presId="urn:microsoft.com/office/officeart/2008/layout/LinedList"/>
    <dgm:cxn modelId="{755A93B7-711A-4453-9067-C88A1989594E}" type="presParOf" srcId="{7C447D4D-EB6D-447B-B503-E490C819ADE2}" destId="{387BCD14-4CD6-4330-B210-536BF9F2F5C2}" srcOrd="2" destOrd="0" presId="urn:microsoft.com/office/officeart/2008/layout/LinedList"/>
    <dgm:cxn modelId="{B6DC88BA-1323-415B-892A-22832AAA4142}" type="presParOf" srcId="{C5F3813F-F88E-40D2-AFF8-504F9B536C59}" destId="{4191FF55-E418-4ACF-A844-FF10B9D3A10A}" srcOrd="5" destOrd="0" presId="urn:microsoft.com/office/officeart/2008/layout/LinedList"/>
    <dgm:cxn modelId="{93F59E3D-A561-4BC5-B930-0E99D2162BA7}" type="presParOf" srcId="{C5F3813F-F88E-40D2-AFF8-504F9B536C59}" destId="{7C7F1269-5F8E-4B2B-A063-75D5DF19B998}" srcOrd="6" destOrd="0" presId="urn:microsoft.com/office/officeart/2008/layout/LinedList"/>
    <dgm:cxn modelId="{26158526-6044-4461-98F0-02FFDEFAB3E2}" type="presParOf" srcId="{C5F3813F-F88E-40D2-AFF8-504F9B536C59}" destId="{ABDD8345-47F1-40AA-8EFD-FB378033EA93}" srcOrd="7" destOrd="0" presId="urn:microsoft.com/office/officeart/2008/layout/LinedList"/>
    <dgm:cxn modelId="{73C0B6BA-9442-4027-A702-C095CC463A9C}" type="presParOf" srcId="{ABDD8345-47F1-40AA-8EFD-FB378033EA93}" destId="{FCA89CC9-F557-49A9-974E-746E80540F98}" srcOrd="0" destOrd="0" presId="urn:microsoft.com/office/officeart/2008/layout/LinedList"/>
    <dgm:cxn modelId="{910A0412-5A69-43B4-AC20-FF2FE1083BD4}" type="presParOf" srcId="{ABDD8345-47F1-40AA-8EFD-FB378033EA93}" destId="{0057BCB8-3D00-4EBE-8D86-2D684A2E4F49}" srcOrd="1" destOrd="0" presId="urn:microsoft.com/office/officeart/2008/layout/LinedList"/>
    <dgm:cxn modelId="{66007BDC-235A-4BE5-853E-FEA5CED7D108}" type="presParOf" srcId="{ABDD8345-47F1-40AA-8EFD-FB378033EA93}" destId="{7EE73D04-6F32-47F1-B45A-0B8F295F1EA1}" srcOrd="2" destOrd="0" presId="urn:microsoft.com/office/officeart/2008/layout/LinedList"/>
    <dgm:cxn modelId="{FF612A8A-3898-4CA2-AB0B-EC2AF943B294}" type="presParOf" srcId="{C5F3813F-F88E-40D2-AFF8-504F9B536C59}" destId="{255C239F-A881-426F-B5BE-9CEAA82DAD19}" srcOrd="8" destOrd="0" presId="urn:microsoft.com/office/officeart/2008/layout/LinedList"/>
    <dgm:cxn modelId="{20F4899E-5782-45F8-BE90-3F96D7B690DC}" type="presParOf" srcId="{C5F3813F-F88E-40D2-AFF8-504F9B536C59}" destId="{D2C062F7-F516-4F5B-844C-47154E5C68C3}" srcOrd="9" destOrd="0" presId="urn:microsoft.com/office/officeart/2008/layout/LinedList"/>
    <dgm:cxn modelId="{FE7BF227-E0C7-4BE7-96AA-614964D2786D}" type="presParOf" srcId="{C5F3813F-F88E-40D2-AFF8-504F9B536C59}" destId="{F200316F-4969-424F-940C-2C370CE8D198}" srcOrd="10" destOrd="0" presId="urn:microsoft.com/office/officeart/2008/layout/LinedList"/>
    <dgm:cxn modelId="{4B9910AC-5E8A-4D1C-AB69-C0516D92F4AF}" type="presParOf" srcId="{F200316F-4969-424F-940C-2C370CE8D198}" destId="{685801E6-3475-435D-AE72-B859E198DACA}" srcOrd="0" destOrd="0" presId="urn:microsoft.com/office/officeart/2008/layout/LinedList"/>
    <dgm:cxn modelId="{3A21FE64-F633-4CC8-8EA9-20859E064787}" type="presParOf" srcId="{F200316F-4969-424F-940C-2C370CE8D198}" destId="{ADE8898A-F8EC-45A1-AD56-C9E8949A6C60}" srcOrd="1" destOrd="0" presId="urn:microsoft.com/office/officeart/2008/layout/LinedList"/>
    <dgm:cxn modelId="{7E502B1B-DF3B-4ECA-AF84-201212AF8F9D}" type="presParOf" srcId="{F200316F-4969-424F-940C-2C370CE8D198}" destId="{188D1F14-8244-40A2-90FE-F92BAD65F813}" srcOrd="2" destOrd="0" presId="urn:microsoft.com/office/officeart/2008/layout/LinedList"/>
    <dgm:cxn modelId="{5149181E-B8D6-4867-85DF-201C708522B4}" type="presParOf" srcId="{C5F3813F-F88E-40D2-AFF8-504F9B536C59}" destId="{D06A47DF-21F7-4D66-85A1-BEE5AD3E2AF6}" srcOrd="11" destOrd="0" presId="urn:microsoft.com/office/officeart/2008/layout/LinedList"/>
    <dgm:cxn modelId="{0E02B494-CF38-423B-8B1D-A369753BB24E}" type="presParOf" srcId="{C5F3813F-F88E-40D2-AFF8-504F9B536C59}" destId="{4E3E1F3D-5C54-4841-8CCA-F349F2439A01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C86CB-733F-432C-A423-3005AF7BA8CE}">
      <dsp:nvSpPr>
        <dsp:cNvPr id="0" name=""/>
        <dsp:cNvSpPr/>
      </dsp:nvSpPr>
      <dsp:spPr>
        <a:xfrm>
          <a:off x="0" y="0"/>
          <a:ext cx="9565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9C80D-31F8-4803-BA4E-FB50648B4FDB}">
      <dsp:nvSpPr>
        <dsp:cNvPr id="0" name=""/>
        <dsp:cNvSpPr/>
      </dsp:nvSpPr>
      <dsp:spPr>
        <a:xfrm>
          <a:off x="0" y="0"/>
          <a:ext cx="1913005" cy="1979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Lucida Sans" panose="020B0602030504020204" pitchFamily="34" charset="0"/>
            </a:rPr>
            <a:t>Agenda</a:t>
          </a:r>
        </a:p>
      </dsp:txBody>
      <dsp:txXfrm>
        <a:off x="0" y="0"/>
        <a:ext cx="1913005" cy="1979516"/>
      </dsp:txXfrm>
    </dsp:sp>
    <dsp:sp modelId="{CE1EA521-1A15-466D-BF28-B1BDBFE3D0FB}">
      <dsp:nvSpPr>
        <dsp:cNvPr id="0" name=""/>
        <dsp:cNvSpPr/>
      </dsp:nvSpPr>
      <dsp:spPr>
        <a:xfrm>
          <a:off x="2056481" y="23269"/>
          <a:ext cx="7508546" cy="46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Lucida Sans" panose="020B0602030504020204" pitchFamily="34" charset="0"/>
            </a:rPr>
            <a:t>The US Brewery and Beer Landscape</a:t>
          </a:r>
        </a:p>
      </dsp:txBody>
      <dsp:txXfrm>
        <a:off x="2056481" y="23269"/>
        <a:ext cx="7508546" cy="465398"/>
      </dsp:txXfrm>
    </dsp:sp>
    <dsp:sp modelId="{538C1CEF-79A3-4515-B70B-BFEF8CD4986D}">
      <dsp:nvSpPr>
        <dsp:cNvPr id="0" name=""/>
        <dsp:cNvSpPr/>
      </dsp:nvSpPr>
      <dsp:spPr>
        <a:xfrm>
          <a:off x="1913005" y="488668"/>
          <a:ext cx="76520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355E0-D450-4AA3-9658-9164FA9948C7}">
      <dsp:nvSpPr>
        <dsp:cNvPr id="0" name=""/>
        <dsp:cNvSpPr/>
      </dsp:nvSpPr>
      <dsp:spPr>
        <a:xfrm>
          <a:off x="2056481" y="511938"/>
          <a:ext cx="7508546" cy="46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Lucida Sans" panose="020B0602030504020204" pitchFamily="34" charset="0"/>
            </a:rPr>
            <a:t>ABV and IBU Beer insights</a:t>
          </a:r>
        </a:p>
      </dsp:txBody>
      <dsp:txXfrm>
        <a:off x="2056481" y="511938"/>
        <a:ext cx="7508546" cy="465398"/>
      </dsp:txXfrm>
    </dsp:sp>
    <dsp:sp modelId="{4191FF55-E418-4ACF-A844-FF10B9D3A10A}">
      <dsp:nvSpPr>
        <dsp:cNvPr id="0" name=""/>
        <dsp:cNvSpPr/>
      </dsp:nvSpPr>
      <dsp:spPr>
        <a:xfrm>
          <a:off x="1913005" y="977337"/>
          <a:ext cx="76520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7BCB8-3D00-4EBE-8D86-2D684A2E4F49}">
      <dsp:nvSpPr>
        <dsp:cNvPr id="0" name=""/>
        <dsp:cNvSpPr/>
      </dsp:nvSpPr>
      <dsp:spPr>
        <a:xfrm>
          <a:off x="2056481" y="1000607"/>
          <a:ext cx="7508546" cy="46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Lucida Sans" panose="020B0602030504020204" pitchFamily="34" charset="0"/>
            </a:rPr>
            <a:t>White Space Heat Map Tool</a:t>
          </a:r>
        </a:p>
      </dsp:txBody>
      <dsp:txXfrm>
        <a:off x="2056481" y="1000607"/>
        <a:ext cx="7508546" cy="465398"/>
      </dsp:txXfrm>
    </dsp:sp>
    <dsp:sp modelId="{255C239F-A881-426F-B5BE-9CEAA82DAD19}">
      <dsp:nvSpPr>
        <dsp:cNvPr id="0" name=""/>
        <dsp:cNvSpPr/>
      </dsp:nvSpPr>
      <dsp:spPr>
        <a:xfrm>
          <a:off x="1913005" y="1466006"/>
          <a:ext cx="76520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8898A-F8EC-45A1-AD56-C9E8949A6C60}">
      <dsp:nvSpPr>
        <dsp:cNvPr id="0" name=""/>
        <dsp:cNvSpPr/>
      </dsp:nvSpPr>
      <dsp:spPr>
        <a:xfrm>
          <a:off x="2056481" y="1489276"/>
          <a:ext cx="7508546" cy="46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Lucida Sans" panose="020B0602030504020204" pitchFamily="34" charset="0"/>
            </a:rPr>
            <a:t>Takeaways and Next steps</a:t>
          </a:r>
        </a:p>
      </dsp:txBody>
      <dsp:txXfrm>
        <a:off x="2056481" y="1489276"/>
        <a:ext cx="7508546" cy="465398"/>
      </dsp:txXfrm>
    </dsp:sp>
    <dsp:sp modelId="{D06A47DF-21F7-4D66-85A1-BEE5AD3E2AF6}">
      <dsp:nvSpPr>
        <dsp:cNvPr id="0" name=""/>
        <dsp:cNvSpPr/>
      </dsp:nvSpPr>
      <dsp:spPr>
        <a:xfrm>
          <a:off x="1913005" y="1954675"/>
          <a:ext cx="76520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C3A4A-81DB-442C-A027-0481993A00AD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D8725-1E75-44FB-A941-039D3B9FB7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0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D8725-1E75-44FB-A941-039D3B9FB7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2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Speaker NOTE</a:t>
            </a:r>
            <a:r>
              <a:rPr lang="en-US" i="1" dirty="0"/>
              <a:t>: Agenda for presentation.</a:t>
            </a:r>
          </a:p>
          <a:p>
            <a:endParaRPr lang="en-US" i="1" dirty="0"/>
          </a:p>
          <a:p>
            <a:r>
              <a:rPr lang="en-US" b="1" i="0" dirty="0"/>
              <a:t>SAY</a:t>
            </a:r>
            <a:r>
              <a:rPr lang="en-US" i="0" dirty="0"/>
              <a:t>: </a:t>
            </a:r>
            <a:r>
              <a:rPr lang="en-US" dirty="0">
                <a:solidFill>
                  <a:prstClr val="black"/>
                </a:solidFill>
              </a:rPr>
              <a:t>We have conducted an analysis and the purpose of this meeting is to inform you on the potential white space opportunities based on ABV and IBU. </a:t>
            </a:r>
          </a:p>
          <a:p>
            <a:pPr marL="174854" indent="-174854" defTabSz="915164">
              <a:lnSpc>
                <a:spcPct val="90000"/>
              </a:lnSpc>
              <a:spcBef>
                <a:spcPts val="611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We will give you a brief overview of the landscape</a:t>
            </a:r>
          </a:p>
          <a:p>
            <a:pPr marL="174854" indent="-174854" defTabSz="915164">
              <a:lnSpc>
                <a:spcPct val="90000"/>
              </a:lnSpc>
              <a:spcBef>
                <a:spcPts val="611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Key insights of from our review.</a:t>
            </a:r>
          </a:p>
          <a:p>
            <a:pPr marL="174854" indent="-174854" defTabSz="915164">
              <a:lnSpc>
                <a:spcPct val="90000"/>
              </a:lnSpc>
              <a:spcBef>
                <a:spcPts val="611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White Space Heat Map Tool.</a:t>
            </a:r>
          </a:p>
          <a:p>
            <a:pPr marL="174854" indent="-174854" defTabSz="915164">
              <a:lnSpc>
                <a:spcPct val="90000"/>
              </a:lnSpc>
              <a:spcBef>
                <a:spcPts val="611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Takeaways Next Steps</a:t>
            </a:r>
          </a:p>
          <a:p>
            <a:endParaRPr lang="en-US" i="0" dirty="0"/>
          </a:p>
          <a:p>
            <a:r>
              <a:rPr lang="en-US" b="1" i="0" dirty="0"/>
              <a:t>TRANSITION</a:t>
            </a:r>
            <a:r>
              <a:rPr lang="en-US" i="0" dirty="0"/>
              <a:t>: Let’s continue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D8725-1E75-44FB-A941-039D3B9FB74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Speaker NOTE</a:t>
            </a:r>
            <a:r>
              <a:rPr lang="en-US" i="1" dirty="0"/>
              <a:t>: This page provide a high level overview of the US Brewery and Beer Landscape.</a:t>
            </a:r>
          </a:p>
          <a:p>
            <a:endParaRPr lang="en-US" i="1" dirty="0"/>
          </a:p>
          <a:p>
            <a:r>
              <a:rPr lang="en-US" b="1" i="0" dirty="0"/>
              <a:t>SAY</a:t>
            </a:r>
            <a:r>
              <a:rPr lang="en-US" i="0" dirty="0"/>
              <a:t>: </a:t>
            </a:r>
            <a:r>
              <a:rPr lang="en-US" i="0" dirty="0">
                <a:solidFill>
                  <a:prstClr val="black"/>
                </a:solidFill>
              </a:rPr>
              <a:t>The competitive landscape is very diverse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0" indent="0" defTabSz="915164">
              <a:lnSpc>
                <a:spcPct val="90000"/>
              </a:lnSpc>
              <a:spcBef>
                <a:spcPts val="611"/>
              </a:spcBef>
              <a:buFont typeface="Arial" panose="020B0604020202020204" pitchFamily="34" charset="0"/>
              <a:buNone/>
              <a:defRPr/>
            </a:pPr>
            <a:endParaRPr lang="en-US" i="0" dirty="0"/>
          </a:p>
          <a:p>
            <a:r>
              <a:rPr lang="en-US" b="1" u="none" dirty="0"/>
              <a:t>SAY</a:t>
            </a:r>
            <a:r>
              <a:rPr lang="en-US" u="none" dirty="0"/>
              <a:t>: </a:t>
            </a:r>
            <a:r>
              <a:rPr lang="en-US" u="sng" dirty="0"/>
              <a:t>Brewery perspective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We identified 558 breweries.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Colorado had the highest count vs 4 other states only have 1.</a:t>
            </a:r>
          </a:p>
          <a:p>
            <a:pPr marL="0" indent="0">
              <a:buFontTx/>
              <a:buNone/>
            </a:pPr>
            <a:endParaRPr lang="en-US" i="0" u="sng" dirty="0"/>
          </a:p>
          <a:p>
            <a:pPr marL="0" indent="0">
              <a:buFontTx/>
              <a:buNone/>
            </a:pPr>
            <a:r>
              <a:rPr lang="en-US" i="0" u="sng" dirty="0"/>
              <a:t>Say: Beer perspective</a:t>
            </a:r>
            <a:endParaRPr lang="en-US" i="0" dirty="0"/>
          </a:p>
          <a:p>
            <a:pPr marL="171450" indent="-171450">
              <a:buFontTx/>
              <a:buChar char="-"/>
            </a:pPr>
            <a:r>
              <a:rPr lang="en-US" i="0" u="none" dirty="0"/>
              <a:t>We identified 2410 breweries 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Unfortunately, we omitted over a thousand skus from the data that was incomplete.  There was fear that extrapolation of either IBU and ABV would have skewed our results.</a:t>
            </a:r>
          </a:p>
          <a:p>
            <a:pPr marL="0" indent="0" defTabSz="915164">
              <a:lnSpc>
                <a:spcPct val="90000"/>
              </a:lnSpc>
              <a:spcBef>
                <a:spcPts val="611"/>
              </a:spcBef>
              <a:buFont typeface="Arial" panose="020B0604020202020204" pitchFamily="34" charset="0"/>
              <a:buNone/>
              <a:defRPr/>
            </a:pPr>
            <a:endParaRPr lang="en-US" i="0" dirty="0"/>
          </a:p>
          <a:p>
            <a:pPr marL="174854" indent="-174854" defTabSz="915164">
              <a:lnSpc>
                <a:spcPct val="90000"/>
              </a:lnSpc>
              <a:spcBef>
                <a:spcPts val="611"/>
              </a:spcBef>
              <a:buFont typeface="Arial" panose="020B0604020202020204" pitchFamily="34" charset="0"/>
              <a:buChar char="•"/>
              <a:defRPr/>
            </a:pPr>
            <a:endParaRPr lang="en-US" i="0" dirty="0"/>
          </a:p>
          <a:p>
            <a:r>
              <a:rPr lang="en-US" b="1" i="0" dirty="0"/>
              <a:t>TRANSITION</a:t>
            </a:r>
            <a:r>
              <a:rPr lang="en-US" i="0" dirty="0"/>
              <a:t>: Let’s share we learned…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D8725-1E75-44FB-A941-039D3B9FB7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Speaker NOTE</a:t>
            </a:r>
            <a:r>
              <a:rPr lang="en-US" i="1" dirty="0"/>
              <a:t>: This page provide the difference in ABV and IBU by State</a:t>
            </a:r>
          </a:p>
          <a:p>
            <a:endParaRPr lang="en-US" i="1" dirty="0"/>
          </a:p>
          <a:p>
            <a:r>
              <a:rPr lang="en-US" b="1" i="0" dirty="0"/>
              <a:t>SAY</a:t>
            </a:r>
            <a:r>
              <a:rPr lang="en-US" i="0" dirty="0"/>
              <a:t>: </a:t>
            </a:r>
            <a:r>
              <a:rPr lang="en-US" i="0" dirty="0">
                <a:solidFill>
                  <a:prstClr val="black"/>
                </a:solidFill>
              </a:rPr>
              <a:t>Consumer preference varies significantly by state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0" indent="0" defTabSz="915164">
              <a:lnSpc>
                <a:spcPct val="90000"/>
              </a:lnSpc>
              <a:spcBef>
                <a:spcPts val="611"/>
              </a:spcBef>
              <a:buFont typeface="Arial" panose="020B0604020202020204" pitchFamily="34" charset="0"/>
              <a:buNone/>
              <a:defRPr/>
            </a:pPr>
            <a:endParaRPr lang="en-US" i="0" dirty="0"/>
          </a:p>
          <a:p>
            <a:r>
              <a:rPr lang="en-US" b="1" u="none" dirty="0"/>
              <a:t>SAY</a:t>
            </a:r>
            <a:r>
              <a:rPr lang="en-US" u="none" dirty="0"/>
              <a:t>: </a:t>
            </a:r>
            <a:r>
              <a:rPr lang="en-US" u="sng" dirty="0"/>
              <a:t>ABV median preference varies from 6.7% to as low as X%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Maine has the highest median at 6.7%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Kentucky sells a beer with the highest ABV at 12.%</a:t>
            </a:r>
          </a:p>
          <a:p>
            <a:pPr marL="0" indent="0">
              <a:buFontTx/>
              <a:buNone/>
            </a:pPr>
            <a:endParaRPr lang="en-US" i="0" u="sng" dirty="0"/>
          </a:p>
          <a:p>
            <a:r>
              <a:rPr lang="en-US" b="1" u="none" dirty="0"/>
              <a:t>SAY</a:t>
            </a:r>
            <a:r>
              <a:rPr lang="en-US" u="none" dirty="0"/>
              <a:t>: </a:t>
            </a:r>
            <a:r>
              <a:rPr lang="en-US" u="sng" dirty="0"/>
              <a:t>IBU median preference varies from 61 to as low as 19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Maine has the highest median at 61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Oregon sells a beer with the highest ABV at 138</a:t>
            </a:r>
          </a:p>
          <a:p>
            <a:pPr marL="0" indent="0" defTabSz="915164">
              <a:lnSpc>
                <a:spcPct val="90000"/>
              </a:lnSpc>
              <a:spcBef>
                <a:spcPts val="611"/>
              </a:spcBef>
              <a:buFont typeface="Arial" panose="020B0604020202020204" pitchFamily="34" charset="0"/>
              <a:buNone/>
              <a:defRPr/>
            </a:pPr>
            <a:endParaRPr lang="en-US" i="0" dirty="0"/>
          </a:p>
          <a:p>
            <a:r>
              <a:rPr lang="en-US" b="1" i="0" dirty="0"/>
              <a:t>TRANSITION</a:t>
            </a:r>
            <a:r>
              <a:rPr lang="en-US" i="0" dirty="0"/>
              <a:t>: Let’s double click to see the correlation of ABV and IBU…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D8725-1E75-44FB-A941-039D3B9FB7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5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Speaker NOTE</a:t>
            </a:r>
            <a:r>
              <a:rPr lang="en-US" i="1" dirty="0"/>
              <a:t>: This page provide the view of the correlation of the ABV and IBU by beer</a:t>
            </a:r>
          </a:p>
          <a:p>
            <a:endParaRPr lang="en-US" i="1" dirty="0"/>
          </a:p>
          <a:p>
            <a:r>
              <a:rPr lang="en-US" b="1" i="0" dirty="0"/>
              <a:t>SAY</a:t>
            </a:r>
            <a:r>
              <a:rPr lang="en-US" i="0" dirty="0"/>
              <a:t>: </a:t>
            </a:r>
            <a:r>
              <a:rPr lang="en-US" i="0" dirty="0">
                <a:solidFill>
                  <a:prstClr val="black"/>
                </a:solidFill>
              </a:rPr>
              <a:t>What we know is that ABV and IBU are correlated.</a:t>
            </a:r>
            <a:endParaRPr lang="en-US" dirty="0">
              <a:solidFill>
                <a:prstClr val="black"/>
              </a:solidFill>
            </a:endParaRPr>
          </a:p>
          <a:p>
            <a:pPr marL="0" indent="0" defTabSz="915164">
              <a:lnSpc>
                <a:spcPct val="90000"/>
              </a:lnSpc>
              <a:spcBef>
                <a:spcPts val="611"/>
              </a:spcBef>
              <a:buFont typeface="Arial" panose="020B0604020202020204" pitchFamily="34" charset="0"/>
              <a:buNone/>
              <a:defRPr/>
            </a:pPr>
            <a:endParaRPr lang="en-US" i="0" dirty="0"/>
          </a:p>
          <a:p>
            <a:r>
              <a:rPr lang="en-US" b="1" u="none" dirty="0"/>
              <a:t>SAY</a:t>
            </a:r>
            <a:r>
              <a:rPr lang="en-US" u="none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Consumer preference of degree hoppiness is dependent on the ABV of the beer.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-We also know that consumers preference in ABV range between 6-6.8% based on the IQR.  However we have a right skewed distribution where consumer have preference to higher ABVs.</a:t>
            </a:r>
          </a:p>
          <a:p>
            <a:pPr marL="0" indent="0">
              <a:buFontTx/>
              <a:buNone/>
            </a:pPr>
            <a:endParaRPr lang="en-US" i="0" u="sng" dirty="0"/>
          </a:p>
          <a:p>
            <a:r>
              <a:rPr lang="en-US" b="1" u="none" dirty="0"/>
              <a:t>SAY</a:t>
            </a:r>
            <a:r>
              <a:rPr lang="en-US" u="none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What we also understand the style of the beer is 85.7% accurate based on a knn=5 on ABV and IBU.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Labeling of the style of beer is important as consumer expect a specific ABV and IBU content.</a:t>
            </a:r>
          </a:p>
          <a:p>
            <a:pPr marL="171450" indent="-171450">
              <a:buFontTx/>
              <a:buChar char="-"/>
            </a:pPr>
            <a:endParaRPr lang="en-US" i="0" dirty="0"/>
          </a:p>
          <a:p>
            <a:r>
              <a:rPr lang="en-US" b="1" i="0" dirty="0"/>
              <a:t>TRANSITION</a:t>
            </a:r>
            <a:r>
              <a:rPr lang="en-US" i="0" dirty="0"/>
              <a:t>: Let’s share a tool that we created for you…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D8725-1E75-44FB-A941-039D3B9FB7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01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Speaker NOTE</a:t>
            </a:r>
            <a:r>
              <a:rPr lang="en-US" i="1" dirty="0"/>
              <a:t>: This page contains our white space heat map tool</a:t>
            </a:r>
          </a:p>
          <a:p>
            <a:endParaRPr lang="en-US" i="1" dirty="0"/>
          </a:p>
          <a:p>
            <a:r>
              <a:rPr lang="en-US" b="1" i="0" dirty="0"/>
              <a:t>SAY</a:t>
            </a:r>
            <a:r>
              <a:rPr lang="en-US" i="0" dirty="0"/>
              <a:t>: </a:t>
            </a:r>
            <a:r>
              <a:rPr lang="en-US" i="0" dirty="0">
                <a:solidFill>
                  <a:prstClr val="black"/>
                </a:solidFill>
              </a:rPr>
              <a:t>This tool will help you customize your innovation pipeline</a:t>
            </a:r>
            <a:endParaRPr lang="en-US" dirty="0">
              <a:solidFill>
                <a:prstClr val="black"/>
              </a:solidFill>
            </a:endParaRPr>
          </a:p>
          <a:p>
            <a:pPr marL="0" indent="0" defTabSz="915164">
              <a:lnSpc>
                <a:spcPct val="90000"/>
              </a:lnSpc>
              <a:spcBef>
                <a:spcPts val="611"/>
              </a:spcBef>
              <a:buFont typeface="Arial" panose="020B0604020202020204" pitchFamily="34" charset="0"/>
              <a:buNone/>
              <a:defRPr/>
            </a:pPr>
            <a:endParaRPr lang="en-US" i="0" dirty="0"/>
          </a:p>
          <a:p>
            <a:r>
              <a:rPr lang="en-US" b="1" u="none" dirty="0"/>
              <a:t>SAY</a:t>
            </a:r>
            <a:r>
              <a:rPr lang="en-US" u="none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Heat map has the ability to identify states with best opportunity based on the #SKUs per 100,000 capita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We can customize beers by state base on the median ABV and IBU preference</a:t>
            </a:r>
          </a:p>
          <a:p>
            <a:pPr marL="0" indent="0">
              <a:buFontTx/>
              <a:buNone/>
            </a:pPr>
            <a:endParaRPr lang="en-US" i="0" u="sng" dirty="0"/>
          </a:p>
          <a:p>
            <a:r>
              <a:rPr lang="en-US" b="1" u="none" dirty="0"/>
              <a:t>SAY</a:t>
            </a:r>
            <a:r>
              <a:rPr lang="en-US" u="none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We recommend that you allow your marketing team to utilize this tool to help them evaluation the innovation pipeline by state.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This tool a consumer insight based tool.</a:t>
            </a:r>
          </a:p>
          <a:p>
            <a:pPr marL="171450" indent="-171450">
              <a:buFontTx/>
              <a:buChar char="-"/>
            </a:pPr>
            <a:endParaRPr lang="en-US" i="0" dirty="0"/>
          </a:p>
          <a:p>
            <a:r>
              <a:rPr lang="en-US" b="1" i="0" dirty="0"/>
              <a:t>TRANSITION</a:t>
            </a:r>
            <a:r>
              <a:rPr lang="en-US" i="0" dirty="0"/>
              <a:t>: Let’s us close this out for you…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D8725-1E75-44FB-A941-039D3B9FB7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Speaker NOTE</a:t>
            </a:r>
            <a:r>
              <a:rPr lang="en-US" i="1" dirty="0"/>
              <a:t>: Closing page</a:t>
            </a:r>
          </a:p>
          <a:p>
            <a:endParaRPr lang="en-US" i="1" dirty="0"/>
          </a:p>
          <a:p>
            <a:r>
              <a:rPr lang="en-US" b="1" i="0" dirty="0"/>
              <a:t>SAY</a:t>
            </a:r>
            <a:r>
              <a:rPr lang="en-US" i="0" dirty="0"/>
              <a:t>: </a:t>
            </a:r>
            <a:r>
              <a:rPr lang="en-US" i="0" dirty="0">
                <a:solidFill>
                  <a:prstClr val="black"/>
                </a:solidFill>
              </a:rPr>
              <a:t>Let’s us give you 3 takeaways from our insights and recommendation</a:t>
            </a:r>
            <a:endParaRPr lang="en-US" dirty="0">
              <a:solidFill>
                <a:prstClr val="black"/>
              </a:solidFill>
            </a:endParaRPr>
          </a:p>
          <a:p>
            <a:pPr marL="0" indent="0" defTabSz="915164">
              <a:lnSpc>
                <a:spcPct val="90000"/>
              </a:lnSpc>
              <a:spcBef>
                <a:spcPts val="611"/>
              </a:spcBef>
              <a:buFont typeface="Arial" panose="020B0604020202020204" pitchFamily="34" charset="0"/>
              <a:buNone/>
              <a:defRPr/>
            </a:pPr>
            <a:endParaRPr lang="en-US" i="0" dirty="0"/>
          </a:p>
          <a:p>
            <a:r>
              <a:rPr lang="en-US" b="1" u="none" dirty="0"/>
              <a:t>SAY</a:t>
            </a:r>
            <a:r>
              <a:rPr lang="en-US" u="none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Labeling of style of beer is important based on ABV?IBU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ABV and IBU are correlated, so if we produce more hoppier beers, expect higher ABVs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Our Heat Map tool is consumer centric, and we believe you can utilize this in your future innovation opportunities.</a:t>
            </a:r>
          </a:p>
          <a:p>
            <a:pPr marL="0" indent="0">
              <a:buFontTx/>
              <a:buNone/>
            </a:pPr>
            <a:endParaRPr lang="en-US" i="0" u="sng" dirty="0"/>
          </a:p>
          <a:p>
            <a:r>
              <a:rPr lang="en-US" b="1" u="none" dirty="0"/>
              <a:t>SAY</a:t>
            </a:r>
            <a:r>
              <a:rPr lang="en-US" u="none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i="0" u="none" dirty="0"/>
              <a:t>We want to end to get your alignment to proceed with us to share this tool to your marketing team to further investigate future white space opportunities.</a:t>
            </a:r>
          </a:p>
          <a:p>
            <a:pPr marL="171450" indent="-171450">
              <a:buFontTx/>
              <a:buChar char="-"/>
            </a:pPr>
            <a:endParaRPr lang="en-US" i="0" dirty="0"/>
          </a:p>
          <a:p>
            <a:r>
              <a:rPr lang="en-US" b="1" i="0" dirty="0"/>
              <a:t>TRANSITION</a:t>
            </a:r>
            <a:r>
              <a:rPr lang="en-US" i="0" dirty="0"/>
              <a:t>: click to next page…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D8725-1E75-44FB-A941-039D3B9FB7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60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Speaker NOTE</a:t>
            </a:r>
            <a:r>
              <a:rPr lang="en-US" i="1" dirty="0"/>
              <a:t>: Thank You</a:t>
            </a:r>
            <a:endParaRPr lang="en-US" i="0" u="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D8725-1E75-44FB-A941-039D3B9FB7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5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FBCD-86E2-4F9B-8D8E-275A757E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4397-8019-4210-A459-6C247EE74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1360-4004-4ABF-B1DB-6680C6DE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2FB9-0EE2-4162-BC6A-CF84336484D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CD5C-C472-483C-9D98-9B245947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1B60-8E83-4284-BFCA-F8EBE3E2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87E5-E600-4F54-BB96-5868D53CED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0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DF1E-319C-4A00-BFDB-336881AE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C5591-7B00-4157-B274-93048FF06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972CD-9753-450D-B137-171EFEB8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2FB9-0EE2-4162-BC6A-CF84336484D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1952-DC13-42DC-B97C-7D7ACE8E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9B57-9C8B-4AAD-A786-D3586DF5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87E5-E600-4F54-BB96-5868D53CED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5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B5F59-6CE8-4D25-B96F-60774D84D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9AE1E-A9AE-44FF-AEB6-44CD0609B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7FBB-7A50-425D-A9DE-9C4BC399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2FB9-0EE2-4162-BC6A-CF84336484D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DB71C-098D-4BFF-98C4-B7425AF7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107-E87F-4932-B6CE-DE7BE9D3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87E5-E600-4F54-BB96-5868D53CED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4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1FDD-5E8A-4083-B2D2-A2263D59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E3027-507E-487E-8AC5-07F351E1E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E6EFC-8D68-4341-97A7-ADABD26D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2FB9-0EE2-4162-BC6A-CF84336484D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236C-8FDA-440F-8326-A238883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287B-8032-416B-A256-2EB53C58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87E5-E600-4F54-BB96-5868D53CED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9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0148-7EC8-47EB-9909-2CC96437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5AE3-54B5-4E51-81C6-40C787C2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38338-3ED9-433E-92A9-8259ADA6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2FB9-0EE2-4162-BC6A-CF84336484D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6AF14-22DB-452C-90B8-BEBCF474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823E-B765-4A4C-B46A-6D4D4BC0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87E5-E600-4F54-BB96-5868D53CED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2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6BE9-9EB9-489E-BE80-55C9661C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F7E8-03A2-4D84-A5B0-FDB9E8977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915D-05FD-43C0-B0A9-BB9C74B2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1E5B3-7368-42DB-9430-1995D1D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2FB9-0EE2-4162-BC6A-CF84336484D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CDC24-E52B-4949-BE22-63432394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CCDDA-403F-449F-846D-21851749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87E5-E600-4F54-BB96-5868D53CED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0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A7D5-6AAC-457D-9FDA-E9DB312F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E18C8-1EF1-48AF-B5FA-D66C7B13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061CB-5E90-4438-8251-2B98DB74B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A3AD9-0DE4-4447-8019-77887EFCB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4BB30-158D-4392-8965-19CE51516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893D8-42EE-4DE7-84E9-A8EE4137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2FB9-0EE2-4162-BC6A-CF84336484D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3A715-64C2-4C08-9AF6-9CECFD0F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BB5AF-3F39-493D-968A-088492A4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87E5-E600-4F54-BB96-5868D53CED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8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4940-5B87-4A9F-BE85-5DEB1151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231A6-D000-4111-AEF3-4BAB61F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2FB9-0EE2-4162-BC6A-CF84336484D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D4135-AF1F-4EAD-A2CF-F2B27FF9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1980B-A15B-4D7C-90B2-254F0ECA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87E5-E600-4F54-BB96-5868D53CED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9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EF840-0CC3-4442-BD06-8D67FE1A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2FB9-0EE2-4162-BC6A-CF84336484D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34D0A-FCEB-4C39-9572-F3114614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5E877-CE55-4E04-871E-53D95CFC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87E5-E600-4F54-BB96-5868D53CED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086A-AD11-4DDF-B1DF-22DBE127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6025-255E-458E-B462-2B566F7B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6419-D480-4A37-9683-FB75E14AB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AC383-96EE-4AB6-8AB1-3CAD45B4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2FB9-0EE2-4162-BC6A-CF84336484D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238C2-E145-4BF6-8C15-FAF522E7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98BB7-34E3-4409-9B88-56B678DC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87E5-E600-4F54-BB96-5868D53CED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9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092B-F0F4-49C3-9CBA-D152ACDD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B50C7-0C44-4E3B-9156-E7167F445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CADB5-23E1-452A-8FB8-2537A778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A5F75-01F8-4AC1-BBB4-FEAB2CD1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2FB9-0EE2-4162-BC6A-CF84336484D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D9145-C599-4BE7-AF3D-5FA6E0FB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EAD2B-3F10-4E82-85EC-34E26AA3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87E5-E600-4F54-BB96-5868D53CED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D90A8-FF26-4A0D-A803-CF53A83E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726CD-99F2-48DE-9EA6-1976849D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9418F-CFA6-4D1E-B6FA-4173A4420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2FB9-0EE2-4162-BC6A-CF84336484D3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E633C-02B1-4E9F-BCC7-CAE94D0D6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382DB-2526-4A93-831F-EF8451DED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87E5-E600-4F54-BB96-5868D53CED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udweiser Beer 16 oz Cans - Shop Beer at H-E-B">
            <a:extLst>
              <a:ext uri="{FF2B5EF4-FFF2-40B4-BE49-F238E27FC236}">
                <a16:creationId xmlns:a16="http://schemas.microsoft.com/office/drawing/2014/main" id="{63602551-5FC9-4BB2-A2B8-8283AFB30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68"/>
          <a:stretch/>
        </p:blipFill>
        <p:spPr bwMode="auto"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70E6B-748E-4584-BB1E-25E6A146D9A0}"/>
              </a:ext>
            </a:extLst>
          </p:cNvPr>
          <p:cNvSpPr txBox="1"/>
          <p:nvPr/>
        </p:nvSpPr>
        <p:spPr>
          <a:xfrm>
            <a:off x="6801435" y="1396289"/>
            <a:ext cx="52974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+mj-ea"/>
                <a:cs typeface="+mj-cs"/>
              </a:rPr>
              <a:t>Budweiser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+mj-ea"/>
                <a:cs typeface="+mj-cs"/>
              </a:rPr>
              <a:t>Analytical Insights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+mj-ea"/>
                <a:cs typeface="+mj-cs"/>
              </a:rPr>
              <a:t>White Space Opportunity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B4F9F-6921-417B-B626-E3A433D44F04}"/>
              </a:ext>
            </a:extLst>
          </p:cNvPr>
          <p:cNvSpPr txBox="1"/>
          <p:nvPr/>
        </p:nvSpPr>
        <p:spPr>
          <a:xfrm>
            <a:off x="6801435" y="3429000"/>
            <a:ext cx="4819951" cy="8397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latin typeface="Lucida Sans" panose="020B0602030504020204" pitchFamily="34" charset="0"/>
              </a:rPr>
              <a:t>October 12, 2021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latin typeface="Lucida Sans" panose="020B0602030504020204" pitchFamily="34" charset="0"/>
              </a:rPr>
              <a:t>Shijo Joseph and Douglas Yip</a:t>
            </a:r>
          </a:p>
        </p:txBody>
      </p:sp>
    </p:spTree>
    <p:extLst>
      <p:ext uri="{BB962C8B-B14F-4D97-AF65-F5344CB8AC3E}">
        <p14:creationId xmlns:p14="http://schemas.microsoft.com/office/powerpoint/2010/main" val="31378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heuser-Busch: A Long Term Rebound Story To Be Written (NYSE:BUD) |  Seeking Alpha">
            <a:extLst>
              <a:ext uri="{FF2B5EF4-FFF2-40B4-BE49-F238E27FC236}">
                <a16:creationId xmlns:a16="http://schemas.microsoft.com/office/drawing/2014/main" id="{9B8F4D9F-027D-4459-95C9-815CE1E72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" r="11234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2054" name="TextBox 3">
            <a:extLst>
              <a:ext uri="{FF2B5EF4-FFF2-40B4-BE49-F238E27FC236}">
                <a16:creationId xmlns:a16="http://schemas.microsoft.com/office/drawing/2014/main" id="{C6C74339-8D69-466F-9E28-55E53D2CA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508426"/>
              </p:ext>
            </p:extLst>
          </p:nvPr>
        </p:nvGraphicFramePr>
        <p:xfrm>
          <a:off x="618063" y="4126645"/>
          <a:ext cx="9565028" cy="1979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4358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A190F-B931-4E8E-9A0E-CCFCDA30647D}"/>
              </a:ext>
            </a:extLst>
          </p:cNvPr>
          <p:cNvSpPr txBox="1"/>
          <p:nvPr/>
        </p:nvSpPr>
        <p:spPr>
          <a:xfrm>
            <a:off x="482903" y="3626635"/>
            <a:ext cx="537585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u="sng" dirty="0">
                <a:latin typeface="Lucida Sans" panose="020B0602030504020204" pitchFamily="34" charset="0"/>
              </a:rPr>
              <a:t>Brewery Competition </a:t>
            </a:r>
          </a:p>
          <a:p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Evaluated 558 breweries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Colorado has the highest number of breweries at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DC, West Virginia, North/South Dakota have only 1 brewery in their respective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746D7-C300-472A-A5B2-546967D66A33}"/>
              </a:ext>
            </a:extLst>
          </p:cNvPr>
          <p:cNvSpPr txBox="1"/>
          <p:nvPr/>
        </p:nvSpPr>
        <p:spPr>
          <a:xfrm>
            <a:off x="491067" y="1004411"/>
            <a:ext cx="5375851" cy="543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Brewery count by state (Q1)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51A83-A34D-4134-9BD1-72BC7E296DA1}"/>
              </a:ext>
            </a:extLst>
          </p:cNvPr>
          <p:cNvSpPr txBox="1"/>
          <p:nvPr/>
        </p:nvSpPr>
        <p:spPr>
          <a:xfrm>
            <a:off x="402167" y="241300"/>
            <a:ext cx="7337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>
                <a:latin typeface="Lucida Sans" panose="020B0602030504020204" pitchFamily="34" charset="0"/>
              </a:rPr>
              <a:t>The US Brewery and Beer Landscape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C362D-E135-4E1C-8EEB-756F144ECAEC}"/>
              </a:ext>
            </a:extLst>
          </p:cNvPr>
          <p:cNvSpPr txBox="1"/>
          <p:nvPr/>
        </p:nvSpPr>
        <p:spPr>
          <a:xfrm>
            <a:off x="6319380" y="1004411"/>
            <a:ext cx="5375851" cy="543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Beer brands across the US (Q2)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375417-B771-4120-B17C-470373806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91" y="1656058"/>
            <a:ext cx="5229340" cy="6598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06C5A1-9333-49C6-B43A-249A5303B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891" y="2749090"/>
            <a:ext cx="5229340" cy="516201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DB2CD87B-A8E6-4F6D-B79F-E358BAA04ABD}"/>
              </a:ext>
            </a:extLst>
          </p:cNvPr>
          <p:cNvSpPr/>
          <p:nvPr/>
        </p:nvSpPr>
        <p:spPr>
          <a:xfrm>
            <a:off x="8720487" y="2398495"/>
            <a:ext cx="720149" cy="23857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A3B8B-A315-4194-9610-CAD6F6ED6D16}"/>
              </a:ext>
            </a:extLst>
          </p:cNvPr>
          <p:cNvSpPr txBox="1"/>
          <p:nvPr/>
        </p:nvSpPr>
        <p:spPr>
          <a:xfrm>
            <a:off x="6311216" y="3626635"/>
            <a:ext cx="537585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u="sng" dirty="0">
                <a:latin typeface="Lucida Sans" panose="020B0602030504020204" pitchFamily="34" charset="0"/>
              </a:rPr>
              <a:t>Beer Brands</a:t>
            </a:r>
          </a:p>
          <a:p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We have identified 2410 beer brands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Data facts are incomplete, we omitted 1005 beer brands that had no ABV or IBU associated to the brand in our analysis(Q3)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8C8C4-32AB-48D1-944E-E3BF9915F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34" y="1642625"/>
            <a:ext cx="2783240" cy="1717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63ED6F-7806-4979-8803-77DF3FC7E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4604" y="1672790"/>
            <a:ext cx="2734360" cy="168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A190F-B931-4E8E-9A0E-CCFCDA30647D}"/>
              </a:ext>
            </a:extLst>
          </p:cNvPr>
          <p:cNvSpPr txBox="1"/>
          <p:nvPr/>
        </p:nvSpPr>
        <p:spPr>
          <a:xfrm>
            <a:off x="482903" y="5010150"/>
            <a:ext cx="5375851" cy="160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u="sng" dirty="0">
                <a:latin typeface="Lucida Sans" panose="020B0602030504020204" pitchFamily="34" charset="0"/>
              </a:rPr>
              <a:t>ABV Insights</a:t>
            </a:r>
          </a:p>
          <a:p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Maine has the highest ABV median at 6.7%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The State of Kentucky has the beer with the highest ABV at 12.5% (Q5)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746D7-C300-472A-A5B2-546967D66A33}"/>
              </a:ext>
            </a:extLst>
          </p:cNvPr>
          <p:cNvSpPr txBox="1"/>
          <p:nvPr/>
        </p:nvSpPr>
        <p:spPr>
          <a:xfrm>
            <a:off x="491067" y="1004411"/>
            <a:ext cx="5375851" cy="543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Top 25 states ABV (Q4)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51A83-A34D-4134-9BD1-72BC7E296DA1}"/>
              </a:ext>
            </a:extLst>
          </p:cNvPr>
          <p:cNvSpPr txBox="1"/>
          <p:nvPr/>
        </p:nvSpPr>
        <p:spPr>
          <a:xfrm>
            <a:off x="402167" y="241300"/>
            <a:ext cx="5307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>
                <a:latin typeface="Lucida Sans" panose="020B0602030504020204" pitchFamily="34" charset="0"/>
              </a:rPr>
              <a:t>ABV and IBU Beer insights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C362D-E135-4E1C-8EEB-756F144ECAEC}"/>
              </a:ext>
            </a:extLst>
          </p:cNvPr>
          <p:cNvSpPr txBox="1"/>
          <p:nvPr/>
        </p:nvSpPr>
        <p:spPr>
          <a:xfrm>
            <a:off x="6319380" y="1004411"/>
            <a:ext cx="5375851" cy="543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Top 25 states IBU (Q4)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A3B8B-A315-4194-9610-CAD6F6ED6D16}"/>
              </a:ext>
            </a:extLst>
          </p:cNvPr>
          <p:cNvSpPr txBox="1"/>
          <p:nvPr/>
        </p:nvSpPr>
        <p:spPr>
          <a:xfrm>
            <a:off x="6311216" y="5010149"/>
            <a:ext cx="5375851" cy="155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u="sng" dirty="0">
                <a:latin typeface="Lucida Sans" panose="020B0602030504020204" pitchFamily="34" charset="0"/>
              </a:rPr>
              <a:t>IBU Insights</a:t>
            </a:r>
          </a:p>
          <a:p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Maine has the highest IBU median at 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The state of Oregon has the beer with the highest IBU at 138 (Q5)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1FEA3-199F-47D5-AEC3-62C43C569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03" y="1581348"/>
            <a:ext cx="5347275" cy="3300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ED237-FDED-4DFE-B701-77449ADE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216" y="1581348"/>
            <a:ext cx="5347275" cy="330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B51A83-A34D-4134-9BD1-72BC7E296DA1}"/>
              </a:ext>
            </a:extLst>
          </p:cNvPr>
          <p:cNvSpPr txBox="1"/>
          <p:nvPr/>
        </p:nvSpPr>
        <p:spPr>
          <a:xfrm>
            <a:off x="402167" y="241300"/>
            <a:ext cx="5307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>
                <a:latin typeface="Lucida Sans" panose="020B0602030504020204" pitchFamily="34" charset="0"/>
              </a:rPr>
              <a:t>ABV and IBU Beer insights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C362D-E135-4E1C-8EEB-756F144ECAEC}"/>
              </a:ext>
            </a:extLst>
          </p:cNvPr>
          <p:cNvSpPr txBox="1"/>
          <p:nvPr/>
        </p:nvSpPr>
        <p:spPr>
          <a:xfrm>
            <a:off x="5072479" y="1130746"/>
            <a:ext cx="6581359" cy="543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IBU ABV (Q7)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1B908-7F7F-4FDD-9601-DAC5866D4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79" y="1800482"/>
            <a:ext cx="6666667" cy="4114286"/>
          </a:xfrm>
          <a:prstGeom prst="rect">
            <a:avLst/>
          </a:prstGeom>
        </p:spPr>
      </p:pic>
      <p:pic>
        <p:nvPicPr>
          <p:cNvPr id="5124" name="Picture 4" descr="What Are Brewers&amp;#39; Favorite Hops in 2020? • Hop Culture">
            <a:extLst>
              <a:ext uri="{FF2B5EF4-FFF2-40B4-BE49-F238E27FC236}">
                <a16:creationId xmlns:a16="http://schemas.microsoft.com/office/drawing/2014/main" id="{FAB23D66-22B7-4DCF-95C9-3F26FCAEB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51" y="1800482"/>
            <a:ext cx="2394682" cy="16023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F524D6-FCAD-4849-88EC-E79413776E42}"/>
              </a:ext>
            </a:extLst>
          </p:cNvPr>
          <p:cNvSpPr txBox="1"/>
          <p:nvPr/>
        </p:nvSpPr>
        <p:spPr>
          <a:xfrm>
            <a:off x="297543" y="1130746"/>
            <a:ext cx="4658222" cy="543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What we know about Beers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0C77CC-DF4B-495E-9C2B-D1D096960A7B}"/>
              </a:ext>
            </a:extLst>
          </p:cNvPr>
          <p:cNvSpPr txBox="1"/>
          <p:nvPr/>
        </p:nvSpPr>
        <p:spPr>
          <a:xfrm>
            <a:off x="267910" y="3392562"/>
            <a:ext cx="4621590" cy="3080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Lucida Sans" panose="020B0602030504020204" pitchFamily="34" charset="0"/>
              </a:rPr>
              <a:t>The (IBU) and ABV are highly correlated, the hoppier the beer the higher the ABV (Q7)</a:t>
            </a:r>
          </a:p>
          <a:p>
            <a:endParaRPr lang="en-US" sz="1500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Lucida Sans" panose="020B0602030504020204" pitchFamily="34" charset="0"/>
              </a:rPr>
              <a:t>ABV distribution showed a right skewed distribution with a mean at 6% and median at 5.7%.  Most of the beers ABV ranged between 5% to 6.8% (IQR). (Q6)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Lucida Sans" panose="020B0602030504020204" pitchFamily="34" charset="0"/>
              </a:rPr>
              <a:t>Labeling Ales is extremely important to be correct, as the style of ale was correctly labeled 85.7% of the time (knn=5) based the IBU and ABV content. (Q8)</a:t>
            </a:r>
          </a:p>
        </p:txBody>
      </p:sp>
    </p:spTree>
    <p:extLst>
      <p:ext uri="{BB962C8B-B14F-4D97-AF65-F5344CB8AC3E}">
        <p14:creationId xmlns:p14="http://schemas.microsoft.com/office/powerpoint/2010/main" val="41463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B51A83-A34D-4134-9BD1-72BC7E296DA1}"/>
              </a:ext>
            </a:extLst>
          </p:cNvPr>
          <p:cNvSpPr txBox="1"/>
          <p:nvPr/>
        </p:nvSpPr>
        <p:spPr>
          <a:xfrm>
            <a:off x="402168" y="241300"/>
            <a:ext cx="1183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latin typeface="Lucida Sans" panose="020B0602030504020204" pitchFamily="34" charset="0"/>
              </a:rPr>
              <a:t>Our Heat map tool can determine where you have the greatest white space opportunities where we customize the style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23BFE-1976-49FD-8766-3970DD0C8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083" y="1706095"/>
            <a:ext cx="3437886" cy="2121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CC550-FA25-40CC-9C92-89838278B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918" y="1706095"/>
            <a:ext cx="3437886" cy="212166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8CC36B-3030-410E-BC18-82EAC8C80155}"/>
              </a:ext>
            </a:extLst>
          </p:cNvPr>
          <p:cNvSpPr/>
          <p:nvPr/>
        </p:nvSpPr>
        <p:spPr>
          <a:xfrm rot="20518043">
            <a:off x="6338836" y="2796597"/>
            <a:ext cx="1266720" cy="7191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AF9A29-50BE-4C23-80B1-6A598580CBDB}"/>
              </a:ext>
            </a:extLst>
          </p:cNvPr>
          <p:cNvSpPr/>
          <p:nvPr/>
        </p:nvSpPr>
        <p:spPr>
          <a:xfrm rot="20518043">
            <a:off x="9890532" y="2796596"/>
            <a:ext cx="1266720" cy="7191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30D5B-1EF4-4ACA-9BDC-B7C87998DCBD}"/>
              </a:ext>
            </a:extLst>
          </p:cNvPr>
          <p:cNvSpPr/>
          <p:nvPr/>
        </p:nvSpPr>
        <p:spPr>
          <a:xfrm>
            <a:off x="4964624" y="1301858"/>
            <a:ext cx="6837180" cy="4042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Sans" panose="020B0602030504020204" pitchFamily="34" charset="0"/>
              </a:rPr>
              <a:t>White Space Opportunities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7F64E-93C6-404D-834C-070F862F3519}"/>
              </a:ext>
            </a:extLst>
          </p:cNvPr>
          <p:cNvSpPr/>
          <p:nvPr/>
        </p:nvSpPr>
        <p:spPr>
          <a:xfrm>
            <a:off x="4964624" y="3934213"/>
            <a:ext cx="6837180" cy="4042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Sans" panose="020B0602030504020204" pitchFamily="34" charset="0"/>
              </a:rPr>
              <a:t>ABV and IBU Preference by 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6F6740-2605-4178-9AF8-0F561C984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624" y="4444901"/>
            <a:ext cx="3286474" cy="2028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68FEBF-A668-4EE4-9526-EDBFC441D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7238" y="4405376"/>
            <a:ext cx="3286474" cy="202822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2050F85-B714-4DD5-A68B-5585C9D8A9B1}"/>
              </a:ext>
            </a:extLst>
          </p:cNvPr>
          <p:cNvSpPr/>
          <p:nvPr/>
        </p:nvSpPr>
        <p:spPr>
          <a:xfrm rot="20518043">
            <a:off x="6338837" y="5459723"/>
            <a:ext cx="1266720" cy="7191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682B9E-3DF4-4881-BB9D-5E2A8E38C93C}"/>
              </a:ext>
            </a:extLst>
          </p:cNvPr>
          <p:cNvSpPr/>
          <p:nvPr/>
        </p:nvSpPr>
        <p:spPr>
          <a:xfrm rot="20518043">
            <a:off x="9890533" y="5459722"/>
            <a:ext cx="1266720" cy="7191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1AB03-058B-4476-8E2B-35EF49618595}"/>
              </a:ext>
            </a:extLst>
          </p:cNvPr>
          <p:cNvSpPr/>
          <p:nvPr/>
        </p:nvSpPr>
        <p:spPr>
          <a:xfrm>
            <a:off x="576021" y="1301858"/>
            <a:ext cx="4235062" cy="4042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Sans" panose="020B0602030504020204" pitchFamily="34" charset="0"/>
              </a:rPr>
              <a:t>White Space Heat Map Tool (Q9)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97189-FFC9-4009-BBB8-3BFDB4AD34E8}"/>
              </a:ext>
            </a:extLst>
          </p:cNvPr>
          <p:cNvSpPr txBox="1"/>
          <p:nvPr/>
        </p:nvSpPr>
        <p:spPr>
          <a:xfrm>
            <a:off x="572527" y="1942453"/>
            <a:ext cx="42350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The heat maps identifies opportunities by state for Budweiser to expand it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Consumer offering by state can be customize, by style of beer, based on the ABV and IBU median preference to optimize consumer preference in each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</a:rPr>
              <a:t>We recommend that your marketing team utilize our tool to evaluate </a:t>
            </a:r>
            <a:r>
              <a:rPr lang="en-US" b="1" i="1" dirty="0">
                <a:latin typeface="Lucida Sans" panose="020B0602030504020204" pitchFamily="34" charset="0"/>
              </a:rPr>
              <a:t>innovation opportunities within the US SouthEast region</a:t>
            </a:r>
            <a:endParaRPr lang="en-US" i="1" dirty="0">
              <a:latin typeface="Lucida Sans" panose="020B060203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3D5FC8-63F8-4ADB-85DA-38A01447690B}"/>
              </a:ext>
            </a:extLst>
          </p:cNvPr>
          <p:cNvSpPr/>
          <p:nvPr/>
        </p:nvSpPr>
        <p:spPr>
          <a:xfrm>
            <a:off x="576021" y="1706095"/>
            <a:ext cx="4235062" cy="47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1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B51A83-A34D-4134-9BD1-72BC7E296DA1}"/>
              </a:ext>
            </a:extLst>
          </p:cNvPr>
          <p:cNvSpPr txBox="1"/>
          <p:nvPr/>
        </p:nvSpPr>
        <p:spPr>
          <a:xfrm>
            <a:off x="7407787" y="848895"/>
            <a:ext cx="4087306" cy="33924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800" b="1" u="sng" dirty="0">
                <a:latin typeface="Lucida Sans" panose="020B0602030504020204" pitchFamily="34" charset="0"/>
                <a:ea typeface="+mj-ea"/>
                <a:cs typeface="+mj-cs"/>
              </a:rPr>
              <a:t>Takeaways</a:t>
            </a:r>
          </a:p>
          <a:p>
            <a:pPr marL="341313" lvl="0" indent="-3413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latin typeface="Lucida Sans" panose="020B0602030504020204" pitchFamily="34" charset="0"/>
                <a:ea typeface="+mj-ea"/>
                <a:cs typeface="+mj-cs"/>
              </a:rPr>
              <a:t>Labeling of style of beer is important based on ABV/IBU</a:t>
            </a:r>
          </a:p>
          <a:p>
            <a:pPr marL="341313" lvl="0" indent="-3413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Lucida Sans" panose="020B0602030504020204" pitchFamily="34" charset="0"/>
              <a:ea typeface="+mj-ea"/>
              <a:cs typeface="+mj-cs"/>
            </a:endParaRPr>
          </a:p>
          <a:p>
            <a:pPr marL="341313" lvl="0" indent="-3413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latin typeface="Lucida Sans" panose="020B0602030504020204" pitchFamily="34" charset="0"/>
                <a:ea typeface="+mj-ea"/>
                <a:cs typeface="+mj-cs"/>
              </a:rPr>
              <a:t>As we venture into hoppier beers expect ABV to be higher</a:t>
            </a:r>
          </a:p>
          <a:p>
            <a:pPr marL="341313" lvl="0" indent="-3413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400" dirty="0">
              <a:latin typeface="Lucida Sans" panose="020B0602030504020204" pitchFamily="34" charset="0"/>
              <a:ea typeface="+mj-ea"/>
              <a:cs typeface="+mj-cs"/>
            </a:endParaRPr>
          </a:p>
          <a:p>
            <a:pPr marL="341313" lvl="0" indent="-3413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latin typeface="Lucida Sans" panose="020B0602030504020204" pitchFamily="34" charset="0"/>
                <a:ea typeface="+mj-ea"/>
                <a:cs typeface="+mj-cs"/>
              </a:rPr>
              <a:t>Heat Map tool offers insights to innovation opportunities, by states, while customizing the style of beer to maximize consumer preference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18,097 BEST Crossroads Signpost IMAGES, STOCK PHOTOS &amp;amp; VECTORS | Adobe Stock">
            <a:extLst>
              <a:ext uri="{FF2B5EF4-FFF2-40B4-BE49-F238E27FC236}">
                <a16:creationId xmlns:a16="http://schemas.microsoft.com/office/drawing/2014/main" id="{E682ADAD-6A1F-4B5B-B23F-8BA6CBB2F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8" r="5971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2E676-EDB2-4A0E-94F9-FF27A9430569}"/>
              </a:ext>
            </a:extLst>
          </p:cNvPr>
          <p:cNvSpPr txBox="1"/>
          <p:nvPr/>
        </p:nvSpPr>
        <p:spPr>
          <a:xfrm>
            <a:off x="7348376" y="4286935"/>
            <a:ext cx="4087306" cy="2129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u="sng" dirty="0">
                <a:latin typeface="Lucida Sans" panose="020B0602030504020204" pitchFamily="34" charset="0"/>
                <a:ea typeface="+mj-ea"/>
                <a:cs typeface="+mj-cs"/>
              </a:rPr>
              <a:t>Next Steps</a:t>
            </a:r>
          </a:p>
          <a:p>
            <a:pPr marL="341313" lvl="0" indent="-341313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ucida Sans" panose="020B0602030504020204" pitchFamily="34" charset="0"/>
                <a:ea typeface="+mj-ea"/>
                <a:cs typeface="+mj-cs"/>
              </a:rPr>
              <a:t>Align to taking these insights to your Marketing team to investigate further on this white space opportunity</a:t>
            </a:r>
          </a:p>
        </p:txBody>
      </p:sp>
    </p:spTree>
    <p:extLst>
      <p:ext uri="{BB962C8B-B14F-4D97-AF65-F5344CB8AC3E}">
        <p14:creationId xmlns:p14="http://schemas.microsoft.com/office/powerpoint/2010/main" val="992146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udweiser Beer 16 oz Cans - Shop Beer at H-E-B">
            <a:extLst>
              <a:ext uri="{FF2B5EF4-FFF2-40B4-BE49-F238E27FC236}">
                <a16:creationId xmlns:a16="http://schemas.microsoft.com/office/drawing/2014/main" id="{63602551-5FC9-4BB2-A2B8-8283AFB30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68"/>
          <a:stretch/>
        </p:blipFill>
        <p:spPr bwMode="auto"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70E6B-748E-4584-BB1E-25E6A146D9A0}"/>
              </a:ext>
            </a:extLst>
          </p:cNvPr>
          <p:cNvSpPr txBox="1"/>
          <p:nvPr/>
        </p:nvSpPr>
        <p:spPr>
          <a:xfrm>
            <a:off x="6801435" y="1396289"/>
            <a:ext cx="52974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ucida Sans" panose="020B0602030504020204" pitchFamily="34" charset="0"/>
                <a:ea typeface="+mn-ea"/>
                <a:cs typeface="+mn-cs"/>
              </a:rPr>
              <a:t>Thank you!!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ucida Sans" panose="020B0602030504020204" pitchFamily="34" charset="0"/>
                <a:ea typeface="+mn-ea"/>
                <a:cs typeface="+mn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0097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1089</Words>
  <Application>Microsoft Office PowerPoint</Application>
  <PresentationFormat>Widescreen</PresentationFormat>
  <Paragraphs>147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Yip, Douglas K {PEP}</dc:creator>
  <cp:lastModifiedBy>Yip, Douglas K {PEP}</cp:lastModifiedBy>
  <cp:revision>36</cp:revision>
  <dcterms:created xsi:type="dcterms:W3CDTF">2021-10-09T01:02:20Z</dcterms:created>
  <dcterms:modified xsi:type="dcterms:W3CDTF">2021-10-13T02:17:52Z</dcterms:modified>
</cp:coreProperties>
</file>