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96BB89-1699-4648-944F-4E988AE139C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173D56A-7210-4C10-A050-352500AF69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Attrition Analysis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Shijo Joseph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Frito Lay</a:t>
            </a:r>
            <a:endParaRPr lang="en-US" dirty="0"/>
          </a:p>
        </p:txBody>
      </p:sp>
      <p:pic>
        <p:nvPicPr>
          <p:cNvPr id="4" name="Picture 3" descr="Frito Lay 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4876800"/>
            <a:ext cx="263842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Provide Analysis and Findings of the data </a:t>
            </a:r>
          </a:p>
          <a:p>
            <a:pPr lvl="1"/>
            <a:r>
              <a:rPr lang="en-US" dirty="0" smtClean="0"/>
              <a:t>Discuss models for Attrition and Salary</a:t>
            </a:r>
          </a:p>
          <a:p>
            <a:pPr lvl="1"/>
            <a:r>
              <a:rPr lang="en-US" dirty="0" smtClean="0"/>
              <a:t>Understand next steps and recommendations for  reducing attrition at Frito Lay.</a:t>
            </a:r>
          </a:p>
          <a:p>
            <a:pPr lvl="1"/>
            <a:endParaRPr lang="en-US" dirty="0"/>
          </a:p>
        </p:txBody>
      </p:sp>
      <p:pic>
        <p:nvPicPr>
          <p:cNvPr id="4" name="Picture 3" descr="Frito Lay 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4648200"/>
            <a:ext cx="263842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76200" y="1447800"/>
            <a:ext cx="4191000" cy="402851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3" descr="eda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657600"/>
            <a:ext cx="2667000" cy="12001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991600" cy="609600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Exploratory 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3657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Findings on Attrition</a:t>
            </a:r>
          </a:p>
          <a:p>
            <a:pPr lvl="1"/>
            <a:r>
              <a:rPr lang="en-US" dirty="0" smtClean="0"/>
              <a:t>Total Attrition in File</a:t>
            </a:r>
          </a:p>
          <a:p>
            <a:pPr lvl="2"/>
            <a:r>
              <a:rPr lang="en-US" dirty="0" smtClean="0"/>
              <a:t>Years in Current Role</a:t>
            </a:r>
          </a:p>
          <a:p>
            <a:pPr lvl="3"/>
            <a:r>
              <a:rPr lang="en-US" dirty="0" smtClean="0"/>
              <a:t>New to Position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447800"/>
            <a:ext cx="42830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4144962"/>
            <a:ext cx="4498975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3200400"/>
            <a:ext cx="35052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sz="20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152400" y="1447800"/>
            <a:ext cx="2895600" cy="44958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563562"/>
          </a:xfrm>
          <a:solidFill>
            <a:srgbClr val="C00000"/>
          </a:solidFill>
        </p:spPr>
        <p:txBody>
          <a:bodyPr bIns="91440" anchor="b" anchorCtr="0"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Attrition Variables for New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2743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sets:</a:t>
            </a:r>
          </a:p>
          <a:p>
            <a:pPr lvl="1"/>
            <a:r>
              <a:rPr lang="en-US" dirty="0" smtClean="0"/>
              <a:t>New to </a:t>
            </a:r>
            <a:r>
              <a:rPr lang="en-US" dirty="0" smtClean="0"/>
              <a:t>Positions</a:t>
            </a:r>
          </a:p>
          <a:p>
            <a:pPr lvl="1"/>
            <a:r>
              <a:rPr lang="en-US" dirty="0" smtClean="0"/>
              <a:t>Entry Level Jobs</a:t>
            </a:r>
            <a:endParaRPr lang="en-US" dirty="0" smtClean="0"/>
          </a:p>
          <a:p>
            <a:pPr lvl="1"/>
            <a:r>
              <a:rPr lang="en-US" dirty="0" smtClean="0"/>
              <a:t>Age </a:t>
            </a:r>
          </a:p>
          <a:p>
            <a:pPr lvl="2"/>
            <a:r>
              <a:rPr lang="en-US" dirty="0" smtClean="0"/>
              <a:t>Under </a:t>
            </a:r>
            <a:r>
              <a:rPr lang="en-US" dirty="0" smtClean="0"/>
              <a:t>30</a:t>
            </a:r>
          </a:p>
          <a:p>
            <a:pPr lvl="1"/>
            <a:r>
              <a:rPr lang="en-US" dirty="0" smtClean="0"/>
              <a:t>Years at the company</a:t>
            </a:r>
          </a:p>
          <a:p>
            <a:pPr lvl="1"/>
            <a:r>
              <a:rPr lang="en-US" dirty="0" smtClean="0"/>
              <a:t>Total Working </a:t>
            </a:r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Business Travel</a:t>
            </a:r>
          </a:p>
          <a:p>
            <a:pPr lvl="1"/>
            <a:r>
              <a:rPr lang="en-US" dirty="0" smtClean="0"/>
              <a:t>Departments</a:t>
            </a:r>
          </a:p>
          <a:p>
            <a:pPr lvl="1"/>
            <a:r>
              <a:rPr lang="en-US" dirty="0" smtClean="0"/>
              <a:t>Overtime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8837" y="1600200"/>
            <a:ext cx="30233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657600"/>
            <a:ext cx="4953000" cy="29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4976" y="1600200"/>
            <a:ext cx="270662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152400" y="1447800"/>
            <a:ext cx="3200400" cy="25908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563562"/>
          </a:xfrm>
          <a:solidFill>
            <a:srgbClr val="C00000"/>
          </a:solidFill>
        </p:spPr>
        <p:txBody>
          <a:bodyPr bIns="91440" anchor="b" anchorCtr="0"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Prediction Models for Attrition and Salary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2743200" cy="2438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Factors used for Attrition Classification Model</a:t>
            </a:r>
          </a:p>
          <a:p>
            <a:pPr lvl="1"/>
            <a:r>
              <a:rPr lang="en-US" dirty="0" smtClean="0"/>
              <a:t>Monthly Income</a:t>
            </a:r>
          </a:p>
          <a:p>
            <a:pPr lvl="1"/>
            <a:r>
              <a:rPr lang="en-US" dirty="0" smtClean="0"/>
              <a:t>Years in Current Role</a:t>
            </a:r>
          </a:p>
          <a:p>
            <a:pPr lvl="1"/>
            <a:r>
              <a:rPr lang="en-US" dirty="0" smtClean="0"/>
              <a:t>Job Level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Years at the Company</a:t>
            </a:r>
          </a:p>
          <a:p>
            <a:pPr lvl="1"/>
            <a:r>
              <a:rPr lang="en-US" dirty="0" smtClean="0"/>
              <a:t>Distance from Home</a:t>
            </a:r>
          </a:p>
          <a:p>
            <a:pPr lvl="1"/>
            <a:r>
              <a:rPr lang="en-US" dirty="0" smtClean="0"/>
              <a:t>Total Working Years</a:t>
            </a:r>
          </a:p>
          <a:p>
            <a:pPr lvl="1"/>
            <a:r>
              <a:rPr lang="en-US" dirty="0" smtClean="0"/>
              <a:t>Number of Companies Worked for</a:t>
            </a:r>
          </a:p>
          <a:p>
            <a:pPr lvl="1"/>
            <a:r>
              <a:rPr lang="en-US" dirty="0" smtClean="0"/>
              <a:t>Overtime</a:t>
            </a:r>
          </a:p>
          <a:p>
            <a:pPr lvl="1"/>
            <a:r>
              <a:rPr lang="en-US" dirty="0" smtClean="0"/>
              <a:t>Department</a:t>
            </a:r>
          </a:p>
          <a:p>
            <a:pPr lvl="1"/>
            <a:r>
              <a:rPr lang="en-US" dirty="0" smtClean="0"/>
              <a:t>Business Travel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429000" y="25146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4495800" y="1676400"/>
            <a:ext cx="4191000" cy="1905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95800" y="1676400"/>
            <a:ext cx="4191000" cy="1905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NaïveBayes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noProof="0" dirty="0" smtClean="0"/>
              <a:t>Accuracy – 83%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Sensitivity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(True Positive) – 87%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aseline="0" noProof="0" dirty="0" smtClean="0"/>
              <a:t>Specificity (True Negative) –</a:t>
            </a:r>
            <a:r>
              <a:rPr lang="en-US" sz="2400" noProof="0" dirty="0" smtClean="0"/>
              <a:t> 65%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152400" y="4648200"/>
            <a:ext cx="3200400" cy="16764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724400"/>
            <a:ext cx="27432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Factors used for Predictive Salary Model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 Level –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</a:t>
            </a:r>
            <a:r>
              <a:rPr lang="en-US" sz="1200" dirty="0" smtClean="0"/>
              <a:t>r: .952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1200" dirty="0" smtClean="0"/>
              <a:t>Total Working Years – </a:t>
            </a:r>
            <a:r>
              <a:rPr lang="en-US" sz="1200" dirty="0" err="1" smtClean="0"/>
              <a:t>Corr</a:t>
            </a:r>
            <a:r>
              <a:rPr lang="en-US" sz="1200" dirty="0" smtClean="0"/>
              <a:t>: .779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429000" y="51816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4419600" y="4191000"/>
            <a:ext cx="4191000" cy="2286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19600" y="4191000"/>
            <a:ext cx="4267200" cy="2209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Linear Regression model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1200" dirty="0" err="1" smtClean="0"/>
              <a:t>MonthlyIncome</a:t>
            </a:r>
            <a:r>
              <a:rPr lang="en-US" sz="1200" dirty="0" smtClean="0"/>
              <a:t> </a:t>
            </a:r>
            <a:r>
              <a:rPr lang="en-US" sz="1200" dirty="0"/>
              <a:t>= -1798.38 + 3714.12*</a:t>
            </a:r>
            <a:r>
              <a:rPr lang="en-US" sz="1200" dirty="0" err="1"/>
              <a:t>JobLevel</a:t>
            </a:r>
            <a:r>
              <a:rPr lang="en-US" sz="1200" dirty="0"/>
              <a:t> + </a:t>
            </a:r>
            <a:r>
              <a:rPr lang="en-US" sz="1200" dirty="0" smtClean="0"/>
              <a:t>55.66*</a:t>
            </a:r>
            <a:r>
              <a:rPr lang="en-US" sz="1200" dirty="0" err="1" smtClean="0"/>
              <a:t>TotalWorkingYears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noProof="0" dirty="0" smtClean="0"/>
              <a:t>R</a:t>
            </a:r>
            <a:r>
              <a:rPr lang="en-US" sz="2000" baseline="30000" noProof="0" dirty="0" smtClean="0"/>
              <a:t>2</a:t>
            </a:r>
            <a:r>
              <a:rPr lang="en-US" sz="2000" noProof="0" dirty="0" smtClean="0"/>
              <a:t> – 90.88%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Adjusted R</a:t>
            </a:r>
            <a:r>
              <a:rPr kumimoji="0" lang="en-US" sz="2000" b="0" i="0" u="none" strike="noStrike" kern="1200" cap="none" spc="0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90.86%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aseline="0" noProof="0" dirty="0" smtClean="0"/>
              <a:t>RMSE - $1390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4953000" y="1295400"/>
            <a:ext cx="2667000" cy="5257800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1752600" y="1295400"/>
            <a:ext cx="1981200" cy="525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1828800" y="2209800"/>
            <a:ext cx="1752600" cy="10668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563562"/>
          </a:xfrm>
          <a:solidFill>
            <a:srgbClr val="C00000"/>
          </a:solidFill>
        </p:spPr>
        <p:txBody>
          <a:bodyPr bIns="91440" anchor="b" anchorCtr="0"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Next Steps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2209800"/>
            <a:ext cx="1752600" cy="106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Frequent travel for new employees causes attrition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86200" y="25146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5181600" y="2286000"/>
            <a:ext cx="2286000" cy="10668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81600" y="2286000"/>
            <a:ext cx="2286000" cy="1066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lvl="1"/>
            <a:r>
              <a:rPr lang="en-US" dirty="0" smtClean="0"/>
              <a:t>Reduce the amount of travel or add comp for the employees who travel more</a:t>
            </a:r>
            <a:endParaRPr lang="en-US" dirty="0" smtClean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9AC338C-A38D-4F79-A351-C93E2EC6A069}"/>
              </a:ext>
            </a:extLst>
          </p:cNvPr>
          <p:cNvSpPr txBox="1"/>
          <p:nvPr/>
        </p:nvSpPr>
        <p:spPr>
          <a:xfrm>
            <a:off x="228600" y="2514600"/>
            <a:ext cx="1447800" cy="381000"/>
          </a:xfrm>
          <a:prstGeom prst="round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+mj-lt"/>
                <a:sym typeface="DIN Pro" charset="0"/>
              </a:rPr>
              <a:t>Travel</a:t>
            </a:r>
            <a:endParaRPr lang="en-US" sz="2000" dirty="0">
              <a:solidFill>
                <a:schemeClr val="bg1"/>
              </a:solidFill>
              <a:latin typeface="+mj-lt"/>
              <a:sym typeface="DIN Pro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E9B2EB4-1C39-4E3D-8F91-A72259B788F7}"/>
              </a:ext>
            </a:extLst>
          </p:cNvPr>
          <p:cNvSpPr txBox="1"/>
          <p:nvPr/>
        </p:nvSpPr>
        <p:spPr>
          <a:xfrm>
            <a:off x="152401" y="4953000"/>
            <a:ext cx="1447800" cy="762000"/>
          </a:xfrm>
          <a:prstGeom prst="round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+mj-lt"/>
                <a:sym typeface="DIN Pro" charset="0"/>
              </a:rPr>
              <a:t>Job Experience</a:t>
            </a:r>
            <a:endParaRPr lang="en-US" sz="2000" dirty="0">
              <a:solidFill>
                <a:schemeClr val="bg1"/>
              </a:solidFill>
              <a:latin typeface="+mj-lt"/>
              <a:sym typeface="DIN Pro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1828800" y="3429000"/>
            <a:ext cx="1752600" cy="10668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828800" y="3429000"/>
            <a:ext cx="1752600" cy="1066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Overtime for new employees causes attrition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886200" y="37338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5181600" y="3505200"/>
            <a:ext cx="2286000" cy="10668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181600" y="3505200"/>
            <a:ext cx="2286000" cy="1066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lvl="1"/>
            <a:r>
              <a:rPr lang="en-US" dirty="0" smtClean="0"/>
              <a:t>Reduce the amount of overtime for the new employees. </a:t>
            </a:r>
            <a:r>
              <a:rPr lang="en-US" dirty="0" smtClean="0"/>
              <a:t>Figure out why they are being overworked.</a:t>
            </a:r>
            <a:r>
              <a:rPr lang="en-US" dirty="0" smtClean="0"/>
              <a:t>  Add compensation for overtime hours.</a:t>
            </a:r>
            <a:endParaRPr lang="en-US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9AC338C-A38D-4F79-A351-C93E2EC6A069}"/>
              </a:ext>
            </a:extLst>
          </p:cNvPr>
          <p:cNvSpPr txBox="1"/>
          <p:nvPr/>
        </p:nvSpPr>
        <p:spPr>
          <a:xfrm>
            <a:off x="228600" y="3733800"/>
            <a:ext cx="1447800" cy="381000"/>
          </a:xfrm>
          <a:prstGeom prst="round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+mj-lt"/>
                <a:sym typeface="DIN Pro" charset="0"/>
              </a:rPr>
              <a:t>Over Time</a:t>
            </a:r>
            <a:endParaRPr lang="en-US" sz="2000" dirty="0">
              <a:solidFill>
                <a:schemeClr val="bg1"/>
              </a:solidFill>
              <a:latin typeface="+mj-lt"/>
              <a:sym typeface="DIN Pro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1828800" y="4800600"/>
            <a:ext cx="1752600" cy="10668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828800" y="4800600"/>
            <a:ext cx="1752600" cy="10668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Employees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littl</a:t>
            </a:r>
            <a:r>
              <a:rPr lang="en-US" sz="2600" dirty="0" smtClean="0"/>
              <a:t>e or no experience in the current position causes attrition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86200" y="51054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7E51B10-CF7E-49A8-A72B-26F018762DB6}"/>
              </a:ext>
            </a:extLst>
          </p:cNvPr>
          <p:cNvSpPr/>
          <p:nvPr/>
        </p:nvSpPr>
        <p:spPr>
          <a:xfrm>
            <a:off x="5181600" y="4876800"/>
            <a:ext cx="2286000" cy="10668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105400" y="4876800"/>
            <a:ext cx="2286000" cy="10668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lvl="1"/>
            <a:r>
              <a:rPr lang="en-US" dirty="0" smtClean="0"/>
              <a:t>When interviewing new applicants to positions, make sure applicant has a few years of experience before hiring.</a:t>
            </a:r>
            <a:endParaRPr lang="en-US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752600" y="1295400"/>
            <a:ext cx="1981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 smtClean="0"/>
              <a:t>Issues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953000" y="1295400"/>
            <a:ext cx="26670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 smtClean="0"/>
              <a:t>Solutions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ANY QUESTIONS? - Robert Downey Jr Thanks all | Meme Gener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620000" cy="5076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71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1074</TotalTime>
  <Words>281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Frito Lay</vt:lpstr>
      <vt:lpstr>Agenda</vt:lpstr>
      <vt:lpstr>Exploratory Data Analysis</vt:lpstr>
      <vt:lpstr>Attrition Variables for New Employees</vt:lpstr>
      <vt:lpstr>Prediction Models for Attrition and Salary</vt:lpstr>
      <vt:lpstr>Next Steps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</dc:title>
  <dc:creator>Shijo</dc:creator>
  <cp:lastModifiedBy>Shijo</cp:lastModifiedBy>
  <cp:revision>28</cp:revision>
  <dcterms:created xsi:type="dcterms:W3CDTF">2021-12-04T01:12:12Z</dcterms:created>
  <dcterms:modified xsi:type="dcterms:W3CDTF">2021-12-04T19:06:13Z</dcterms:modified>
</cp:coreProperties>
</file>