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30"/>
  </p:notesMasterIdLst>
  <p:sldIdLst>
    <p:sldId id="256" r:id="rId3"/>
    <p:sldId id="258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87" r:id="rId12"/>
    <p:sldId id="267" r:id="rId13"/>
    <p:sldId id="269" r:id="rId14"/>
    <p:sldId id="270" r:id="rId15"/>
    <p:sldId id="271" r:id="rId16"/>
    <p:sldId id="288" r:id="rId17"/>
    <p:sldId id="272" r:id="rId18"/>
    <p:sldId id="273" r:id="rId19"/>
    <p:sldId id="277" r:id="rId20"/>
    <p:sldId id="278" r:id="rId21"/>
    <p:sldId id="279" r:id="rId22"/>
    <p:sldId id="280" r:id="rId23"/>
    <p:sldId id="281" r:id="rId24"/>
    <p:sldId id="282" r:id="rId25"/>
    <p:sldId id="285" r:id="rId26"/>
    <p:sldId id="283" r:id="rId27"/>
    <p:sldId id="284" r:id="rId28"/>
    <p:sldId id="286" r:id="rId29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2" autoAdjust="0"/>
    <p:restoredTop sz="85486" autoAdjust="0"/>
  </p:normalViewPr>
  <p:slideViewPr>
    <p:cSldViewPr>
      <p:cViewPr>
        <p:scale>
          <a:sx n="110" d="100"/>
          <a:sy n="110" d="100"/>
        </p:scale>
        <p:origin x="1712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9/14/20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7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63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07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90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85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2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92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94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65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252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51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074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119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6337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498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869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48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22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076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07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53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473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19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1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9/14/20 12:44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9/14/20 12:44 AM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9/14/20 12:44 AM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9/14/20 12:44 AM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9/14/20 12:44 AM</a:t>
            </a:fld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9/14/20 12:44 AM</a:t>
            </a:fld>
            <a:endParaRPr lang="en-US" dirty="0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hap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9/14/20 12:44 AM</a:t>
            </a:fld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9/14/20 12:44 AM</a:t>
            </a:fld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9/14/20 12:44 AM</a:t>
            </a:fld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9/14/20 12:44 AM</a:t>
            </a:fld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9/14/20 12:44 AM</a:t>
            </a:fld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9/14/20 12:44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6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databases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COMP 3421</a:t>
            </a:r>
          </a:p>
          <a:p>
            <a:r>
              <a:rPr lang="en-US" dirty="0"/>
              <a:t>Database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w Cen MT"/>
              </a:rPr>
              <a:t>Data management</a:t>
            </a:r>
          </a:p>
          <a:p>
            <a:r>
              <a:rPr lang="en-US" b="1" dirty="0">
                <a:cs typeface="Tw Cen MT"/>
              </a:rPr>
              <a:t>Database system architectures</a:t>
            </a:r>
          </a:p>
          <a:p>
            <a:r>
              <a:rPr lang="en-US" dirty="0">
                <a:cs typeface="Tw Cen MT"/>
              </a:rPr>
              <a:t>Database vocabulary &amp; history</a:t>
            </a:r>
          </a:p>
        </p:txBody>
      </p:sp>
    </p:spTree>
    <p:extLst>
      <p:ext uri="{BB962C8B-B14F-4D97-AF65-F5344CB8AC3E}">
        <p14:creationId xmlns:p14="http://schemas.microsoft.com/office/powerpoint/2010/main" val="2146719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System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Single-tier</a:t>
            </a:r>
          </a:p>
          <a:p>
            <a:r>
              <a:rPr lang="en-US" dirty="0"/>
              <a:t>2-tier</a:t>
            </a:r>
          </a:p>
          <a:p>
            <a:r>
              <a:rPr lang="en-US" dirty="0"/>
              <a:t>N-tier</a:t>
            </a:r>
          </a:p>
        </p:txBody>
      </p:sp>
    </p:spTree>
    <p:extLst>
      <p:ext uri="{BB962C8B-B14F-4D97-AF65-F5344CB8AC3E}">
        <p14:creationId xmlns:p14="http://schemas.microsoft.com/office/powerpoint/2010/main" val="535661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Single-Tier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SzPct val="75000"/>
              <a:defRPr/>
            </a:pPr>
            <a:r>
              <a:rPr lang="en-US" dirty="0"/>
              <a:t>Personal computer-based</a:t>
            </a:r>
          </a:p>
          <a:p>
            <a:pPr lvl="1">
              <a:spcBef>
                <a:spcPct val="20000"/>
              </a:spcBef>
              <a:buSzPct val="75000"/>
              <a:defRPr/>
            </a:pPr>
            <a:r>
              <a:rPr lang="en-US" sz="2400" dirty="0"/>
              <a:t>Applications and database run on the same local computer</a:t>
            </a:r>
          </a:p>
          <a:p>
            <a:pPr lvl="1">
              <a:spcBef>
                <a:spcPct val="20000"/>
              </a:spcBef>
              <a:buSzPct val="75000"/>
              <a:defRPr/>
            </a:pPr>
            <a:r>
              <a:rPr lang="en-US" sz="2400" dirty="0"/>
              <a:t>Example:  Access, MySQL</a:t>
            </a:r>
          </a:p>
          <a:p>
            <a:pPr lvl="1">
              <a:spcBef>
                <a:spcPct val="20000"/>
              </a:spcBef>
              <a:buSzPct val="75000"/>
              <a:defRPr/>
            </a:pPr>
            <a:r>
              <a:rPr lang="en-US" sz="2400" dirty="0"/>
              <a:t>What are the limitations?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219200" y="4114800"/>
            <a:ext cx="3886200" cy="1981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1676400" y="4495800"/>
            <a:ext cx="990600" cy="1219200"/>
          </a:xfrm>
          <a:prstGeom prst="can">
            <a:avLst>
              <a:gd name="adj" fmla="val 3076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bg2"/>
                </a:solidFill>
              </a:rPr>
              <a:t>Database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200400" y="4724400"/>
            <a:ext cx="1371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bg2"/>
                </a:solidFill>
              </a:rPr>
              <a:t>Database </a:t>
            </a:r>
          </a:p>
          <a:p>
            <a:pPr algn="ctr" eaLnBrk="1" hangingPunct="1"/>
            <a:r>
              <a:rPr lang="en-US" dirty="0">
                <a:solidFill>
                  <a:schemeClr val="bg2"/>
                </a:solidFill>
              </a:rPr>
              <a:t>Applications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667000" y="5181600"/>
            <a:ext cx="533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295400" y="3733800"/>
            <a:ext cx="37499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/>
              <a:t>Host Computer (microcomputer)</a:t>
            </a:r>
          </a:p>
        </p:txBody>
      </p:sp>
      <p:sp>
        <p:nvSpPr>
          <p:cNvPr id="9" name="computr3"/>
          <p:cNvSpPr>
            <a:spLocks noEditPoints="1" noChangeArrowheads="1"/>
          </p:cNvSpPr>
          <p:nvPr/>
        </p:nvSpPr>
        <p:spPr bwMode="auto">
          <a:xfrm>
            <a:off x="5334000" y="4267200"/>
            <a:ext cx="2266950" cy="16954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04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2-Tier (Client/Server)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SzPct val="75000"/>
              <a:defRPr/>
            </a:pPr>
            <a:r>
              <a:rPr lang="en-US" dirty="0"/>
              <a:t>DBMS runs on a server</a:t>
            </a:r>
          </a:p>
          <a:p>
            <a:pPr>
              <a:spcBef>
                <a:spcPct val="20000"/>
              </a:spcBef>
              <a:buSzPct val="75000"/>
              <a:defRPr/>
            </a:pPr>
            <a:r>
              <a:rPr lang="en-US" dirty="0"/>
              <a:t>Client applications run on the clients</a:t>
            </a:r>
          </a:p>
          <a:p>
            <a:pPr lvl="1">
              <a:spcBef>
                <a:spcPct val="20000"/>
              </a:spcBef>
              <a:buSzPct val="75000"/>
              <a:defRPr/>
            </a:pPr>
            <a:r>
              <a:rPr lang="en-US" sz="2100" dirty="0"/>
              <a:t>Example:  Oracle (server)  + SQL Developer (client)</a:t>
            </a:r>
            <a:endParaRPr lang="en-US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5791200" y="3200400"/>
            <a:ext cx="23479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/>
              <a:t>Client Workstations</a:t>
            </a:r>
          </a:p>
        </p:txBody>
      </p:sp>
      <p:sp>
        <p:nvSpPr>
          <p:cNvPr id="5" name="computr3"/>
          <p:cNvSpPr>
            <a:spLocks noEditPoints="1" noChangeArrowheads="1"/>
          </p:cNvSpPr>
          <p:nvPr/>
        </p:nvSpPr>
        <p:spPr bwMode="auto">
          <a:xfrm>
            <a:off x="7391400" y="3581400"/>
            <a:ext cx="1066800" cy="752475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computr3"/>
          <p:cNvSpPr>
            <a:spLocks noEditPoints="1" noChangeArrowheads="1"/>
          </p:cNvSpPr>
          <p:nvPr/>
        </p:nvSpPr>
        <p:spPr bwMode="auto">
          <a:xfrm>
            <a:off x="7391400" y="4429125"/>
            <a:ext cx="1066800" cy="752475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computr3"/>
          <p:cNvSpPr>
            <a:spLocks noEditPoints="1" noChangeArrowheads="1"/>
          </p:cNvSpPr>
          <p:nvPr/>
        </p:nvSpPr>
        <p:spPr bwMode="auto">
          <a:xfrm>
            <a:off x="7391400" y="5257800"/>
            <a:ext cx="1066800" cy="752475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5867400" y="3724275"/>
            <a:ext cx="1371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Database</a:t>
            </a:r>
          </a:p>
          <a:p>
            <a:pPr algn="ctr" eaLnBrk="1" hangingPunct="1"/>
            <a:r>
              <a:rPr lang="en-US"/>
              <a:t>Applications</a:t>
            </a: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5867400" y="4486275"/>
            <a:ext cx="1371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Database</a:t>
            </a:r>
          </a:p>
          <a:p>
            <a:pPr algn="ctr" eaLnBrk="1" hangingPunct="1"/>
            <a:r>
              <a:rPr lang="en-US"/>
              <a:t>Applications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5867400" y="5248275"/>
            <a:ext cx="1371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Database</a:t>
            </a:r>
          </a:p>
          <a:p>
            <a:pPr algn="ctr" eaLnBrk="1" hangingPunct="1"/>
            <a:r>
              <a:rPr lang="en-US"/>
              <a:t>Applications</a:t>
            </a:r>
          </a:p>
        </p:txBody>
      </p:sp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642938" y="3886200"/>
            <a:ext cx="1974850" cy="1833562"/>
            <a:chOff x="643468" y="3576637"/>
            <a:chExt cx="1974850" cy="1833563"/>
          </a:xfrm>
        </p:grpSpPr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677336" y="3576638"/>
              <a:ext cx="1905000" cy="18335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1100668" y="4038600"/>
              <a:ext cx="990600" cy="1219200"/>
            </a:xfrm>
            <a:prstGeom prst="can">
              <a:avLst>
                <a:gd name="adj" fmla="val 3076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dirty="0">
                  <a:solidFill>
                    <a:schemeClr val="bg2"/>
                  </a:solidFill>
                </a:rPr>
                <a:t>Database</a:t>
              </a: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643468" y="3576637"/>
              <a:ext cx="1974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/>
                <a:t>Database Server</a:t>
              </a:r>
            </a:p>
          </p:txBody>
        </p:sp>
      </p:grpSp>
      <p:pic>
        <p:nvPicPr>
          <p:cNvPr id="15" name="Picture 19" descr="na0168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87"/>
          <a:stretch>
            <a:fillRect/>
          </a:stretch>
        </p:blipFill>
        <p:spPr bwMode="auto">
          <a:xfrm>
            <a:off x="3124200" y="4191000"/>
            <a:ext cx="2309813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3810000" y="4648200"/>
            <a:ext cx="1085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/>
              <a:t>Network</a:t>
            </a: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4953000" y="41910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5181600" y="5105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5334000" y="48672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flipH="1">
            <a:off x="2692400" y="4953000"/>
            <a:ext cx="4572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05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N-Tier Database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N-tier system places each service type on a different host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38200" y="3590925"/>
            <a:ext cx="1981200" cy="1981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1295400" y="3971925"/>
            <a:ext cx="990600" cy="1219200"/>
          </a:xfrm>
          <a:prstGeom prst="can">
            <a:avLst>
              <a:gd name="adj" fmla="val 3076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867400" y="2743200"/>
            <a:ext cx="23479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/>
              <a:t>Client Workstations</a:t>
            </a:r>
          </a:p>
          <a:p>
            <a:pPr eaLnBrk="1" hangingPunct="1"/>
            <a:r>
              <a:rPr lang="en-US" b="1" dirty="0"/>
              <a:t>(Browser)</a:t>
            </a:r>
          </a:p>
        </p:txBody>
      </p:sp>
      <p:sp>
        <p:nvSpPr>
          <p:cNvPr id="7" name="computr3"/>
          <p:cNvSpPr>
            <a:spLocks noEditPoints="1" noChangeArrowheads="1"/>
          </p:cNvSpPr>
          <p:nvPr/>
        </p:nvSpPr>
        <p:spPr bwMode="auto">
          <a:xfrm>
            <a:off x="7391400" y="3286125"/>
            <a:ext cx="1066800" cy="752475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computr3"/>
          <p:cNvSpPr>
            <a:spLocks noEditPoints="1" noChangeArrowheads="1"/>
          </p:cNvSpPr>
          <p:nvPr/>
        </p:nvSpPr>
        <p:spPr bwMode="auto">
          <a:xfrm>
            <a:off x="7391400" y="4133850"/>
            <a:ext cx="1066800" cy="752475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computr3"/>
          <p:cNvSpPr>
            <a:spLocks noEditPoints="1" noChangeArrowheads="1"/>
          </p:cNvSpPr>
          <p:nvPr/>
        </p:nvSpPr>
        <p:spPr bwMode="auto">
          <a:xfrm>
            <a:off x="7391400" y="4962525"/>
            <a:ext cx="1066800" cy="752475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5867400" y="3429000"/>
            <a:ext cx="1371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bg1"/>
                </a:solidFill>
              </a:rPr>
              <a:t>User</a:t>
            </a:r>
          </a:p>
          <a:p>
            <a:pPr algn="ctr" eaLnBrk="1" hangingPunct="1"/>
            <a:r>
              <a:rPr lang="en-US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5867400" y="4191000"/>
            <a:ext cx="1371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bg1"/>
                </a:solidFill>
              </a:rPr>
              <a:t>User</a:t>
            </a:r>
          </a:p>
          <a:p>
            <a:pPr algn="ctr" eaLnBrk="1" hangingPunct="1"/>
            <a:r>
              <a:rPr lang="en-US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5867400" y="4953000"/>
            <a:ext cx="1371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bg1"/>
                </a:solidFill>
              </a:rPr>
              <a:t>User</a:t>
            </a:r>
          </a:p>
          <a:p>
            <a:pPr algn="ctr" eaLnBrk="1" hangingPunct="1"/>
            <a:r>
              <a:rPr lang="en-US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28194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838200" y="2743200"/>
            <a:ext cx="19940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/>
              <a:t>Database Server</a:t>
            </a: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3352800" y="3581400"/>
            <a:ext cx="1981200" cy="1981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3657600" y="4191000"/>
            <a:ext cx="1371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bg1"/>
                </a:solidFill>
              </a:rPr>
              <a:t>Business</a:t>
            </a:r>
          </a:p>
          <a:p>
            <a:pPr algn="ctr" eaLnBrk="1" hangingPunct="1"/>
            <a:r>
              <a:rPr lang="en-US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5334000" y="3886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5334000" y="525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5334000" y="45624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3276600" y="2743200"/>
            <a:ext cx="24166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/>
              <a:t>Middle-tier Server(s)</a:t>
            </a:r>
          </a:p>
          <a:p>
            <a:pPr eaLnBrk="1" hangingPunct="1"/>
            <a:r>
              <a:rPr lang="en-US" b="1" dirty="0"/>
              <a:t>(Web server)</a:t>
            </a:r>
          </a:p>
        </p:txBody>
      </p:sp>
    </p:spTree>
    <p:extLst>
      <p:ext uri="{BB962C8B-B14F-4D97-AF65-F5344CB8AC3E}">
        <p14:creationId xmlns:p14="http://schemas.microsoft.com/office/powerpoint/2010/main" val="2632367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w Cen MT"/>
              </a:rPr>
              <a:t>Data management</a:t>
            </a:r>
          </a:p>
          <a:p>
            <a:r>
              <a:rPr lang="en-US" dirty="0">
                <a:cs typeface="Tw Cen MT"/>
              </a:rPr>
              <a:t>Database system architectures</a:t>
            </a:r>
          </a:p>
          <a:p>
            <a:r>
              <a:rPr lang="en-US" b="1" dirty="0">
                <a:cs typeface="Tw Cen MT"/>
              </a:rPr>
              <a:t>Database vocabulary &amp; history</a:t>
            </a:r>
          </a:p>
        </p:txBody>
      </p:sp>
    </p:spTree>
    <p:extLst>
      <p:ext uri="{BB962C8B-B14F-4D97-AF65-F5344CB8AC3E}">
        <p14:creationId xmlns:p14="http://schemas.microsoft.com/office/powerpoint/2010/main" val="2146719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Database (CANDY)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220077"/>
              </p:ext>
            </p:extLst>
          </p:nvPr>
        </p:nvGraphicFramePr>
        <p:xfrm>
          <a:off x="1676400" y="1524000"/>
          <a:ext cx="7467600" cy="2204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1" name="Worksheet" r:id="rId4" imgW="6067349" imgH="1790700" progId="Excel.Sheet.8">
                  <p:embed/>
                </p:oleObj>
              </mc:Choice>
              <mc:Fallback>
                <p:oleObj name="Worksheet" r:id="rId4" imgW="6067349" imgH="17907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24000"/>
                        <a:ext cx="7467600" cy="22047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960178"/>
              </p:ext>
            </p:extLst>
          </p:nvPr>
        </p:nvGraphicFramePr>
        <p:xfrm>
          <a:off x="4089120" y="4191000"/>
          <a:ext cx="505488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2" name="Worksheet" r:id="rId6" imgW="4619549" imgH="2438400" progId="Excel.Sheet.8">
                  <p:embed/>
                </p:oleObj>
              </mc:Choice>
              <mc:Fallback>
                <p:oleObj name="Worksheet" r:id="rId6" imgW="4619549" imgH="24384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120" y="4191000"/>
                        <a:ext cx="505488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953899"/>
              </p:ext>
            </p:extLst>
          </p:nvPr>
        </p:nvGraphicFramePr>
        <p:xfrm>
          <a:off x="815" y="5715000"/>
          <a:ext cx="4034839" cy="115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3" name="Worksheet" r:id="rId8" imgW="3328357" imgH="954125" progId="Excel.Sheet.8">
                  <p:embed/>
                </p:oleObj>
              </mc:Choice>
              <mc:Fallback>
                <p:oleObj name="Worksheet" r:id="rId8" imgW="3328357" imgH="95412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" y="5715000"/>
                        <a:ext cx="4034839" cy="11570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451246"/>
              </p:ext>
            </p:extLst>
          </p:nvPr>
        </p:nvGraphicFramePr>
        <p:xfrm>
          <a:off x="0" y="4495800"/>
          <a:ext cx="2094056" cy="809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4" name="Worksheet" r:id="rId10" imgW="1655004" imgH="639923" progId="Excel.Sheet.8">
                  <p:embed/>
                </p:oleObj>
              </mc:Choice>
              <mc:Fallback>
                <p:oleObj name="Worksheet" r:id="rId10" imgW="1655004" imgH="639923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95800"/>
                        <a:ext cx="2094056" cy="809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0" y="1524000"/>
            <a:ext cx="16952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 dirty="0"/>
              <a:t>CANDY_CUSTOMER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038600" y="3886200"/>
            <a:ext cx="16810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 dirty="0"/>
              <a:t>CANDY_PURCHASE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4191000"/>
            <a:ext cx="17238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 dirty="0"/>
              <a:t>CANDY_CUST_TYPE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666" y="5486400"/>
            <a:ext cx="15783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 dirty="0"/>
              <a:t>CANDY_PRODUCT</a:t>
            </a:r>
          </a:p>
        </p:txBody>
      </p:sp>
    </p:spTree>
    <p:extLst>
      <p:ext uri="{BB962C8B-B14F-4D97-AF65-F5344CB8AC3E}">
        <p14:creationId xmlns:p14="http://schemas.microsoft.com/office/powerpoint/2010/main" val="693981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Database 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Field:  column of similar data values</a:t>
            </a:r>
          </a:p>
          <a:p>
            <a:r>
              <a:rPr lang="en-US" sz="2400" dirty="0"/>
              <a:t>Record</a:t>
            </a:r>
            <a:r>
              <a:rPr lang="en-US" sz="2400" dirty="0">
                <a:solidFill>
                  <a:srgbClr val="FF0000"/>
                </a:solidFill>
              </a:rPr>
              <a:t>*</a:t>
            </a:r>
            <a:r>
              <a:rPr lang="en-US" sz="2400" dirty="0"/>
              <a:t>:  row of related fields</a:t>
            </a:r>
          </a:p>
          <a:p>
            <a:r>
              <a:rPr lang="en-US" sz="2400" dirty="0"/>
              <a:t>Table</a:t>
            </a:r>
            <a:r>
              <a:rPr lang="en-US" sz="2400" dirty="0">
                <a:solidFill>
                  <a:srgbClr val="FF0000"/>
                </a:solidFill>
              </a:rPr>
              <a:t>*</a:t>
            </a:r>
            <a:r>
              <a:rPr lang="en-US" sz="2400" dirty="0"/>
              <a:t>:  set of related rows</a:t>
            </a:r>
          </a:p>
        </p:txBody>
      </p:sp>
      <p:grpSp>
        <p:nvGrpSpPr>
          <p:cNvPr id="156" name="Group 12"/>
          <p:cNvGrpSpPr>
            <a:grpSpLocks noChangeAspect="1"/>
          </p:cNvGrpSpPr>
          <p:nvPr/>
        </p:nvGrpSpPr>
        <p:grpSpPr bwMode="auto">
          <a:xfrm>
            <a:off x="1381125" y="1608137"/>
            <a:ext cx="5938838" cy="1482725"/>
            <a:chOff x="870" y="1498"/>
            <a:chExt cx="3741" cy="934"/>
          </a:xfrm>
        </p:grpSpPr>
        <p:sp>
          <p:nvSpPr>
            <p:cNvPr id="157" name="AutoShape 11"/>
            <p:cNvSpPr>
              <a:spLocks noChangeAspect="1" noChangeArrowheads="1" noTextEdit="1"/>
            </p:cNvSpPr>
            <p:nvPr/>
          </p:nvSpPr>
          <p:spPr bwMode="auto">
            <a:xfrm>
              <a:off x="870" y="1498"/>
              <a:ext cx="3741" cy="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Rectangle 13"/>
            <p:cNvSpPr>
              <a:spLocks noChangeArrowheads="1"/>
            </p:cNvSpPr>
            <p:nvPr/>
          </p:nvSpPr>
          <p:spPr bwMode="auto">
            <a:xfrm>
              <a:off x="901" y="1532"/>
              <a:ext cx="49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</a:rPr>
                <a:t>PROD_ID</a:t>
              </a:r>
              <a:endParaRPr lang="en-US" sz="1400" b="1"/>
            </a:p>
          </p:txBody>
        </p:sp>
        <p:sp>
          <p:nvSpPr>
            <p:cNvPr id="159" name="Rectangle 14"/>
            <p:cNvSpPr>
              <a:spLocks noChangeArrowheads="1"/>
            </p:cNvSpPr>
            <p:nvPr/>
          </p:nvSpPr>
          <p:spPr bwMode="auto">
            <a:xfrm>
              <a:off x="1622" y="1532"/>
              <a:ext cx="5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</a:rPr>
                <a:t>PROD_DESC</a:t>
              </a:r>
              <a:endParaRPr lang="en-US" b="1"/>
            </a:p>
          </p:txBody>
        </p:sp>
        <p:sp>
          <p:nvSpPr>
            <p:cNvPr id="160" name="Rectangle 15"/>
            <p:cNvSpPr>
              <a:spLocks noChangeArrowheads="1"/>
            </p:cNvSpPr>
            <p:nvPr/>
          </p:nvSpPr>
          <p:spPr bwMode="auto">
            <a:xfrm>
              <a:off x="3186" y="1532"/>
              <a:ext cx="59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</a:rPr>
                <a:t>PROD_COST</a:t>
              </a:r>
              <a:endParaRPr lang="en-US" b="1"/>
            </a:p>
          </p:txBody>
        </p:sp>
        <p:sp>
          <p:nvSpPr>
            <p:cNvPr id="161" name="Rectangle 16"/>
            <p:cNvSpPr>
              <a:spLocks noChangeArrowheads="1"/>
            </p:cNvSpPr>
            <p:nvPr/>
          </p:nvSpPr>
          <p:spPr bwMode="auto">
            <a:xfrm>
              <a:off x="3907" y="1532"/>
              <a:ext cx="62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</a:rPr>
                <a:t>PROD_PRICE</a:t>
              </a:r>
              <a:endParaRPr lang="en-US" b="1"/>
            </a:p>
          </p:txBody>
        </p:sp>
        <p:sp>
          <p:nvSpPr>
            <p:cNvPr id="162" name="Rectangle 17"/>
            <p:cNvSpPr>
              <a:spLocks noChangeArrowheads="1"/>
            </p:cNvSpPr>
            <p:nvPr/>
          </p:nvSpPr>
          <p:spPr bwMode="auto">
            <a:xfrm>
              <a:off x="1511" y="1684"/>
              <a:ext cx="120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163" name="Rectangle 18"/>
            <p:cNvSpPr>
              <a:spLocks noChangeArrowheads="1"/>
            </p:cNvSpPr>
            <p:nvPr/>
          </p:nvSpPr>
          <p:spPr bwMode="auto">
            <a:xfrm>
              <a:off x="1622" y="1684"/>
              <a:ext cx="1405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Celestial Cashew Crunch</a:t>
              </a:r>
              <a:endParaRPr lang="en-US"/>
            </a:p>
          </p:txBody>
        </p:sp>
        <p:sp>
          <p:nvSpPr>
            <p:cNvPr id="164" name="Rectangle 19"/>
            <p:cNvSpPr>
              <a:spLocks noChangeArrowheads="1"/>
            </p:cNvSpPr>
            <p:nvPr/>
          </p:nvSpPr>
          <p:spPr bwMode="auto">
            <a:xfrm>
              <a:off x="3599" y="1684"/>
              <a:ext cx="28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7.45</a:t>
              </a:r>
              <a:endParaRPr lang="en-US"/>
            </a:p>
          </p:txBody>
        </p:sp>
        <p:sp>
          <p:nvSpPr>
            <p:cNvPr id="165" name="Rectangle 20"/>
            <p:cNvSpPr>
              <a:spLocks noChangeArrowheads="1"/>
            </p:cNvSpPr>
            <p:nvPr/>
          </p:nvSpPr>
          <p:spPr bwMode="auto">
            <a:xfrm>
              <a:off x="3224" y="1684"/>
              <a:ext cx="41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$         </a:t>
              </a:r>
              <a:endParaRPr lang="en-US"/>
            </a:p>
          </p:txBody>
        </p:sp>
        <p:sp>
          <p:nvSpPr>
            <p:cNvPr id="166" name="Rectangle 21"/>
            <p:cNvSpPr>
              <a:spLocks noChangeArrowheads="1"/>
            </p:cNvSpPr>
            <p:nvPr/>
          </p:nvSpPr>
          <p:spPr bwMode="auto">
            <a:xfrm>
              <a:off x="3580" y="1684"/>
              <a:ext cx="8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67" name="Rectangle 22"/>
            <p:cNvSpPr>
              <a:spLocks noChangeArrowheads="1"/>
            </p:cNvSpPr>
            <p:nvPr/>
          </p:nvSpPr>
          <p:spPr bwMode="auto">
            <a:xfrm>
              <a:off x="4256" y="1684"/>
              <a:ext cx="355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10.00</a:t>
              </a:r>
              <a:endParaRPr lang="en-US"/>
            </a:p>
          </p:txBody>
        </p:sp>
        <p:sp>
          <p:nvSpPr>
            <p:cNvPr id="168" name="Rectangle 23"/>
            <p:cNvSpPr>
              <a:spLocks noChangeArrowheads="1"/>
            </p:cNvSpPr>
            <p:nvPr/>
          </p:nvSpPr>
          <p:spPr bwMode="auto">
            <a:xfrm>
              <a:off x="3945" y="1684"/>
              <a:ext cx="384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$        </a:t>
              </a:r>
              <a:endParaRPr lang="en-US"/>
            </a:p>
          </p:txBody>
        </p:sp>
        <p:sp>
          <p:nvSpPr>
            <p:cNvPr id="169" name="Rectangle 24"/>
            <p:cNvSpPr>
              <a:spLocks noChangeArrowheads="1"/>
            </p:cNvSpPr>
            <p:nvPr/>
          </p:nvSpPr>
          <p:spPr bwMode="auto">
            <a:xfrm>
              <a:off x="4268" y="1684"/>
              <a:ext cx="8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70" name="Rectangle 25"/>
            <p:cNvSpPr>
              <a:spLocks noChangeArrowheads="1"/>
            </p:cNvSpPr>
            <p:nvPr/>
          </p:nvSpPr>
          <p:spPr bwMode="auto">
            <a:xfrm>
              <a:off x="1511" y="1837"/>
              <a:ext cx="120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171" name="Rectangle 26"/>
            <p:cNvSpPr>
              <a:spLocks noChangeArrowheads="1"/>
            </p:cNvSpPr>
            <p:nvPr/>
          </p:nvSpPr>
          <p:spPr bwMode="auto">
            <a:xfrm>
              <a:off x="1622" y="1837"/>
              <a:ext cx="1423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Unbrittle Peanut Paradise</a:t>
              </a:r>
              <a:endParaRPr lang="en-US"/>
            </a:p>
          </p:txBody>
        </p:sp>
        <p:sp>
          <p:nvSpPr>
            <p:cNvPr id="172" name="Rectangle 27"/>
            <p:cNvSpPr>
              <a:spLocks noChangeArrowheads="1"/>
            </p:cNvSpPr>
            <p:nvPr/>
          </p:nvSpPr>
          <p:spPr bwMode="auto">
            <a:xfrm>
              <a:off x="3599" y="1837"/>
              <a:ext cx="28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5.75</a:t>
              </a:r>
              <a:endParaRPr lang="en-US"/>
            </a:p>
          </p:txBody>
        </p:sp>
        <p:sp>
          <p:nvSpPr>
            <p:cNvPr id="173" name="Rectangle 28"/>
            <p:cNvSpPr>
              <a:spLocks noChangeArrowheads="1"/>
            </p:cNvSpPr>
            <p:nvPr/>
          </p:nvSpPr>
          <p:spPr bwMode="auto">
            <a:xfrm>
              <a:off x="3224" y="1837"/>
              <a:ext cx="41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$         </a:t>
              </a:r>
              <a:endParaRPr lang="en-US"/>
            </a:p>
          </p:txBody>
        </p:sp>
        <p:sp>
          <p:nvSpPr>
            <p:cNvPr id="174" name="Rectangle 29"/>
            <p:cNvSpPr>
              <a:spLocks noChangeArrowheads="1"/>
            </p:cNvSpPr>
            <p:nvPr/>
          </p:nvSpPr>
          <p:spPr bwMode="auto">
            <a:xfrm>
              <a:off x="3580" y="1837"/>
              <a:ext cx="8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75" name="Rectangle 30"/>
            <p:cNvSpPr>
              <a:spLocks noChangeArrowheads="1"/>
            </p:cNvSpPr>
            <p:nvPr/>
          </p:nvSpPr>
          <p:spPr bwMode="auto">
            <a:xfrm>
              <a:off x="4320" y="1837"/>
              <a:ext cx="28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9.00</a:t>
              </a:r>
              <a:endParaRPr lang="en-US"/>
            </a:p>
          </p:txBody>
        </p:sp>
        <p:sp>
          <p:nvSpPr>
            <p:cNvPr id="176" name="Rectangle 31"/>
            <p:cNvSpPr>
              <a:spLocks noChangeArrowheads="1"/>
            </p:cNvSpPr>
            <p:nvPr/>
          </p:nvSpPr>
          <p:spPr bwMode="auto">
            <a:xfrm>
              <a:off x="3945" y="1837"/>
              <a:ext cx="41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$         </a:t>
              </a:r>
              <a:endParaRPr lang="en-US"/>
            </a:p>
          </p:txBody>
        </p:sp>
        <p:sp>
          <p:nvSpPr>
            <p:cNvPr id="177" name="Rectangle 32"/>
            <p:cNvSpPr>
              <a:spLocks noChangeArrowheads="1"/>
            </p:cNvSpPr>
            <p:nvPr/>
          </p:nvSpPr>
          <p:spPr bwMode="auto">
            <a:xfrm>
              <a:off x="4301" y="1837"/>
              <a:ext cx="8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78" name="Rectangle 33"/>
            <p:cNvSpPr>
              <a:spLocks noChangeArrowheads="1"/>
            </p:cNvSpPr>
            <p:nvPr/>
          </p:nvSpPr>
          <p:spPr bwMode="auto">
            <a:xfrm>
              <a:off x="1511" y="1989"/>
              <a:ext cx="120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179" name="Rectangle 34"/>
            <p:cNvSpPr>
              <a:spLocks noChangeArrowheads="1"/>
            </p:cNvSpPr>
            <p:nvPr/>
          </p:nvSpPr>
          <p:spPr bwMode="auto">
            <a:xfrm>
              <a:off x="1622" y="1989"/>
              <a:ext cx="96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Mystery Melange</a:t>
              </a:r>
              <a:endParaRPr lang="en-US"/>
            </a:p>
          </p:txBody>
        </p:sp>
        <p:sp>
          <p:nvSpPr>
            <p:cNvPr id="180" name="Rectangle 35"/>
            <p:cNvSpPr>
              <a:spLocks noChangeArrowheads="1"/>
            </p:cNvSpPr>
            <p:nvPr/>
          </p:nvSpPr>
          <p:spPr bwMode="auto">
            <a:xfrm>
              <a:off x="3599" y="1989"/>
              <a:ext cx="28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7.75</a:t>
              </a:r>
              <a:endParaRPr lang="en-US"/>
            </a:p>
          </p:txBody>
        </p:sp>
        <p:sp>
          <p:nvSpPr>
            <p:cNvPr id="181" name="Rectangle 36"/>
            <p:cNvSpPr>
              <a:spLocks noChangeArrowheads="1"/>
            </p:cNvSpPr>
            <p:nvPr/>
          </p:nvSpPr>
          <p:spPr bwMode="auto">
            <a:xfrm>
              <a:off x="3224" y="1989"/>
              <a:ext cx="41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$         </a:t>
              </a:r>
              <a:endParaRPr lang="en-US"/>
            </a:p>
          </p:txBody>
        </p:sp>
        <p:sp>
          <p:nvSpPr>
            <p:cNvPr id="182" name="Rectangle 37"/>
            <p:cNvSpPr>
              <a:spLocks noChangeArrowheads="1"/>
            </p:cNvSpPr>
            <p:nvPr/>
          </p:nvSpPr>
          <p:spPr bwMode="auto">
            <a:xfrm>
              <a:off x="3580" y="1989"/>
              <a:ext cx="8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3" name="Rectangle 38"/>
            <p:cNvSpPr>
              <a:spLocks noChangeArrowheads="1"/>
            </p:cNvSpPr>
            <p:nvPr/>
          </p:nvSpPr>
          <p:spPr bwMode="auto">
            <a:xfrm>
              <a:off x="4256" y="1989"/>
              <a:ext cx="355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10.50</a:t>
              </a:r>
              <a:endParaRPr lang="en-US"/>
            </a:p>
          </p:txBody>
        </p:sp>
        <p:sp>
          <p:nvSpPr>
            <p:cNvPr id="184" name="Rectangle 39"/>
            <p:cNvSpPr>
              <a:spLocks noChangeArrowheads="1"/>
            </p:cNvSpPr>
            <p:nvPr/>
          </p:nvSpPr>
          <p:spPr bwMode="auto">
            <a:xfrm>
              <a:off x="3945" y="1989"/>
              <a:ext cx="384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$        </a:t>
              </a:r>
              <a:endParaRPr lang="en-US"/>
            </a:p>
          </p:txBody>
        </p:sp>
        <p:sp>
          <p:nvSpPr>
            <p:cNvPr id="185" name="Rectangle 40"/>
            <p:cNvSpPr>
              <a:spLocks noChangeArrowheads="1"/>
            </p:cNvSpPr>
            <p:nvPr/>
          </p:nvSpPr>
          <p:spPr bwMode="auto">
            <a:xfrm>
              <a:off x="4268" y="1989"/>
              <a:ext cx="8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6" name="Rectangle 41"/>
            <p:cNvSpPr>
              <a:spLocks noChangeArrowheads="1"/>
            </p:cNvSpPr>
            <p:nvPr/>
          </p:nvSpPr>
          <p:spPr bwMode="auto">
            <a:xfrm>
              <a:off x="1511" y="2141"/>
              <a:ext cx="120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187" name="Rectangle 42"/>
            <p:cNvSpPr>
              <a:spLocks noChangeArrowheads="1"/>
            </p:cNvSpPr>
            <p:nvPr/>
          </p:nvSpPr>
          <p:spPr bwMode="auto">
            <a:xfrm>
              <a:off x="1622" y="2141"/>
              <a:ext cx="1559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Millionaire</a:t>
              </a:r>
              <a:r>
                <a:rPr lang="ja-JP" altLang="en-US" sz="1200">
                  <a:solidFill>
                    <a:srgbClr val="000000"/>
                  </a:solidFill>
                </a:rPr>
                <a:t>’</a:t>
              </a:r>
              <a:r>
                <a:rPr lang="en-US" sz="1200">
                  <a:solidFill>
                    <a:srgbClr val="000000"/>
                  </a:solidFill>
                </a:rPr>
                <a:t>s Macadamia Mix</a:t>
              </a:r>
              <a:endParaRPr lang="en-US"/>
            </a:p>
          </p:txBody>
        </p:sp>
        <p:sp>
          <p:nvSpPr>
            <p:cNvPr id="188" name="Rectangle 43"/>
            <p:cNvSpPr>
              <a:spLocks noChangeArrowheads="1"/>
            </p:cNvSpPr>
            <p:nvPr/>
          </p:nvSpPr>
          <p:spPr bwMode="auto">
            <a:xfrm>
              <a:off x="3535" y="2141"/>
              <a:ext cx="355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12.50</a:t>
              </a:r>
              <a:endParaRPr lang="en-US"/>
            </a:p>
          </p:txBody>
        </p:sp>
        <p:sp>
          <p:nvSpPr>
            <p:cNvPr id="189" name="Rectangle 44"/>
            <p:cNvSpPr>
              <a:spLocks noChangeArrowheads="1"/>
            </p:cNvSpPr>
            <p:nvPr/>
          </p:nvSpPr>
          <p:spPr bwMode="auto">
            <a:xfrm>
              <a:off x="3224" y="2141"/>
              <a:ext cx="384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$        </a:t>
              </a:r>
              <a:endParaRPr lang="en-US"/>
            </a:p>
          </p:txBody>
        </p:sp>
        <p:sp>
          <p:nvSpPr>
            <p:cNvPr id="190" name="Rectangle 45"/>
            <p:cNvSpPr>
              <a:spLocks noChangeArrowheads="1"/>
            </p:cNvSpPr>
            <p:nvPr/>
          </p:nvSpPr>
          <p:spPr bwMode="auto">
            <a:xfrm>
              <a:off x="3547" y="2141"/>
              <a:ext cx="8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91" name="Rectangle 46"/>
            <p:cNvSpPr>
              <a:spLocks noChangeArrowheads="1"/>
            </p:cNvSpPr>
            <p:nvPr/>
          </p:nvSpPr>
          <p:spPr bwMode="auto">
            <a:xfrm>
              <a:off x="4256" y="2141"/>
              <a:ext cx="355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16.00</a:t>
              </a:r>
              <a:endParaRPr lang="en-US"/>
            </a:p>
          </p:txBody>
        </p:sp>
        <p:sp>
          <p:nvSpPr>
            <p:cNvPr id="192" name="Rectangle 47"/>
            <p:cNvSpPr>
              <a:spLocks noChangeArrowheads="1"/>
            </p:cNvSpPr>
            <p:nvPr/>
          </p:nvSpPr>
          <p:spPr bwMode="auto">
            <a:xfrm>
              <a:off x="3945" y="2141"/>
              <a:ext cx="384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$        </a:t>
              </a:r>
              <a:endParaRPr lang="en-US"/>
            </a:p>
          </p:txBody>
        </p:sp>
        <p:sp>
          <p:nvSpPr>
            <p:cNvPr id="193" name="Rectangle 48"/>
            <p:cNvSpPr>
              <a:spLocks noChangeArrowheads="1"/>
            </p:cNvSpPr>
            <p:nvPr/>
          </p:nvSpPr>
          <p:spPr bwMode="auto">
            <a:xfrm>
              <a:off x="4268" y="2141"/>
              <a:ext cx="8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94" name="Rectangle 49"/>
            <p:cNvSpPr>
              <a:spLocks noChangeArrowheads="1"/>
            </p:cNvSpPr>
            <p:nvPr/>
          </p:nvSpPr>
          <p:spPr bwMode="auto">
            <a:xfrm>
              <a:off x="1511" y="2294"/>
              <a:ext cx="120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195" name="Rectangle 50"/>
            <p:cNvSpPr>
              <a:spLocks noChangeArrowheads="1"/>
            </p:cNvSpPr>
            <p:nvPr/>
          </p:nvSpPr>
          <p:spPr bwMode="auto">
            <a:xfrm>
              <a:off x="1622" y="2294"/>
              <a:ext cx="961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Nuts Not Nachos</a:t>
              </a:r>
              <a:endParaRPr lang="en-US"/>
            </a:p>
          </p:txBody>
        </p:sp>
        <p:sp>
          <p:nvSpPr>
            <p:cNvPr id="196" name="Rectangle 51"/>
            <p:cNvSpPr>
              <a:spLocks noChangeArrowheads="1"/>
            </p:cNvSpPr>
            <p:nvPr/>
          </p:nvSpPr>
          <p:spPr bwMode="auto">
            <a:xfrm>
              <a:off x="3599" y="2294"/>
              <a:ext cx="28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6.25</a:t>
              </a:r>
              <a:endParaRPr lang="en-US"/>
            </a:p>
          </p:txBody>
        </p:sp>
        <p:sp>
          <p:nvSpPr>
            <p:cNvPr id="197" name="Rectangle 52"/>
            <p:cNvSpPr>
              <a:spLocks noChangeArrowheads="1"/>
            </p:cNvSpPr>
            <p:nvPr/>
          </p:nvSpPr>
          <p:spPr bwMode="auto">
            <a:xfrm>
              <a:off x="3224" y="2294"/>
              <a:ext cx="41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$         </a:t>
              </a:r>
              <a:endParaRPr lang="en-US"/>
            </a:p>
          </p:txBody>
        </p:sp>
        <p:sp>
          <p:nvSpPr>
            <p:cNvPr id="198" name="Rectangle 53"/>
            <p:cNvSpPr>
              <a:spLocks noChangeArrowheads="1"/>
            </p:cNvSpPr>
            <p:nvPr/>
          </p:nvSpPr>
          <p:spPr bwMode="auto">
            <a:xfrm>
              <a:off x="3580" y="2294"/>
              <a:ext cx="8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99" name="Rectangle 54"/>
            <p:cNvSpPr>
              <a:spLocks noChangeArrowheads="1"/>
            </p:cNvSpPr>
            <p:nvPr/>
          </p:nvSpPr>
          <p:spPr bwMode="auto">
            <a:xfrm>
              <a:off x="4320" y="2294"/>
              <a:ext cx="28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9.50</a:t>
              </a:r>
              <a:endParaRPr lang="en-US"/>
            </a:p>
          </p:txBody>
        </p:sp>
        <p:sp>
          <p:nvSpPr>
            <p:cNvPr id="200" name="Rectangle 55"/>
            <p:cNvSpPr>
              <a:spLocks noChangeArrowheads="1"/>
            </p:cNvSpPr>
            <p:nvPr/>
          </p:nvSpPr>
          <p:spPr bwMode="auto">
            <a:xfrm>
              <a:off x="3945" y="2294"/>
              <a:ext cx="41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$         </a:t>
              </a:r>
              <a:endParaRPr lang="en-US"/>
            </a:p>
          </p:txBody>
        </p:sp>
        <p:sp>
          <p:nvSpPr>
            <p:cNvPr id="201" name="Rectangle 56"/>
            <p:cNvSpPr>
              <a:spLocks noChangeArrowheads="1"/>
            </p:cNvSpPr>
            <p:nvPr/>
          </p:nvSpPr>
          <p:spPr bwMode="auto">
            <a:xfrm>
              <a:off x="4301" y="2294"/>
              <a:ext cx="8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02" name="Line 57"/>
            <p:cNvSpPr>
              <a:spLocks noChangeShapeType="1"/>
            </p:cNvSpPr>
            <p:nvPr/>
          </p:nvSpPr>
          <p:spPr bwMode="auto">
            <a:xfrm>
              <a:off x="870" y="1498"/>
              <a:ext cx="1" cy="9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Rectangle 58"/>
            <p:cNvSpPr>
              <a:spLocks noChangeArrowheads="1"/>
            </p:cNvSpPr>
            <p:nvPr/>
          </p:nvSpPr>
          <p:spPr bwMode="auto">
            <a:xfrm>
              <a:off x="870" y="1498"/>
              <a:ext cx="14" cy="9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59"/>
            <p:cNvSpPr>
              <a:spLocks noChangeShapeType="1"/>
            </p:cNvSpPr>
            <p:nvPr/>
          </p:nvSpPr>
          <p:spPr bwMode="auto">
            <a:xfrm>
              <a:off x="1591" y="1510"/>
              <a:ext cx="1" cy="9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Rectangle 60"/>
            <p:cNvSpPr>
              <a:spLocks noChangeArrowheads="1"/>
            </p:cNvSpPr>
            <p:nvPr/>
          </p:nvSpPr>
          <p:spPr bwMode="auto">
            <a:xfrm>
              <a:off x="1591" y="1510"/>
              <a:ext cx="14" cy="9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61"/>
            <p:cNvSpPr>
              <a:spLocks noChangeShapeType="1"/>
            </p:cNvSpPr>
            <p:nvPr/>
          </p:nvSpPr>
          <p:spPr bwMode="auto">
            <a:xfrm>
              <a:off x="3155" y="1510"/>
              <a:ext cx="1" cy="9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Rectangle 62"/>
            <p:cNvSpPr>
              <a:spLocks noChangeArrowheads="1"/>
            </p:cNvSpPr>
            <p:nvPr/>
          </p:nvSpPr>
          <p:spPr bwMode="auto">
            <a:xfrm>
              <a:off x="3155" y="1510"/>
              <a:ext cx="14" cy="9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63"/>
            <p:cNvSpPr>
              <a:spLocks noChangeShapeType="1"/>
            </p:cNvSpPr>
            <p:nvPr/>
          </p:nvSpPr>
          <p:spPr bwMode="auto">
            <a:xfrm>
              <a:off x="3876" y="1510"/>
              <a:ext cx="1" cy="9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Rectangle 64"/>
            <p:cNvSpPr>
              <a:spLocks noChangeArrowheads="1"/>
            </p:cNvSpPr>
            <p:nvPr/>
          </p:nvSpPr>
          <p:spPr bwMode="auto">
            <a:xfrm>
              <a:off x="3876" y="1510"/>
              <a:ext cx="14" cy="9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65"/>
            <p:cNvSpPr>
              <a:spLocks noChangeShapeType="1"/>
            </p:cNvSpPr>
            <p:nvPr/>
          </p:nvSpPr>
          <p:spPr bwMode="auto">
            <a:xfrm>
              <a:off x="4597" y="1662"/>
              <a:ext cx="1" cy="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Rectangle 66"/>
            <p:cNvSpPr>
              <a:spLocks noChangeArrowheads="1"/>
            </p:cNvSpPr>
            <p:nvPr/>
          </p:nvSpPr>
          <p:spPr bwMode="auto">
            <a:xfrm>
              <a:off x="4597" y="1662"/>
              <a:ext cx="14" cy="7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Line 67"/>
            <p:cNvSpPr>
              <a:spLocks noChangeShapeType="1"/>
            </p:cNvSpPr>
            <p:nvPr/>
          </p:nvSpPr>
          <p:spPr bwMode="auto">
            <a:xfrm>
              <a:off x="884" y="1498"/>
              <a:ext cx="37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Rectangle 68"/>
            <p:cNvSpPr>
              <a:spLocks noChangeArrowheads="1"/>
            </p:cNvSpPr>
            <p:nvPr/>
          </p:nvSpPr>
          <p:spPr bwMode="auto">
            <a:xfrm>
              <a:off x="884" y="1498"/>
              <a:ext cx="372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Line 69"/>
            <p:cNvSpPr>
              <a:spLocks noChangeShapeType="1"/>
            </p:cNvSpPr>
            <p:nvPr/>
          </p:nvSpPr>
          <p:spPr bwMode="auto">
            <a:xfrm>
              <a:off x="884" y="1650"/>
              <a:ext cx="37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Rectangle 70"/>
            <p:cNvSpPr>
              <a:spLocks noChangeArrowheads="1"/>
            </p:cNvSpPr>
            <p:nvPr/>
          </p:nvSpPr>
          <p:spPr bwMode="auto">
            <a:xfrm>
              <a:off x="884" y="1650"/>
              <a:ext cx="3727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Line 71"/>
            <p:cNvSpPr>
              <a:spLocks noChangeShapeType="1"/>
            </p:cNvSpPr>
            <p:nvPr/>
          </p:nvSpPr>
          <p:spPr bwMode="auto">
            <a:xfrm>
              <a:off x="884" y="1803"/>
              <a:ext cx="37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Rectangle 72"/>
            <p:cNvSpPr>
              <a:spLocks noChangeArrowheads="1"/>
            </p:cNvSpPr>
            <p:nvPr/>
          </p:nvSpPr>
          <p:spPr bwMode="auto">
            <a:xfrm>
              <a:off x="884" y="1803"/>
              <a:ext cx="3727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Line 73"/>
            <p:cNvSpPr>
              <a:spLocks noChangeShapeType="1"/>
            </p:cNvSpPr>
            <p:nvPr/>
          </p:nvSpPr>
          <p:spPr bwMode="auto">
            <a:xfrm>
              <a:off x="884" y="1955"/>
              <a:ext cx="37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Rectangle 74"/>
            <p:cNvSpPr>
              <a:spLocks noChangeArrowheads="1"/>
            </p:cNvSpPr>
            <p:nvPr/>
          </p:nvSpPr>
          <p:spPr bwMode="auto">
            <a:xfrm>
              <a:off x="884" y="1955"/>
              <a:ext cx="3727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Line 75"/>
            <p:cNvSpPr>
              <a:spLocks noChangeShapeType="1"/>
            </p:cNvSpPr>
            <p:nvPr/>
          </p:nvSpPr>
          <p:spPr bwMode="auto">
            <a:xfrm>
              <a:off x="884" y="2107"/>
              <a:ext cx="37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Rectangle 76"/>
            <p:cNvSpPr>
              <a:spLocks noChangeArrowheads="1"/>
            </p:cNvSpPr>
            <p:nvPr/>
          </p:nvSpPr>
          <p:spPr bwMode="auto">
            <a:xfrm>
              <a:off x="884" y="2107"/>
              <a:ext cx="3727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Line 77"/>
            <p:cNvSpPr>
              <a:spLocks noChangeShapeType="1"/>
            </p:cNvSpPr>
            <p:nvPr/>
          </p:nvSpPr>
          <p:spPr bwMode="auto">
            <a:xfrm>
              <a:off x="884" y="2260"/>
              <a:ext cx="37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Rectangle 78"/>
            <p:cNvSpPr>
              <a:spLocks noChangeArrowheads="1"/>
            </p:cNvSpPr>
            <p:nvPr/>
          </p:nvSpPr>
          <p:spPr bwMode="auto">
            <a:xfrm>
              <a:off x="884" y="2260"/>
              <a:ext cx="3727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Line 79"/>
            <p:cNvSpPr>
              <a:spLocks noChangeShapeType="1"/>
            </p:cNvSpPr>
            <p:nvPr/>
          </p:nvSpPr>
          <p:spPr bwMode="auto">
            <a:xfrm>
              <a:off x="884" y="2412"/>
              <a:ext cx="37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Rectangle 80"/>
            <p:cNvSpPr>
              <a:spLocks noChangeArrowheads="1"/>
            </p:cNvSpPr>
            <p:nvPr/>
          </p:nvSpPr>
          <p:spPr bwMode="auto">
            <a:xfrm>
              <a:off x="884" y="2412"/>
              <a:ext cx="3727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6" name="Line 81"/>
          <p:cNvSpPr>
            <a:spLocks noChangeShapeType="1"/>
          </p:cNvSpPr>
          <p:nvPr/>
        </p:nvSpPr>
        <p:spPr bwMode="auto">
          <a:xfrm>
            <a:off x="7315200" y="159226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" name="Rectangle 84"/>
          <p:cNvSpPr>
            <a:spLocks noChangeArrowheads="1"/>
          </p:cNvSpPr>
          <p:nvPr/>
        </p:nvSpPr>
        <p:spPr bwMode="auto">
          <a:xfrm>
            <a:off x="1066800" y="2763837"/>
            <a:ext cx="6400800" cy="381000"/>
          </a:xfrm>
          <a:prstGeom prst="rect">
            <a:avLst/>
          </a:prstGeom>
          <a:solidFill>
            <a:srgbClr val="CCFFCC">
              <a:alpha val="7097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Line 83"/>
          <p:cNvSpPr>
            <a:spLocks noChangeShapeType="1"/>
          </p:cNvSpPr>
          <p:nvPr/>
        </p:nvSpPr>
        <p:spPr bwMode="auto">
          <a:xfrm flipH="1">
            <a:off x="1295400" y="3192462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" name="Line 85"/>
          <p:cNvSpPr>
            <a:spLocks noChangeShapeType="1"/>
          </p:cNvSpPr>
          <p:nvPr/>
        </p:nvSpPr>
        <p:spPr bwMode="auto">
          <a:xfrm flipH="1">
            <a:off x="4876800" y="3124200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0" name="Freeform 229"/>
          <p:cNvSpPr/>
          <p:nvPr/>
        </p:nvSpPr>
        <p:spPr>
          <a:xfrm>
            <a:off x="4572000" y="2438400"/>
            <a:ext cx="3657600" cy="2159000"/>
          </a:xfrm>
          <a:custGeom>
            <a:avLst/>
            <a:gdLst>
              <a:gd name="connsiteX0" fmla="*/ 0 w 3124200"/>
              <a:gd name="connsiteY0" fmla="*/ 2159000 h 2159000"/>
              <a:gd name="connsiteX1" fmla="*/ 2650067 w 3124200"/>
              <a:gd name="connsiteY1" fmla="*/ 1566333 h 2159000"/>
              <a:gd name="connsiteX2" fmla="*/ 3124200 w 3124200"/>
              <a:gd name="connsiteY2" fmla="*/ 838200 h 2159000"/>
              <a:gd name="connsiteX3" fmla="*/ 2751667 w 3124200"/>
              <a:gd name="connsiteY3" fmla="*/ 0 h 2159000"/>
              <a:gd name="connsiteX4" fmla="*/ 2760134 w 3124200"/>
              <a:gd name="connsiteY4" fmla="*/ 8466 h 215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4200" h="2159000">
                <a:moveTo>
                  <a:pt x="0" y="2159000"/>
                </a:moveTo>
                <a:lnTo>
                  <a:pt x="2650067" y="1566333"/>
                </a:lnTo>
                <a:lnTo>
                  <a:pt x="3124200" y="838200"/>
                </a:lnTo>
                <a:lnTo>
                  <a:pt x="2751667" y="0"/>
                </a:lnTo>
                <a:lnTo>
                  <a:pt x="2760134" y="8466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1" name="TextBox 3"/>
          <p:cNvSpPr txBox="1">
            <a:spLocks noChangeArrowheads="1"/>
          </p:cNvSpPr>
          <p:nvPr/>
        </p:nvSpPr>
        <p:spPr bwMode="auto">
          <a:xfrm>
            <a:off x="1155343" y="5334000"/>
            <a:ext cx="64427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85750" indent="-285750" algn="ctr">
              <a:buFontTx/>
              <a:buChar char="•"/>
            </a:pPr>
            <a:r>
              <a:rPr lang="en-US" dirty="0">
                <a:solidFill>
                  <a:srgbClr val="FF0000"/>
                </a:solidFill>
              </a:rPr>
              <a:t>Mathematical terms for record and table: tuple and relation</a:t>
            </a:r>
          </a:p>
        </p:txBody>
      </p:sp>
      <p:sp>
        <p:nvSpPr>
          <p:cNvPr id="232" name="Rectangle 82"/>
          <p:cNvSpPr>
            <a:spLocks noChangeArrowheads="1"/>
          </p:cNvSpPr>
          <p:nvPr/>
        </p:nvSpPr>
        <p:spPr bwMode="auto">
          <a:xfrm>
            <a:off x="1295400" y="1524000"/>
            <a:ext cx="1295400" cy="1676400"/>
          </a:xfrm>
          <a:prstGeom prst="rect">
            <a:avLst/>
          </a:prstGeom>
          <a:solidFill>
            <a:schemeClr val="accent1">
              <a:alpha val="38823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Right Brace 232"/>
          <p:cNvSpPr/>
          <p:nvPr/>
        </p:nvSpPr>
        <p:spPr>
          <a:xfrm>
            <a:off x="7391400" y="1600200"/>
            <a:ext cx="381000" cy="1600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11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Circa 1972</a:t>
            </a:r>
          </a:p>
          <a:p>
            <a:pPr lvl="1"/>
            <a:r>
              <a:rPr lang="en-US" sz="2400" dirty="0"/>
              <a:t>E.J. </a:t>
            </a:r>
            <a:r>
              <a:rPr lang="en-US" sz="2400" dirty="0" err="1"/>
              <a:t>Codd</a:t>
            </a:r>
            <a:endParaRPr lang="en-US" sz="2400" dirty="0"/>
          </a:p>
          <a:p>
            <a:pPr lvl="1"/>
            <a:r>
              <a:rPr lang="ja-JP" altLang="en-US" sz="2400" dirty="0"/>
              <a:t>“</a:t>
            </a:r>
            <a:r>
              <a:rPr lang="en-US" sz="2400" dirty="0"/>
              <a:t>Normalizing</a:t>
            </a:r>
            <a:r>
              <a:rPr lang="ja-JP" altLang="en-US" sz="2400" dirty="0"/>
              <a:t>”</a:t>
            </a:r>
            <a:r>
              <a:rPr lang="en-US" sz="2400" dirty="0"/>
              <a:t> relations</a:t>
            </a:r>
          </a:p>
          <a:p>
            <a:endParaRPr lang="en-US" sz="2800" dirty="0"/>
          </a:p>
          <a:p>
            <a:r>
              <a:rPr lang="en-US" sz="2800" dirty="0"/>
              <a:t>Goal: No redundant data</a:t>
            </a:r>
          </a:p>
          <a:p>
            <a:r>
              <a:rPr lang="en-US" sz="2800" dirty="0"/>
              <a:t>Stores data in a tabular format</a:t>
            </a:r>
          </a:p>
          <a:p>
            <a:r>
              <a:rPr lang="en-US" sz="2800" dirty="0"/>
              <a:t>Creates relationships by sharing </a:t>
            </a:r>
            <a:r>
              <a:rPr lang="en-US" sz="2800" b="1" dirty="0"/>
              <a:t>key fields</a:t>
            </a:r>
          </a:p>
        </p:txBody>
      </p:sp>
    </p:spTree>
    <p:extLst>
      <p:ext uri="{BB962C8B-B14F-4D97-AF65-F5344CB8AC3E}">
        <p14:creationId xmlns:p14="http://schemas.microsoft.com/office/powerpoint/2010/main" val="1348748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Primary key</a:t>
            </a:r>
            <a:r>
              <a:rPr lang="en-US" dirty="0"/>
              <a:t>:  field that uniquely identifies a record</a:t>
            </a:r>
          </a:p>
          <a:p>
            <a:pPr lvl="1"/>
            <a:r>
              <a:rPr lang="en-US" dirty="0"/>
              <a:t>Often abbreviated “PK”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641177"/>
              </p:ext>
            </p:extLst>
          </p:nvPr>
        </p:nvGraphicFramePr>
        <p:xfrm>
          <a:off x="2819400" y="3048000"/>
          <a:ext cx="4522788" cy="1593851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3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InstructorID</a:t>
                      </a:r>
                    </a:p>
                  </a:txBody>
                  <a:tcPr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Instructor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LastName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Instructor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FirstName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Black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Greg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2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McIntyre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Karen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Sarin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Naj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2743200" y="2667000"/>
            <a:ext cx="32111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/>
              <a:t>UNIVERSITY_INSTRUCTOR</a:t>
            </a:r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2743200" y="3048000"/>
            <a:ext cx="1676400" cy="1676400"/>
          </a:xfrm>
          <a:prstGeom prst="rect">
            <a:avLst/>
          </a:prstGeom>
          <a:solidFill>
            <a:schemeClr val="accent1">
              <a:alpha val="1686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28"/>
          <p:cNvSpPr>
            <a:spLocks noChangeShapeType="1"/>
          </p:cNvSpPr>
          <p:nvPr/>
        </p:nvSpPr>
        <p:spPr bwMode="auto">
          <a:xfrm>
            <a:off x="2209800" y="3548062"/>
            <a:ext cx="533400" cy="33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29"/>
          <p:cNvSpPr txBox="1">
            <a:spLocks noChangeArrowheads="1"/>
          </p:cNvSpPr>
          <p:nvPr/>
        </p:nvSpPr>
        <p:spPr bwMode="auto">
          <a:xfrm>
            <a:off x="885825" y="3105150"/>
            <a:ext cx="1676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latin typeface="Tahoma" charset="0"/>
              </a:rPr>
              <a:t>Primary keys</a:t>
            </a:r>
          </a:p>
        </p:txBody>
      </p:sp>
    </p:spTree>
    <p:extLst>
      <p:ext uri="{BB962C8B-B14F-4D97-AF65-F5344CB8AC3E}">
        <p14:creationId xmlns:p14="http://schemas.microsoft.com/office/powerpoint/2010/main" val="4053621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w Cen MT"/>
              </a:rPr>
              <a:t>SQL queries</a:t>
            </a:r>
          </a:p>
          <a:p>
            <a:pPr lvl="1"/>
            <a:r>
              <a:rPr lang="en-US" dirty="0">
                <a:cs typeface="Tw Cen MT"/>
              </a:rPr>
              <a:t>DML Select (SELECT)</a:t>
            </a:r>
          </a:p>
          <a:p>
            <a:pPr lvl="1"/>
            <a:r>
              <a:rPr lang="en-US" dirty="0">
                <a:cs typeface="Tw Cen MT"/>
              </a:rPr>
              <a:t>DDL (CREATE, ALTER, DROP)</a:t>
            </a:r>
          </a:p>
          <a:p>
            <a:pPr lvl="1"/>
            <a:r>
              <a:rPr lang="en-US" dirty="0">
                <a:cs typeface="Tw Cen MT"/>
              </a:rPr>
              <a:t>DML Action (INSERT, UPDATE, DELETE)</a:t>
            </a:r>
          </a:p>
          <a:p>
            <a:r>
              <a:rPr lang="en-US" dirty="0">
                <a:cs typeface="Tw Cen MT"/>
              </a:rPr>
              <a:t>Data modeling</a:t>
            </a:r>
          </a:p>
          <a:p>
            <a:pPr lvl="1"/>
            <a:r>
              <a:rPr lang="en-US" dirty="0">
                <a:cs typeface="Tw Cen MT"/>
              </a:rPr>
              <a:t>ER Diagrams</a:t>
            </a:r>
          </a:p>
          <a:p>
            <a:pPr lvl="1"/>
            <a:r>
              <a:rPr lang="en-US" dirty="0">
                <a:cs typeface="Tw Cen MT"/>
              </a:rPr>
              <a:t>Normalization</a:t>
            </a:r>
          </a:p>
          <a:p>
            <a:r>
              <a:rPr lang="en-US" dirty="0">
                <a:cs typeface="Tw Cen MT"/>
              </a:rPr>
              <a:t>Connections to Python/Java</a:t>
            </a:r>
          </a:p>
          <a:p>
            <a:r>
              <a:rPr lang="en-US" dirty="0">
                <a:cs typeface="Tw Cen MT"/>
              </a:rPr>
              <a:t>NoSQL</a:t>
            </a:r>
          </a:p>
        </p:txBody>
      </p:sp>
    </p:spTree>
    <p:extLst>
      <p:ext uri="{BB962C8B-B14F-4D97-AF65-F5344CB8AC3E}">
        <p14:creationId xmlns:p14="http://schemas.microsoft.com/office/powerpoint/2010/main" val="2834142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the primary key of each table in the CANDY database?</a:t>
            </a:r>
          </a:p>
          <a:p>
            <a:r>
              <a:rPr lang="en-US" dirty="0"/>
              <a:t>How can you tell if a field is a primary key?</a:t>
            </a:r>
          </a:p>
        </p:txBody>
      </p:sp>
    </p:spTree>
    <p:extLst>
      <p:ext uri="{BB962C8B-B14F-4D97-AF65-F5344CB8AC3E}">
        <p14:creationId xmlns:p14="http://schemas.microsoft.com/office/powerpoint/2010/main" val="4021537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Database (CANDY)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939493"/>
              </p:ext>
            </p:extLst>
          </p:nvPr>
        </p:nvGraphicFramePr>
        <p:xfrm>
          <a:off x="1676400" y="1524000"/>
          <a:ext cx="7467600" cy="2204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7" name="Worksheet" r:id="rId4" imgW="6067349" imgH="1790700" progId="Excel.Sheet.8">
                  <p:embed/>
                </p:oleObj>
              </mc:Choice>
              <mc:Fallback>
                <p:oleObj name="Worksheet" r:id="rId4" imgW="6067349" imgH="17907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24000"/>
                        <a:ext cx="7467600" cy="22047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492861"/>
              </p:ext>
            </p:extLst>
          </p:nvPr>
        </p:nvGraphicFramePr>
        <p:xfrm>
          <a:off x="4089120" y="4191000"/>
          <a:ext cx="505488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8" name="Worksheet" r:id="rId6" imgW="4619549" imgH="2438400" progId="Excel.Sheet.8">
                  <p:embed/>
                </p:oleObj>
              </mc:Choice>
              <mc:Fallback>
                <p:oleObj name="Worksheet" r:id="rId6" imgW="4619549" imgH="24384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120" y="4191000"/>
                        <a:ext cx="505488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000304"/>
              </p:ext>
            </p:extLst>
          </p:nvPr>
        </p:nvGraphicFramePr>
        <p:xfrm>
          <a:off x="815" y="5715000"/>
          <a:ext cx="4034839" cy="115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9" name="Worksheet" r:id="rId8" imgW="3328357" imgH="954125" progId="Excel.Sheet.8">
                  <p:embed/>
                </p:oleObj>
              </mc:Choice>
              <mc:Fallback>
                <p:oleObj name="Worksheet" r:id="rId8" imgW="3328357" imgH="95412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" y="5715000"/>
                        <a:ext cx="4034839" cy="11570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856694"/>
              </p:ext>
            </p:extLst>
          </p:nvPr>
        </p:nvGraphicFramePr>
        <p:xfrm>
          <a:off x="0" y="4495800"/>
          <a:ext cx="2094056" cy="809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" name="Worksheet" r:id="rId10" imgW="1655004" imgH="639923" progId="Excel.Sheet.8">
                  <p:embed/>
                </p:oleObj>
              </mc:Choice>
              <mc:Fallback>
                <p:oleObj name="Worksheet" r:id="rId10" imgW="1655004" imgH="639923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95800"/>
                        <a:ext cx="2094056" cy="809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0" y="1524000"/>
            <a:ext cx="16952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 dirty="0"/>
              <a:t>CANDY_CUSTOMER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038600" y="3886200"/>
            <a:ext cx="16810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 dirty="0"/>
              <a:t>CANDY_PURCHASE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4191000"/>
            <a:ext cx="17238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 dirty="0"/>
              <a:t>CANDY_CUST_TYPE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666" y="5486400"/>
            <a:ext cx="15783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 dirty="0"/>
              <a:t>CANDY_PRODUCT</a:t>
            </a:r>
          </a:p>
        </p:txBody>
      </p:sp>
    </p:spTree>
    <p:extLst>
      <p:ext uri="{BB962C8B-B14F-4D97-AF65-F5344CB8AC3E}">
        <p14:creationId xmlns:p14="http://schemas.microsoft.com/office/powerpoint/2010/main" val="3956126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Types of Primary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8160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SzPct val="75000"/>
            </a:pPr>
            <a:r>
              <a:rPr lang="en-US" sz="2400" b="1" dirty="0">
                <a:solidFill>
                  <a:srgbClr val="227A8F"/>
                </a:solidFill>
              </a:rPr>
              <a:t>Composite PK</a:t>
            </a:r>
            <a:r>
              <a:rPr lang="en-US" sz="2400" dirty="0"/>
              <a:t>:  made by combining 2 or more fields to create a unique identifier</a:t>
            </a:r>
          </a:p>
          <a:p>
            <a:pPr lvl="1">
              <a:spcBef>
                <a:spcPct val="20000"/>
              </a:spcBef>
              <a:buSzPct val="75000"/>
            </a:pPr>
            <a:r>
              <a:rPr lang="en-US" sz="2000" dirty="0"/>
              <a:t>Consider the CANDY_PURCHASE table…</a:t>
            </a:r>
            <a:br>
              <a:rPr lang="en-US" sz="2000" dirty="0"/>
            </a:br>
            <a:endParaRPr lang="en-US" sz="2000" dirty="0"/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Char char="¨"/>
            </a:pPr>
            <a:endParaRPr lang="en-US" sz="2000" dirty="0"/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Char char="¨"/>
            </a:pPr>
            <a:endParaRPr lang="en-US" sz="2000" dirty="0"/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Char char="¨"/>
            </a:pPr>
            <a:endParaRPr lang="en-US" sz="2000" dirty="0"/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Char char="¨"/>
            </a:pPr>
            <a:endParaRPr lang="en-US" sz="2000" dirty="0"/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Char char="¨"/>
            </a:pPr>
            <a:endParaRPr lang="en-US" sz="2000" dirty="0"/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Char char="¨"/>
            </a:pPr>
            <a:endParaRPr lang="en-US" sz="2000" dirty="0"/>
          </a:p>
          <a:p>
            <a:pPr>
              <a:spcBef>
                <a:spcPct val="20000"/>
              </a:spcBef>
              <a:buSzPct val="75000"/>
            </a:pPr>
            <a:r>
              <a:rPr lang="en-US" sz="2400" b="1" dirty="0">
                <a:solidFill>
                  <a:srgbClr val="227A8F"/>
                </a:solidFill>
              </a:rPr>
              <a:t>Surrogate PK</a:t>
            </a:r>
            <a:r>
              <a:rPr lang="en-US" sz="2400" dirty="0">
                <a:solidFill>
                  <a:srgbClr val="227A8F"/>
                </a:solidFill>
              </a:rPr>
              <a:t>:  </a:t>
            </a:r>
            <a:r>
              <a:rPr lang="en-US" sz="2400" dirty="0"/>
              <a:t>ID generated by the DBMS solely as a unique identifier (not done in above example, but likely in CANDY_CUSTOMER and CANDY_PRODUCT)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endParaRPr lang="en-US" sz="2400" dirty="0"/>
          </a:p>
          <a:p>
            <a:endParaRPr 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29000"/>
            <a:ext cx="6172200" cy="1713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eft Brace 4"/>
          <p:cNvSpPr/>
          <p:nvPr/>
        </p:nvSpPr>
        <p:spPr>
          <a:xfrm rot="5400000">
            <a:off x="1802607" y="2464595"/>
            <a:ext cx="204785" cy="1676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1447800" y="2819400"/>
            <a:ext cx="15953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b="1" dirty="0"/>
              <a:t>Composite PK</a:t>
            </a:r>
          </a:p>
        </p:txBody>
      </p:sp>
    </p:spTree>
    <p:extLst>
      <p:ext uri="{BB962C8B-B14F-4D97-AF65-F5344CB8AC3E}">
        <p14:creationId xmlns:p14="http://schemas.microsoft.com/office/powerpoint/2010/main" val="1052374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Fields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66928" indent="-457200">
              <a:defRPr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Foreign key</a:t>
            </a:r>
            <a:r>
              <a:rPr lang="en-US" sz="2800" b="1" dirty="0"/>
              <a:t>  </a:t>
            </a:r>
          </a:p>
          <a:p>
            <a:pPr marL="886968" lvl="1" indent="-457200">
              <a:defRPr/>
            </a:pPr>
            <a:r>
              <a:rPr lang="en-US" sz="2400" dirty="0"/>
              <a:t>Field that is a primary key in another table</a:t>
            </a:r>
          </a:p>
          <a:p>
            <a:pPr marL="886968" lvl="1" indent="-457200">
              <a:defRPr/>
            </a:pPr>
            <a:r>
              <a:rPr lang="en-US" sz="2400" dirty="0"/>
              <a:t>Serves to create a relationship</a:t>
            </a:r>
          </a:p>
        </p:txBody>
      </p:sp>
      <p:graphicFrame>
        <p:nvGraphicFramePr>
          <p:cNvPr id="1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565477"/>
              </p:ext>
            </p:extLst>
          </p:nvPr>
        </p:nvGraphicFramePr>
        <p:xfrm>
          <a:off x="1447800" y="5105400"/>
          <a:ext cx="5895975" cy="1453752"/>
        </p:xfrm>
        <a:graphic>
          <a:graphicData uri="http://schemas.openxmlformats.org/drawingml/2006/table">
            <a:tbl>
              <a:tblPr/>
              <a:tblGrid>
                <a:gridCol w="1027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4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5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9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StudentID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Student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LastName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Student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FirstName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StudentMI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AdvisorID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3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Nelson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Amber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3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5001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Hernandez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Joseph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3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5002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Myers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Stephen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Text Box 36"/>
          <p:cNvSpPr txBox="1">
            <a:spLocks noChangeArrowheads="1"/>
          </p:cNvSpPr>
          <p:nvPr/>
        </p:nvSpPr>
        <p:spPr bwMode="auto">
          <a:xfrm>
            <a:off x="1447800" y="4724400"/>
            <a:ext cx="22097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dirty="0"/>
              <a:t>UNIVERSITY_STUDENT</a:t>
            </a:r>
          </a:p>
        </p:txBody>
      </p:sp>
      <p:sp>
        <p:nvSpPr>
          <p:cNvPr id="20" name="Rectangle 37"/>
          <p:cNvSpPr>
            <a:spLocks noChangeArrowheads="1"/>
          </p:cNvSpPr>
          <p:nvPr/>
        </p:nvSpPr>
        <p:spPr bwMode="auto">
          <a:xfrm>
            <a:off x="5867400" y="5029200"/>
            <a:ext cx="1600200" cy="1600200"/>
          </a:xfrm>
          <a:prstGeom prst="rect">
            <a:avLst/>
          </a:prstGeom>
          <a:solidFill>
            <a:schemeClr val="accent1">
              <a:alpha val="1686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38"/>
          <p:cNvSpPr>
            <a:spLocks noChangeShapeType="1"/>
          </p:cNvSpPr>
          <p:nvPr/>
        </p:nvSpPr>
        <p:spPr bwMode="auto">
          <a:xfrm flipV="1">
            <a:off x="6629400" y="4800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39"/>
          <p:cNvSpPr>
            <a:spLocks noChangeShapeType="1"/>
          </p:cNvSpPr>
          <p:nvPr/>
        </p:nvSpPr>
        <p:spPr bwMode="auto">
          <a:xfrm>
            <a:off x="6629400" y="4800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40"/>
          <p:cNvSpPr txBox="1">
            <a:spLocks noChangeArrowheads="1"/>
          </p:cNvSpPr>
          <p:nvPr/>
        </p:nvSpPr>
        <p:spPr bwMode="auto">
          <a:xfrm>
            <a:off x="7467600" y="4648200"/>
            <a:ext cx="11783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latin typeface="Tahoma" charset="0"/>
              </a:rPr>
              <a:t>Foreign keys</a:t>
            </a:r>
          </a:p>
        </p:txBody>
      </p:sp>
      <p:graphicFrame>
        <p:nvGraphicFramePr>
          <p:cNvPr id="24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494880"/>
              </p:ext>
            </p:extLst>
          </p:nvPr>
        </p:nvGraphicFramePr>
        <p:xfrm>
          <a:off x="3657600" y="3124200"/>
          <a:ext cx="3810000" cy="1432352"/>
        </p:xfrm>
        <a:graphic>
          <a:graphicData uri="http://schemas.openxmlformats.org/drawingml/2006/table">
            <a:tbl>
              <a:tblPr/>
              <a:tblGrid>
                <a:gridCol w="1412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6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9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InstructorID</a:t>
                      </a:r>
                    </a:p>
                  </a:txBody>
                  <a:tcPr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Instructor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LastName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Instructor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FirstName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Black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Greg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McIntyre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Karen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1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Sarin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Naj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Text Box 63"/>
          <p:cNvSpPr txBox="1">
            <a:spLocks noChangeArrowheads="1"/>
          </p:cNvSpPr>
          <p:nvPr/>
        </p:nvSpPr>
        <p:spPr bwMode="auto">
          <a:xfrm>
            <a:off x="990600" y="3124200"/>
            <a:ext cx="2535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dirty="0"/>
              <a:t>UNIVERSITY_INSTRUCTOR</a:t>
            </a:r>
          </a:p>
        </p:txBody>
      </p:sp>
      <p:sp>
        <p:nvSpPr>
          <p:cNvPr id="26" name="Rectangle 64"/>
          <p:cNvSpPr>
            <a:spLocks noChangeArrowheads="1"/>
          </p:cNvSpPr>
          <p:nvPr/>
        </p:nvSpPr>
        <p:spPr bwMode="auto">
          <a:xfrm>
            <a:off x="3581400" y="3048000"/>
            <a:ext cx="1524000" cy="1600200"/>
          </a:xfrm>
          <a:prstGeom prst="rect">
            <a:avLst/>
          </a:prstGeom>
          <a:solidFill>
            <a:schemeClr val="accent1">
              <a:alpha val="1686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66"/>
          <p:cNvSpPr txBox="1">
            <a:spLocks noChangeArrowheads="1"/>
          </p:cNvSpPr>
          <p:nvPr/>
        </p:nvSpPr>
        <p:spPr bwMode="auto">
          <a:xfrm>
            <a:off x="1524000" y="3962400"/>
            <a:ext cx="11964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latin typeface="Tahoma" charset="0"/>
              </a:rPr>
              <a:t>Primary keys</a:t>
            </a:r>
          </a:p>
        </p:txBody>
      </p:sp>
      <p:sp>
        <p:nvSpPr>
          <p:cNvPr id="29" name="Oval 67"/>
          <p:cNvSpPr>
            <a:spLocks noChangeArrowheads="1"/>
          </p:cNvSpPr>
          <p:nvPr/>
        </p:nvSpPr>
        <p:spPr bwMode="auto">
          <a:xfrm>
            <a:off x="3657600" y="3657600"/>
            <a:ext cx="304800" cy="304800"/>
          </a:xfrm>
          <a:prstGeom prst="ellipse">
            <a:avLst/>
          </a:prstGeom>
          <a:solidFill>
            <a:schemeClr val="accent1">
              <a:alpha val="1411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68"/>
          <p:cNvSpPr>
            <a:spLocks noChangeArrowheads="1"/>
          </p:cNvSpPr>
          <p:nvPr/>
        </p:nvSpPr>
        <p:spPr bwMode="auto">
          <a:xfrm>
            <a:off x="5943600" y="5638800"/>
            <a:ext cx="304800" cy="304800"/>
          </a:xfrm>
          <a:prstGeom prst="ellipse">
            <a:avLst/>
          </a:prstGeom>
          <a:solidFill>
            <a:schemeClr val="accent1">
              <a:alpha val="1411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69"/>
          <p:cNvSpPr>
            <a:spLocks noChangeShapeType="1"/>
          </p:cNvSpPr>
          <p:nvPr/>
        </p:nvSpPr>
        <p:spPr bwMode="auto">
          <a:xfrm>
            <a:off x="3962400" y="3810000"/>
            <a:ext cx="19812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9"/>
          <p:cNvSpPr>
            <a:spLocks noChangeShapeType="1"/>
          </p:cNvSpPr>
          <p:nvPr/>
        </p:nvSpPr>
        <p:spPr bwMode="auto">
          <a:xfrm>
            <a:off x="2743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59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to Foreign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Repeat data values for every record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Takes extra space</a:t>
            </a:r>
          </a:p>
          <a:p>
            <a:pPr lvl="1"/>
            <a:r>
              <a:rPr lang="en-US" dirty="0"/>
              <a:t>Redundant data becomes inconsistent over time</a:t>
            </a:r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593793"/>
              </p:ext>
            </p:extLst>
          </p:nvPr>
        </p:nvGraphicFramePr>
        <p:xfrm>
          <a:off x="457200" y="4419600"/>
          <a:ext cx="8124825" cy="179705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3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59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StudentID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Student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LastName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Student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FirstName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StudentMI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AdvisorLast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AdvisorFirst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Nelson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Amber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Black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Greg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5001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Hernandez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Joseph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Black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Gregory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5002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Myers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Stephen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Sarin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Naj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 Box 40"/>
          <p:cNvSpPr txBox="1">
            <a:spLocks noChangeArrowheads="1"/>
          </p:cNvSpPr>
          <p:nvPr/>
        </p:nvSpPr>
        <p:spPr bwMode="auto">
          <a:xfrm>
            <a:off x="381000" y="3962400"/>
            <a:ext cx="27882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/>
              <a:t>UNIVERSITY_STUDENT</a:t>
            </a:r>
          </a:p>
        </p:txBody>
      </p:sp>
    </p:spTree>
    <p:extLst>
      <p:ext uri="{BB962C8B-B14F-4D97-AF65-F5344CB8AC3E}">
        <p14:creationId xmlns:p14="http://schemas.microsoft.com/office/powerpoint/2010/main" val="2767151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are the foreign keys in the CANDY database?</a:t>
            </a:r>
          </a:p>
          <a:p>
            <a:r>
              <a:rPr lang="en-US" dirty="0"/>
              <a:t>Does a table HAVE to have foreign keys?</a:t>
            </a:r>
          </a:p>
          <a:p>
            <a:r>
              <a:rPr lang="en-US" dirty="0"/>
              <a:t>How can you tell if a field is a foreign key?</a:t>
            </a:r>
          </a:p>
        </p:txBody>
      </p:sp>
    </p:spTree>
    <p:extLst>
      <p:ext uri="{BB962C8B-B14F-4D97-AF65-F5344CB8AC3E}">
        <p14:creationId xmlns:p14="http://schemas.microsoft.com/office/powerpoint/2010/main" val="3839756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Database (CANDY)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863052"/>
              </p:ext>
            </p:extLst>
          </p:nvPr>
        </p:nvGraphicFramePr>
        <p:xfrm>
          <a:off x="1676400" y="1524000"/>
          <a:ext cx="7467600" cy="2204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5" name="Worksheet" r:id="rId4" imgW="6067349" imgH="1790700" progId="Excel.Sheet.8">
                  <p:embed/>
                </p:oleObj>
              </mc:Choice>
              <mc:Fallback>
                <p:oleObj name="Worksheet" r:id="rId4" imgW="6067349" imgH="17907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24000"/>
                        <a:ext cx="7467600" cy="22047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465720"/>
              </p:ext>
            </p:extLst>
          </p:nvPr>
        </p:nvGraphicFramePr>
        <p:xfrm>
          <a:off x="4089120" y="4191000"/>
          <a:ext cx="505488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6" name="Worksheet" r:id="rId6" imgW="4619549" imgH="2438400" progId="Excel.Sheet.8">
                  <p:embed/>
                </p:oleObj>
              </mc:Choice>
              <mc:Fallback>
                <p:oleObj name="Worksheet" r:id="rId6" imgW="4619549" imgH="24384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120" y="4191000"/>
                        <a:ext cx="505488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452660"/>
              </p:ext>
            </p:extLst>
          </p:nvPr>
        </p:nvGraphicFramePr>
        <p:xfrm>
          <a:off x="815" y="5715000"/>
          <a:ext cx="4034839" cy="115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7" name="Worksheet" r:id="rId8" imgW="3328357" imgH="954125" progId="Excel.Sheet.8">
                  <p:embed/>
                </p:oleObj>
              </mc:Choice>
              <mc:Fallback>
                <p:oleObj name="Worksheet" r:id="rId8" imgW="3328357" imgH="95412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" y="5715000"/>
                        <a:ext cx="4034839" cy="11570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632636"/>
              </p:ext>
            </p:extLst>
          </p:nvPr>
        </p:nvGraphicFramePr>
        <p:xfrm>
          <a:off x="0" y="4495800"/>
          <a:ext cx="2094056" cy="809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8" name="Worksheet" r:id="rId10" imgW="1655004" imgH="639923" progId="Excel.Sheet.8">
                  <p:embed/>
                </p:oleObj>
              </mc:Choice>
              <mc:Fallback>
                <p:oleObj name="Worksheet" r:id="rId10" imgW="1655004" imgH="639923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95800"/>
                        <a:ext cx="2094056" cy="809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0" y="1524000"/>
            <a:ext cx="16952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 dirty="0"/>
              <a:t>CANDY_CUSTOMER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038600" y="3886200"/>
            <a:ext cx="16810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 dirty="0"/>
              <a:t>CANDY_PURCHASE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4191000"/>
            <a:ext cx="17238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 dirty="0"/>
              <a:t>CANDY_CUST_TYPE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666" y="5486400"/>
            <a:ext cx="15783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 dirty="0"/>
              <a:t>CANDY_PRODUCT</a:t>
            </a:r>
          </a:p>
        </p:txBody>
      </p:sp>
    </p:spTree>
    <p:extLst>
      <p:ext uri="{BB962C8B-B14F-4D97-AF65-F5344CB8AC3E}">
        <p14:creationId xmlns:p14="http://schemas.microsoft.com/office/powerpoint/2010/main" val="3314277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Rules for Relational Database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Every record </a:t>
            </a:r>
            <a:r>
              <a:rPr lang="en-US" sz="3200" b="1" dirty="0"/>
              <a:t>has</a:t>
            </a:r>
            <a:r>
              <a:rPr lang="en-US" sz="3200" dirty="0"/>
              <a:t> to have a non-NULL (or “non-empty”) and unique PK value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Every FK value </a:t>
            </a:r>
            <a:r>
              <a:rPr lang="en-US" sz="3200" b="1" dirty="0"/>
              <a:t>must be defined as a PK </a:t>
            </a:r>
            <a:r>
              <a:rPr lang="en-US" sz="3200" dirty="0"/>
              <a:t>in its parent table</a:t>
            </a:r>
          </a:p>
        </p:txBody>
      </p:sp>
    </p:spTree>
    <p:extLst>
      <p:ext uri="{BB962C8B-B14F-4D97-AF65-F5344CB8AC3E}">
        <p14:creationId xmlns:p14="http://schemas.microsoft.com/office/powerpoint/2010/main" val="93207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cs typeface="Tw Cen MT"/>
              </a:rPr>
              <a:t>Data management</a:t>
            </a:r>
          </a:p>
          <a:p>
            <a:r>
              <a:rPr lang="en-US" dirty="0">
                <a:cs typeface="Tw Cen MT"/>
              </a:rPr>
              <a:t>Database system architectures</a:t>
            </a:r>
          </a:p>
          <a:p>
            <a:r>
              <a:rPr lang="en-US" dirty="0">
                <a:cs typeface="Tw Cen MT"/>
              </a:rPr>
              <a:t>Database vocabulary &amp; history</a:t>
            </a:r>
          </a:p>
        </p:txBody>
      </p:sp>
    </p:spTree>
    <p:extLst>
      <p:ext uri="{BB962C8B-B14F-4D97-AF65-F5344CB8AC3E}">
        <p14:creationId xmlns:p14="http://schemas.microsoft.com/office/powerpoint/2010/main" val="353220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"Real" computer applications tend to have:</a:t>
            </a:r>
          </a:p>
          <a:p>
            <a:pPr lvl="1"/>
            <a:r>
              <a:rPr lang="en-US" dirty="0"/>
              <a:t>Large volumes of data</a:t>
            </a:r>
          </a:p>
          <a:p>
            <a:pPr lvl="1"/>
            <a:r>
              <a:rPr lang="en-US" dirty="0"/>
              <a:t>Different types of data</a:t>
            </a:r>
          </a:p>
          <a:p>
            <a:pPr lvl="1"/>
            <a:r>
              <a:rPr lang="en-US" dirty="0"/>
              <a:t>Data with complex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80239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“</a:t>
            </a:r>
            <a:r>
              <a:rPr lang="en-US" dirty="0"/>
              <a:t>Old</a:t>
            </a:r>
            <a:r>
              <a:rPr lang="ja-JP" altLang="en-US" dirty="0"/>
              <a:t>”</a:t>
            </a:r>
            <a:r>
              <a:rPr lang="en-US" dirty="0"/>
              <a:t> Approach to Data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 typeface="Wingdings" charset="0"/>
              <a:buChar char="§"/>
            </a:pPr>
            <a:r>
              <a:rPr lang="en-US" sz="2800" dirty="0"/>
              <a:t>File-based</a:t>
            </a:r>
          </a:p>
          <a:p>
            <a:pPr marL="342900" indent="-342900">
              <a:spcBef>
                <a:spcPct val="20000"/>
              </a:spcBef>
              <a:buSzPct val="75000"/>
              <a:buFont typeface="Wingdings" charset="0"/>
              <a:buChar char="§"/>
            </a:pPr>
            <a:r>
              <a:rPr lang="en-US" sz="2800" dirty="0"/>
              <a:t>Decentralized</a:t>
            </a:r>
          </a:p>
          <a:p>
            <a:pPr marL="342900" indent="-342900">
              <a:spcBef>
                <a:spcPct val="20000"/>
              </a:spcBef>
              <a:buSzPct val="75000"/>
              <a:buFont typeface="Wingdings" charset="0"/>
              <a:buChar char="§"/>
            </a:pPr>
            <a:r>
              <a:rPr lang="en-US" sz="2800" dirty="0"/>
              <a:t>Each application has its own data files</a:t>
            </a: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2819400" y="3352800"/>
            <a:ext cx="1066800" cy="1295400"/>
          </a:xfrm>
          <a:prstGeom prst="can">
            <a:avLst>
              <a:gd name="adj" fmla="val 3035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dirty="0">
                <a:latin typeface="Times New Roman" charset="0"/>
              </a:rPr>
              <a:t>Data </a:t>
            </a:r>
          </a:p>
          <a:p>
            <a:pPr algn="ctr" eaLnBrk="1" hangingPunct="1"/>
            <a:r>
              <a:rPr lang="en-US" sz="2400" dirty="0">
                <a:latin typeface="Times New Roman" charset="0"/>
              </a:rPr>
              <a:t>File 1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4800600" y="3429000"/>
            <a:ext cx="1524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solidFill>
                  <a:schemeClr val="bg1"/>
                </a:solidFill>
                <a:latin typeface="Times New Roman" charset="0"/>
              </a:rPr>
              <a:t>Application</a:t>
            </a:r>
          </a:p>
          <a:p>
            <a:pPr algn="ctr" eaLnBrk="1" hangingPunct="1"/>
            <a:r>
              <a:rPr lang="en-US" sz="2400">
                <a:solidFill>
                  <a:schemeClr val="bg1"/>
                </a:solidFill>
                <a:latin typeface="Times New Roman" charset="0"/>
              </a:rPr>
              <a:t>1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4800600" y="4953000"/>
            <a:ext cx="1524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solidFill>
                  <a:schemeClr val="bg1"/>
                </a:solidFill>
                <a:latin typeface="Times New Roman" charset="0"/>
              </a:rPr>
              <a:t>Application</a:t>
            </a:r>
          </a:p>
          <a:p>
            <a:pPr algn="ctr" eaLnBrk="1" hangingPunct="1"/>
            <a:r>
              <a:rPr lang="en-US" sz="2400">
                <a:solidFill>
                  <a:schemeClr val="bg1"/>
                </a:solidFill>
                <a:latin typeface="Times New Roman" charset="0"/>
              </a:rPr>
              <a:t>2</a:t>
            </a:r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>
            <a:off x="3867150" y="3886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AutoShape 10"/>
          <p:cNvSpPr>
            <a:spLocks noChangeArrowheads="1"/>
          </p:cNvSpPr>
          <p:nvPr/>
        </p:nvSpPr>
        <p:spPr bwMode="auto">
          <a:xfrm>
            <a:off x="2819400" y="4800600"/>
            <a:ext cx="1066800" cy="1295400"/>
          </a:xfrm>
          <a:prstGeom prst="can">
            <a:avLst>
              <a:gd name="adj" fmla="val 3035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charset="0"/>
              </a:rPr>
              <a:t>Data </a:t>
            </a:r>
          </a:p>
          <a:p>
            <a:pPr algn="ctr" eaLnBrk="1" hangingPunct="1"/>
            <a:r>
              <a:rPr lang="en-US" sz="2400">
                <a:latin typeface="Times New Roman" charset="0"/>
              </a:rPr>
              <a:t>File 2</a:t>
            </a:r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3867150" y="5334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1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Problems with file based approach?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Duplicate data</a:t>
            </a:r>
          </a:p>
          <a:p>
            <a:r>
              <a:rPr lang="en-US" dirty="0"/>
              <a:t>Redundant data</a:t>
            </a:r>
          </a:p>
          <a:p>
            <a:pPr lvl="1"/>
            <a:r>
              <a:rPr lang="en-US" dirty="0"/>
              <a:t>Becomes inconsistent over time</a:t>
            </a:r>
          </a:p>
          <a:p>
            <a:r>
              <a:rPr lang="en-US" dirty="0"/>
              <a:t>Requires custom programs to create, update, and retrieve data from files</a:t>
            </a:r>
          </a:p>
          <a:p>
            <a:r>
              <a:rPr lang="en-US" dirty="0"/>
              <a:t>Transaction atomicity</a:t>
            </a:r>
          </a:p>
          <a:p>
            <a:r>
              <a:rPr lang="en-US" dirty="0"/>
              <a:t>Concurrent access issues</a:t>
            </a:r>
          </a:p>
          <a:p>
            <a:r>
              <a:rPr lang="en-US" dirty="0"/>
              <a:t>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72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DBMS Approach to Data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0"/>
              <a:buChar char="§"/>
            </a:pPr>
            <a:r>
              <a:rPr lang="en-US" sz="2800" dirty="0"/>
              <a:t>Data is viewed as a shared organizational resource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0"/>
              <a:buChar char="§"/>
            </a:pPr>
            <a:r>
              <a:rPr lang="en-US" sz="2800" dirty="0"/>
              <a:t>Centralized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0"/>
              <a:buChar char="§"/>
            </a:pPr>
            <a:r>
              <a:rPr lang="en-US" sz="2800" dirty="0"/>
              <a:t>All applications interact with a single centralized database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362200" y="4267200"/>
            <a:ext cx="1905000" cy="16002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dirty="0"/>
              <a:t>Database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5257800" y="3505200"/>
            <a:ext cx="1524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solidFill>
                  <a:schemeClr val="bg1"/>
                </a:solidFill>
              </a:rPr>
              <a:t>Application</a:t>
            </a:r>
          </a:p>
          <a:p>
            <a:pPr algn="ctr" eaLnBrk="1" hangingPunct="1"/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257800" y="5029200"/>
            <a:ext cx="1524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solidFill>
                  <a:schemeClr val="bg1"/>
                </a:solidFill>
              </a:rPr>
              <a:t>Application</a:t>
            </a:r>
          </a:p>
          <a:p>
            <a:pPr algn="ctr" eaLnBrk="1" hangingPunct="1"/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 flipV="1">
            <a:off x="4267200" y="4114800"/>
            <a:ext cx="990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4267200" y="5257800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09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Data files</a:t>
            </a:r>
          </a:p>
          <a:p>
            <a:pPr lvl="1"/>
            <a:r>
              <a:rPr lang="en-US" dirty="0"/>
              <a:t>Database Management System (DBMS)</a:t>
            </a:r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1066800" y="3429000"/>
            <a:ext cx="4800600" cy="2667000"/>
          </a:xfrm>
          <a:prstGeom prst="rect">
            <a:avLst/>
          </a:prstGeom>
          <a:solidFill>
            <a:schemeClr val="accent1">
              <a:alpha val="705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447800" y="4038600"/>
            <a:ext cx="1295400" cy="1676400"/>
          </a:xfrm>
          <a:prstGeom prst="can">
            <a:avLst>
              <a:gd name="adj" fmla="val 32353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/>
              <a:t>Data</a:t>
            </a:r>
          </a:p>
          <a:p>
            <a:pPr algn="ctr" eaLnBrk="1" hangingPunct="1"/>
            <a:r>
              <a:rPr lang="en-US" sz="2400"/>
              <a:t>Files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743200" y="4876800"/>
            <a:ext cx="9144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657600" y="4038600"/>
            <a:ext cx="1905000" cy="16002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/>
              <a:t>DBMS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53200" y="3276600"/>
            <a:ext cx="1524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solidFill>
                  <a:schemeClr val="bg1"/>
                </a:solidFill>
              </a:rPr>
              <a:t>Application</a:t>
            </a:r>
          </a:p>
          <a:p>
            <a:pPr algn="ctr" eaLnBrk="1" hangingPunct="1"/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553200" y="4800600"/>
            <a:ext cx="1524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solidFill>
                  <a:schemeClr val="bg1"/>
                </a:solidFill>
              </a:rPr>
              <a:t>Application</a:t>
            </a:r>
          </a:p>
          <a:p>
            <a:pPr algn="ctr" eaLnBrk="1" hangingPunct="1"/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5562600" y="3886200"/>
            <a:ext cx="990600" cy="54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5562600" y="5045075"/>
            <a:ext cx="99060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1143000" y="3444875"/>
            <a:ext cx="1314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80353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DBMS?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75000"/>
            </a:pPr>
            <a:r>
              <a:rPr lang="en-US" sz="2700" dirty="0"/>
              <a:t>Set of programs that perform…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SzPct val="75000"/>
            </a:pPr>
            <a:r>
              <a:rPr lang="en-US" sz="2400" dirty="0"/>
              <a:t>Basic data handling tasks</a:t>
            </a:r>
          </a:p>
          <a:p>
            <a:pPr lvl="2">
              <a:lnSpc>
                <a:spcPct val="90000"/>
              </a:lnSpc>
              <a:spcBef>
                <a:spcPct val="20000"/>
              </a:spcBef>
            </a:pPr>
            <a:r>
              <a:rPr lang="en-US" sz="2100" dirty="0"/>
              <a:t>Insert, Update, Delete, Retrieve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400" dirty="0"/>
              <a:t>Creating atomic transactions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400" dirty="0"/>
              <a:t>Enabling/disabling concurrency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400" dirty="0"/>
              <a:t>Database administration tasks</a:t>
            </a:r>
          </a:p>
          <a:p>
            <a:pPr lvl="2">
              <a:lnSpc>
                <a:spcPct val="90000"/>
              </a:lnSpc>
              <a:spcBef>
                <a:spcPct val="20000"/>
              </a:spcBef>
            </a:pPr>
            <a:r>
              <a:rPr lang="en-US" sz="2100" dirty="0"/>
              <a:t>Creating users, creating objects, enforcing security, creating backups, …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75000"/>
            </a:pPr>
            <a:r>
              <a:rPr lang="en-US" sz="2700" dirty="0"/>
              <a:t>Applications interact </a:t>
            </a:r>
            <a:r>
              <a:rPr lang="en-US" sz="2700" b="1" dirty="0"/>
              <a:t>only</a:t>
            </a:r>
            <a:r>
              <a:rPr lang="en-US" sz="2700" dirty="0"/>
              <a:t> with the DBMS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SzPct val="75000"/>
            </a:pPr>
            <a:r>
              <a:rPr lang="en-US" sz="2100" dirty="0"/>
              <a:t>Never interact directly with the data files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75000"/>
            </a:pPr>
            <a:r>
              <a:rPr lang="en-US" sz="2700" dirty="0"/>
              <a:t>Major players today: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SzPct val="75000"/>
            </a:pPr>
            <a:r>
              <a:rPr lang="en-US" sz="2100" dirty="0"/>
              <a:t>Oracle, SQL Server, DB2, 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79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C101671259990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TC101671259990</Template>
  <TotalTime>0</TotalTime>
  <Words>906</Words>
  <Application>Microsoft Macintosh PowerPoint</Application>
  <PresentationFormat>On-screen Show (4:3)</PresentationFormat>
  <Paragraphs>344</Paragraphs>
  <Slides>27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Tahoma</vt:lpstr>
      <vt:lpstr>Times New Roman</vt:lpstr>
      <vt:lpstr>Tw Cen MT</vt:lpstr>
      <vt:lpstr>Wingdings</vt:lpstr>
      <vt:lpstr>Wingdings 2</vt:lpstr>
      <vt:lpstr>TC101671259990</vt:lpstr>
      <vt:lpstr>Worksheet</vt:lpstr>
      <vt:lpstr>Introduction to databases</vt:lpstr>
      <vt:lpstr>Course Outline</vt:lpstr>
      <vt:lpstr>Overview</vt:lpstr>
      <vt:lpstr>Data Management</vt:lpstr>
      <vt:lpstr>“Old” Approach to Data Management</vt:lpstr>
      <vt:lpstr>Problems with file based approach?</vt:lpstr>
      <vt:lpstr>DBMS Approach to Data Management</vt:lpstr>
      <vt:lpstr>What is a Database?</vt:lpstr>
      <vt:lpstr>What is the DBMS?</vt:lpstr>
      <vt:lpstr>Overview</vt:lpstr>
      <vt:lpstr>Database System Architectures</vt:lpstr>
      <vt:lpstr>Single-Tier Databases</vt:lpstr>
      <vt:lpstr>2-Tier (Client/Server)</vt:lpstr>
      <vt:lpstr>N-Tier Database Systems</vt:lpstr>
      <vt:lpstr>Overview</vt:lpstr>
      <vt:lpstr>Sample Database (CANDY)</vt:lpstr>
      <vt:lpstr>Basic Database Vocabulary</vt:lpstr>
      <vt:lpstr>Relational Databases</vt:lpstr>
      <vt:lpstr>Key Fields</vt:lpstr>
      <vt:lpstr>Class Discussion</vt:lpstr>
      <vt:lpstr>Sample Database (CANDY)</vt:lpstr>
      <vt:lpstr>Special Types of Primary Keys</vt:lpstr>
      <vt:lpstr>Key Fields (continued)</vt:lpstr>
      <vt:lpstr>Alternative to Foreign Keys</vt:lpstr>
      <vt:lpstr>Class Discussion</vt:lpstr>
      <vt:lpstr>Sample Database (CANDY)</vt:lpstr>
      <vt:lpstr>Rules for Relational Database Tables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presentation</dc:title>
  <dc:creator/>
  <cp:keywords/>
  <cp:lastModifiedBy/>
  <cp:revision>1</cp:revision>
  <dcterms:modified xsi:type="dcterms:W3CDTF">2020-09-14T06:59:55Z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