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62"/>
  </p:notesMasterIdLst>
  <p:sldIdLst>
    <p:sldId id="256" r:id="rId3"/>
    <p:sldId id="257" r:id="rId4"/>
    <p:sldId id="332" r:id="rId5"/>
    <p:sldId id="334" r:id="rId6"/>
    <p:sldId id="329" r:id="rId7"/>
    <p:sldId id="266" r:id="rId8"/>
    <p:sldId id="267" r:id="rId9"/>
    <p:sldId id="268" r:id="rId10"/>
    <p:sldId id="270" r:id="rId11"/>
    <p:sldId id="271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330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335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3" r:id="rId46"/>
    <p:sldId id="314" r:id="rId47"/>
    <p:sldId id="315" r:id="rId48"/>
    <p:sldId id="316" r:id="rId49"/>
    <p:sldId id="317" r:id="rId50"/>
    <p:sldId id="342" r:id="rId51"/>
    <p:sldId id="319" r:id="rId52"/>
    <p:sldId id="343" r:id="rId53"/>
    <p:sldId id="344" r:id="rId54"/>
    <p:sldId id="345" r:id="rId55"/>
    <p:sldId id="346" r:id="rId56"/>
    <p:sldId id="324" r:id="rId57"/>
    <p:sldId id="347" r:id="rId58"/>
    <p:sldId id="348" r:id="rId59"/>
    <p:sldId id="349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 autoAdjust="0"/>
    <p:restoredTop sz="82127" autoAdjust="0"/>
  </p:normalViewPr>
  <p:slideViewPr>
    <p:cSldViewPr>
      <p:cViewPr varScale="1">
        <p:scale>
          <a:sx n="93" d="100"/>
          <a:sy n="93" d="100"/>
        </p:scale>
        <p:origin x="21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1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2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3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3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71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6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54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12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9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37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3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9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7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61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96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1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78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25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22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93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70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7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306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78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0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43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395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245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082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7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099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60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19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73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240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6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131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266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8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86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38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585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51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214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81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27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0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9/14/20 1:03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1:03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1:03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9/14/20 1:03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9/14/20 1:03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Table SQL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 3421</a:t>
            </a:r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endParaRPr lang="en-US" sz="2000" b="1" dirty="0">
              <a:latin typeface="Courier New" charset="0"/>
            </a:endParaRP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s_name</a:t>
            </a:r>
            <a:r>
              <a:rPr lang="en-US" sz="2000" dirty="0">
                <a:latin typeface="Courier New" charset="0"/>
              </a:rPr>
              <a:t> = 'Sarah'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s_age</a:t>
            </a:r>
            <a:r>
              <a:rPr lang="en-US" sz="2000" dirty="0">
                <a:latin typeface="Courier New" charset="0"/>
              </a:rPr>
              <a:t> &gt; 18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s_class</a:t>
            </a:r>
            <a:r>
              <a:rPr lang="en-US" sz="2000" dirty="0">
                <a:latin typeface="Courier New" charset="0"/>
              </a:rPr>
              <a:t> &lt;&gt; 'SR'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cust_addr</a:t>
            </a:r>
            <a:r>
              <a:rPr lang="en-US" sz="2000" dirty="0">
                <a:latin typeface="Courier New" charset="0"/>
              </a:rPr>
              <a:t> LIKE '%St%'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s_age</a:t>
            </a:r>
            <a:r>
              <a:rPr lang="en-US" sz="2000" dirty="0">
                <a:latin typeface="Courier New" charset="0"/>
              </a:rPr>
              <a:t> BETWEEN 18 AND 25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WHERE </a:t>
            </a:r>
            <a:r>
              <a:rPr lang="en-US" sz="2000" dirty="0" err="1">
                <a:latin typeface="Courier New" charset="0"/>
              </a:rPr>
              <a:t>s_class</a:t>
            </a:r>
            <a:r>
              <a:rPr lang="en-US" sz="2000" dirty="0">
                <a:latin typeface="Courier New" charset="0"/>
              </a:rPr>
              <a:t> IN ('SR', 'JR')</a:t>
            </a:r>
          </a:p>
          <a:p>
            <a:pPr lvl="1">
              <a:lnSpc>
                <a:spcPct val="90000"/>
              </a:lnSpc>
              <a:buFont typeface="Webdings" charset="0"/>
              <a:buNone/>
            </a:pPr>
            <a:endParaRPr lang="en-US" sz="20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Oracle - text in single quotes is case sensitive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MySQL - text in single quotes is NOT case sensitive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2749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Case Sensitive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cust_name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candy_customer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WHERE </a:t>
            </a:r>
            <a:r>
              <a:rPr lang="en-US" b="1" dirty="0"/>
              <a:t>BINARY</a:t>
            </a:r>
            <a:r>
              <a:rPr lang="en-US" dirty="0"/>
              <a:t> </a:t>
            </a:r>
            <a:r>
              <a:rPr lang="en-US" dirty="0" err="1"/>
              <a:t>cust_name</a:t>
            </a:r>
            <a:r>
              <a:rPr lang="en-US" dirty="0"/>
              <a:t> LIKE '%</a:t>
            </a:r>
            <a:r>
              <a:rPr lang="en-US" dirty="0" err="1"/>
              <a:t>ca</a:t>
            </a:r>
            <a:r>
              <a:rPr lang="en-US" dirty="0"/>
              <a:t>%'</a:t>
            </a:r>
          </a:p>
          <a:p>
            <a:endParaRPr lang="en-US" dirty="0"/>
          </a:p>
          <a:p>
            <a:r>
              <a:rPr lang="en-US" dirty="0"/>
              <a:t>Returns nothing (doesn't find 'The Candy Kid')</a:t>
            </a:r>
          </a:p>
          <a:p>
            <a:r>
              <a:rPr lang="en-US" dirty="0"/>
              <a:t>Binary string comparisons compare numeric byte values</a:t>
            </a:r>
          </a:p>
          <a:p>
            <a:pPr lvl="1"/>
            <a:r>
              <a:rPr lang="en-US" dirty="0"/>
              <a:t>If either side of operator (LIKE, =, &lt;, etc.) is binary, then a binary (case sensitive) comparison is used</a:t>
            </a:r>
          </a:p>
        </p:txBody>
      </p:sp>
    </p:spTree>
    <p:extLst>
      <p:ext uri="{BB962C8B-B14F-4D97-AF65-F5344CB8AC3E}">
        <p14:creationId xmlns:p14="http://schemas.microsoft.com/office/powerpoint/2010/main" val="12683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Numerical literals  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Just specify the value (no additional syntax)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WHERE pounds = 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String literals  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Surround the value in single quotes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WHERE status = 'PAID’</a:t>
            </a:r>
          </a:p>
          <a:p>
            <a:pPr lvl="1">
              <a:lnSpc>
                <a:spcPct val="90000"/>
              </a:lnSpc>
            </a:pPr>
            <a:r>
              <a:rPr lang="en-US" sz="2700" dirty="0"/>
              <a:t>Be sure to mind the case-sensitivity</a:t>
            </a:r>
          </a:p>
        </p:txBody>
      </p:sp>
    </p:spTree>
    <p:extLst>
      <p:ext uri="{BB962C8B-B14F-4D97-AF65-F5344CB8AC3E}">
        <p14:creationId xmlns:p14="http://schemas.microsoft.com/office/powerpoint/2010/main" val="1579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Dates</a:t>
            </a:r>
          </a:p>
          <a:p>
            <a:pPr lvl="1"/>
            <a:r>
              <a:rPr lang="en-US" sz="2800" dirty="0"/>
              <a:t>Date literals</a:t>
            </a:r>
          </a:p>
          <a:p>
            <a:pPr lvl="2"/>
            <a:r>
              <a:rPr lang="en-US" sz="2400" dirty="0"/>
              <a:t>Oracle: ‘DD-MON-YY’ (‘25-AUG-14’)</a:t>
            </a:r>
          </a:p>
          <a:p>
            <a:pPr lvl="2"/>
            <a:r>
              <a:rPr lang="en-US" sz="2400" dirty="0"/>
              <a:t>MySQL: ‘</a:t>
            </a:r>
            <a:r>
              <a:rPr lang="en-US" sz="2400" dirty="0">
                <a:latin typeface="Lucida Sans Unicode" charset="0"/>
              </a:rPr>
              <a:t>YYYY-MM-DD’ (‘2014-08-25’)</a:t>
            </a:r>
            <a:endParaRPr lang="en-US" sz="2400" dirty="0"/>
          </a:p>
          <a:p>
            <a:pPr lvl="1"/>
            <a:r>
              <a:rPr lang="en-US" sz="2800" dirty="0"/>
              <a:t>Date values may be compared using most of the previously specified operators</a:t>
            </a:r>
          </a:p>
          <a:p>
            <a:pPr lvl="1"/>
            <a:r>
              <a:rPr lang="en-US" sz="2800" dirty="0"/>
              <a:t>Oracle dates consist of a date and timestamp</a:t>
            </a:r>
          </a:p>
          <a:p>
            <a:pPr lvl="2"/>
            <a:r>
              <a:rPr lang="en-US" sz="2500" dirty="0"/>
              <a:t>Mind the timestamp when checking for equality</a:t>
            </a:r>
          </a:p>
          <a:p>
            <a:pPr lvl="1"/>
            <a:r>
              <a:rPr lang="en-US" sz="2800" dirty="0"/>
              <a:t>MySQL dates consist of a date only</a:t>
            </a:r>
          </a:p>
          <a:p>
            <a:pPr lvl="1"/>
            <a:r>
              <a:rPr lang="en-US" sz="2800" dirty="0"/>
              <a:t>A variety of literal specifications and date related functions will be addressed throughout this and subsequent lectures</a:t>
            </a:r>
          </a:p>
        </p:txBody>
      </p:sp>
    </p:spTree>
    <p:extLst>
      <p:ext uri="{BB962C8B-B14F-4D97-AF65-F5344CB8AC3E}">
        <p14:creationId xmlns:p14="http://schemas.microsoft.com/office/powerpoint/2010/main" val="56189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Partial-text search</a:t>
            </a:r>
          </a:p>
          <a:p>
            <a:pPr lvl="1">
              <a:lnSpc>
                <a:spcPct val="90000"/>
              </a:lnSpc>
            </a:pPr>
            <a:r>
              <a:rPr lang="en-US" sz="2500" dirty="0"/>
              <a:t>Use the LIKE operator and the % wildcard character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% matches 0 or more characters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% can be used before and/or after a string literal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sz="2400" dirty="0">
              <a:latin typeface="Lucida Sans Unicode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Courier New" charset="0"/>
              </a:rPr>
              <a:t>	WHERE </a:t>
            </a:r>
            <a:r>
              <a:rPr lang="en-US" sz="2400" dirty="0" err="1">
                <a:latin typeface="Courier New" charset="0"/>
              </a:rPr>
              <a:t>cust_zip</a:t>
            </a:r>
            <a:r>
              <a:rPr lang="en-US" sz="2400" dirty="0">
                <a:latin typeface="Courier New" charset="0"/>
              </a:rPr>
              <a:t> LIKE '912%'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Courier New" charset="0"/>
              </a:rPr>
              <a:t>	WHERE </a:t>
            </a:r>
            <a:r>
              <a:rPr lang="en-US" sz="2400" dirty="0" err="1">
                <a:latin typeface="Courier New" charset="0"/>
              </a:rPr>
              <a:t>cust_name</a:t>
            </a:r>
            <a:r>
              <a:rPr lang="en-US" sz="2400" dirty="0">
                <a:latin typeface="Courier New" charset="0"/>
              </a:rPr>
              <a:t> LIKE '%s'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Courier New" charset="0"/>
              </a:rPr>
              <a:t>	WHERE </a:t>
            </a:r>
            <a:r>
              <a:rPr lang="en-US" sz="2400" dirty="0" err="1">
                <a:latin typeface="Courier New" charset="0"/>
              </a:rPr>
              <a:t>cust_name</a:t>
            </a:r>
            <a:r>
              <a:rPr lang="en-US" sz="2400" dirty="0">
                <a:latin typeface="Courier New" charset="0"/>
              </a:rPr>
              <a:t> LIKE '%s%'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CUST_ID records will the following query retrieve?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4953000"/>
            <a:ext cx="37338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cust_id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LIKE '%s%'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67200" y="4953000"/>
            <a:ext cx="37338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1, 3, 4, 7, 8, 10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1, 2, 3, 4, 7, 8, 9, 10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1, 2, 3, 4, 7, 8, 10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1, 3, 4, 7, 8, 9, 10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None of the above</a:t>
            </a:r>
          </a:p>
          <a:p>
            <a:pPr marL="990600" lvl="1" indent="-533400">
              <a:lnSpc>
                <a:spcPct val="90000"/>
              </a:lnSpc>
              <a:buFont typeface="Wingdings" charset="0"/>
              <a:buAutoNum type="alphaLcPeriod"/>
            </a:pPr>
            <a:endParaRPr lang="en-US" sz="1800" dirty="0">
              <a:latin typeface="Lucida Sans Unicode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45393"/>
              </p:ext>
            </p:extLst>
          </p:nvPr>
        </p:nvGraphicFramePr>
        <p:xfrm>
          <a:off x="228600" y="2133600"/>
          <a:ext cx="876300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76300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70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NULL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NULL:  undefined</a:t>
            </a:r>
          </a:p>
          <a:p>
            <a:r>
              <a:rPr lang="en-US" dirty="0"/>
              <a:t>Search conditions for NULL and non-NULL values: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200400"/>
            <a:ext cx="63246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column_name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IS NULL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column_name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IS NOT NULL</a:t>
            </a:r>
          </a:p>
        </p:txBody>
      </p:sp>
    </p:spTree>
    <p:extLst>
      <p:ext uri="{BB962C8B-B14F-4D97-AF65-F5344CB8AC3E}">
        <p14:creationId xmlns:p14="http://schemas.microsoft.com/office/powerpoint/2010/main" val="418345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Multiple 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sz="2800" dirty="0"/>
              <a:t>AND:  query only retrieves records for which both conditions are true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400" dirty="0">
                <a:latin typeface="Courier New"/>
                <a:cs typeface="Courier New"/>
              </a:rPr>
              <a:t>WHERE </a:t>
            </a:r>
            <a:r>
              <a:rPr lang="en-US" sz="2400" i="1" dirty="0">
                <a:latin typeface="Courier New"/>
                <a:cs typeface="Courier New"/>
              </a:rPr>
              <a:t>Condition1 </a:t>
            </a:r>
            <a:r>
              <a:rPr lang="en-US" sz="2400" dirty="0">
                <a:latin typeface="Courier New"/>
                <a:cs typeface="Courier New"/>
              </a:rPr>
              <a:t>AND </a:t>
            </a:r>
            <a:r>
              <a:rPr lang="en-US" sz="2400" i="1" dirty="0">
                <a:latin typeface="Courier New"/>
                <a:cs typeface="Courier New"/>
              </a:rPr>
              <a:t>Condition2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2800" dirty="0"/>
              <a:t>OR: query retrieves records for which either condition is true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400" dirty="0">
                <a:latin typeface="Courier New"/>
                <a:cs typeface="Courier New"/>
              </a:rPr>
              <a:t>WHERE </a:t>
            </a:r>
            <a:r>
              <a:rPr lang="en-US" sz="2400" i="1" dirty="0">
                <a:latin typeface="Courier New"/>
                <a:cs typeface="Courier New"/>
              </a:rPr>
              <a:t>Condition1 </a:t>
            </a:r>
            <a:r>
              <a:rPr lang="en-US" sz="2400" dirty="0">
                <a:latin typeface="Courier New"/>
                <a:cs typeface="Courier New"/>
              </a:rPr>
              <a:t>OR </a:t>
            </a:r>
            <a:r>
              <a:rPr lang="en-US" sz="2400" i="1" dirty="0">
                <a:latin typeface="Courier New"/>
                <a:cs typeface="Courier New"/>
              </a:rPr>
              <a:t>Condition2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2800" dirty="0"/>
              <a:t>Evaluates AND comparisons first, then evaluates OR comparisons</a:t>
            </a:r>
          </a:p>
        </p:txBody>
      </p:sp>
    </p:spTree>
    <p:extLst>
      <p:ext uri="{BB962C8B-B14F-4D97-AF65-F5344CB8AC3E}">
        <p14:creationId xmlns:p14="http://schemas.microsoft.com/office/powerpoint/2010/main" val="205225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Multiple Search Conditions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133600"/>
            <a:ext cx="3962400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cust_id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cust_type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'W'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      AND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cust_zip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'91209'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      OR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cust_zip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 = '91212'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800600" y="4191000"/>
            <a:ext cx="3505200" cy="2057400"/>
          </a:xfrm>
        </p:spPr>
        <p:txBody>
          <a:bodyPr>
            <a:normAutofit/>
          </a:bodyPr>
          <a:lstStyle/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/>
              <a:t>10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/>
              <a:t>5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/>
              <a:t>5, 10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/>
              <a:t>1, 2, 5, 7, 10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/>
              <a:t>None of the above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3773487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Which CUST_ID records will the following query retrieve?</a:t>
            </a:r>
          </a:p>
        </p:txBody>
      </p:sp>
    </p:spTree>
    <p:extLst>
      <p:ext uri="{BB962C8B-B14F-4D97-AF65-F5344CB8AC3E}">
        <p14:creationId xmlns:p14="http://schemas.microsoft.com/office/powerpoint/2010/main" val="110331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force a specific evaluation order, place conditions to be evaluated first in parentheses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276600"/>
            <a:ext cx="6324600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cust_type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'W'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AND (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cust_zip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'91209'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    OR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cust_zip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'91212')</a:t>
            </a:r>
          </a:p>
        </p:txBody>
      </p:sp>
    </p:spTree>
    <p:extLst>
      <p:ext uri="{BB962C8B-B14F-4D97-AF65-F5344CB8AC3E}">
        <p14:creationId xmlns:p14="http://schemas.microsoft.com/office/powerpoint/2010/main" val="288784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Introduction to SQL</a:t>
            </a:r>
          </a:p>
          <a:p>
            <a:r>
              <a:rPr lang="en-US" dirty="0"/>
              <a:t>Single-table select queries</a:t>
            </a:r>
          </a:p>
          <a:p>
            <a:r>
              <a:rPr lang="en-US" dirty="0"/>
              <a:t>Using the DBMS to manipulate data output</a:t>
            </a:r>
          </a:p>
          <a:p>
            <a:pPr lvl="1"/>
            <a:r>
              <a:rPr lang="en-US" dirty="0"/>
              <a:t>Suppressing duplicates and sorting data</a:t>
            </a:r>
          </a:p>
          <a:p>
            <a:pPr lvl="1"/>
            <a:r>
              <a:rPr lang="en-US" dirty="0"/>
              <a:t>Performing arithmetic and string operations on data values</a:t>
            </a:r>
          </a:p>
          <a:p>
            <a:pPr lvl="1"/>
            <a:r>
              <a:rPr lang="en-US" dirty="0"/>
              <a:t>Formatting query output</a:t>
            </a:r>
          </a:p>
          <a:p>
            <a:pPr lvl="1"/>
            <a:r>
              <a:rPr lang="en-US" dirty="0"/>
              <a:t>Performing single-row functions on data values</a:t>
            </a:r>
          </a:p>
          <a:p>
            <a:pPr lvl="1"/>
            <a:r>
              <a:rPr lang="en-US" dirty="0"/>
              <a:t>Performing summary operations on groups of retrieved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SQL</a:t>
            </a:r>
          </a:p>
          <a:p>
            <a:r>
              <a:rPr lang="en-US" dirty="0"/>
              <a:t>Single-table SELECT queries</a:t>
            </a:r>
          </a:p>
          <a:p>
            <a:r>
              <a:rPr lang="en-US" b="1" dirty="0"/>
              <a:t>Using the DBMS to manipulate data output</a:t>
            </a:r>
          </a:p>
          <a:p>
            <a:pPr lvl="1"/>
            <a:r>
              <a:rPr lang="en-US" dirty="0"/>
              <a:t>Suppressing duplicates and sorting data</a:t>
            </a:r>
          </a:p>
          <a:p>
            <a:pPr lvl="1"/>
            <a:r>
              <a:rPr lang="en-US" dirty="0"/>
              <a:t>Performing arithmetic and string operations on data values</a:t>
            </a:r>
          </a:p>
          <a:p>
            <a:pPr lvl="1"/>
            <a:r>
              <a:rPr lang="en-US" dirty="0"/>
              <a:t>Formatting query output</a:t>
            </a:r>
          </a:p>
          <a:p>
            <a:pPr lvl="1"/>
            <a:r>
              <a:rPr lang="en-US" dirty="0"/>
              <a:t>Performing single-row functions on data values</a:t>
            </a:r>
          </a:p>
          <a:p>
            <a:pPr lvl="1"/>
            <a:r>
              <a:rPr lang="en-US" dirty="0"/>
              <a:t>Performing summary operations on groups of retrieved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7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Suppressing Duplicate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DISTINCT qualifier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62200" y="2286000"/>
            <a:ext cx="46482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DISTINCT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cust_zip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21446"/>
              </p:ext>
            </p:extLst>
          </p:nvPr>
        </p:nvGraphicFramePr>
        <p:xfrm>
          <a:off x="152400" y="3505200"/>
          <a:ext cx="876300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76300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15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Query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/>
              <a:t>Use the ORDER BY clause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endParaRPr lang="en-US" sz="2800" dirty="0"/>
          </a:p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endParaRPr lang="en-US" sz="2800" dirty="0"/>
          </a:p>
          <a:p>
            <a:pPr marL="0" indent="0">
              <a:spcBef>
                <a:spcPct val="20000"/>
              </a:spcBef>
              <a:buClr>
                <a:schemeClr val="bg2"/>
              </a:buClr>
              <a:buSzPct val="75000"/>
              <a:buNone/>
            </a:pPr>
            <a:endParaRPr lang="en-US" sz="2800" dirty="0"/>
          </a:p>
          <a:p>
            <a:pPr lvl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200" dirty="0"/>
              <a:t>Always appears as the </a:t>
            </a:r>
            <a:r>
              <a:rPr lang="en-US" sz="2200" b="1" dirty="0"/>
              <a:t>last item</a:t>
            </a:r>
            <a:r>
              <a:rPr lang="en-US" sz="2200" dirty="0"/>
              <a:t> in a SELECT query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43200" y="2209800"/>
            <a:ext cx="38862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i="1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candy_</a:t>
            </a:r>
            <a:r>
              <a:rPr lang="en-US" i="1" dirty="0" err="1">
                <a:solidFill>
                  <a:srgbClr val="000000"/>
                </a:solidFill>
                <a:latin typeface="Courier New" charset="0"/>
              </a:rPr>
              <a:t>customer</a:t>
            </a:r>
            <a:endParaRPr lang="en-US" i="1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i="1" dirty="0" err="1">
                <a:solidFill>
                  <a:srgbClr val="000000"/>
                </a:solidFill>
                <a:latin typeface="Courier New" charset="0"/>
              </a:rPr>
              <a:t>cust_type</a:t>
            </a:r>
            <a:r>
              <a:rPr lang="en-US" i="1" dirty="0">
                <a:solidFill>
                  <a:srgbClr val="000000"/>
                </a:solidFill>
                <a:latin typeface="Courier New" charset="0"/>
              </a:rPr>
              <a:t> = 'P'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ourier New" charset="0"/>
              </a:rPr>
              <a:t>ORDER BY </a:t>
            </a:r>
            <a:r>
              <a:rPr lang="en-US" i="1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00534"/>
              </p:ext>
            </p:extLst>
          </p:nvPr>
        </p:nvGraphicFramePr>
        <p:xfrm>
          <a:off x="152400" y="4114800"/>
          <a:ext cx="8763000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" name="Worksheet" r:id="rId4" imgW="6067349" imgH="1790700" progId="Excel.Sheet.8">
                  <p:embed/>
                </p:oleObj>
              </mc:Choice>
              <mc:Fallback>
                <p:oleObj name="Worksheet" r:id="rId4" imgW="6067349" imgH="1790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14800"/>
                        <a:ext cx="8763000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209800"/>
            <a:ext cx="1816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Query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800" dirty="0"/>
              <a:t>Default sort order is </a:t>
            </a:r>
            <a:r>
              <a:rPr lang="en-US" sz="2800" b="1" dirty="0"/>
              <a:t>ascending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Wingdings" charset="0"/>
              <a:buChar char="§"/>
            </a:pPr>
            <a:r>
              <a:rPr lang="en-US" sz="2400" dirty="0"/>
              <a:t>Numbers:  smallest to largest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Wingdings" charset="0"/>
              <a:buChar char="§"/>
            </a:pPr>
            <a:r>
              <a:rPr lang="en-US" sz="2400" dirty="0"/>
              <a:t>Characters:  alphabetical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Wingdings" charset="0"/>
              <a:buChar char="§"/>
            </a:pPr>
            <a:r>
              <a:rPr lang="en-US" sz="2400" dirty="0"/>
              <a:t>Dates:   oldest to newest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800" dirty="0"/>
              <a:t>To force a descending sort order, add the DESC modifier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00200" y="4495800"/>
            <a:ext cx="59436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SELECT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purch_id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purch_date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FROM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candy_purchase</a:t>
            </a:r>
            <a:endParaRPr lang="en-US" sz="2400" i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>
              <a:defRPr/>
            </a:pP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ORDER BY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purch_date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DESC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9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Sort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sort output by multiple keys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Only makes sense when the first sort key has repeating values…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438400"/>
            <a:ext cx="72390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SELECT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purch_id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,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purch_date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FROM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candy_purchase</a:t>
            </a:r>
            <a:endParaRPr lang="en-US" sz="2400" i="1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  <a:p>
            <a:pPr lvl="1">
              <a:defRPr/>
            </a:pP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ORDER BY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purch_date</a:t>
            </a:r>
            <a:r>
              <a:rPr lang="en-US" sz="2400" i="1" dirty="0">
                <a:solidFill>
                  <a:srgbClr val="000000"/>
                </a:solidFill>
                <a:latin typeface="Courier New" pitchFamily="49" charset="0"/>
                <a:ea typeface="+mn-ea"/>
              </a:rPr>
              <a:t> DESC, </a:t>
            </a:r>
            <a:r>
              <a:rPr lang="en-US" sz="2400" i="1" dirty="0" err="1">
                <a:solidFill>
                  <a:srgbClr val="000000"/>
                </a:solidFill>
                <a:latin typeface="Courier New" pitchFamily="49" charset="0"/>
                <a:ea typeface="+mn-ea"/>
              </a:rPr>
              <a:t>purch_id</a:t>
            </a:r>
            <a:endParaRPr lang="en-US" sz="2400" dirty="0">
              <a:solidFill>
                <a:srgbClr val="000000"/>
              </a:solidFill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891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Sort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what order does this query retrieve CUST_ID values?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2133600"/>
            <a:ext cx="67818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&lt;= 5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ORDER BY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cust_type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DESC,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4267200"/>
            <a:ext cx="31242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5, 2, 4, 3, 1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5, 2, 3, 4, 1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1, 2, 4, 3, 5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None of the above</a:t>
            </a:r>
          </a:p>
          <a:p>
            <a:pPr marL="609600" indent="-609600">
              <a:buFont typeface="Wingdings" charset="0"/>
              <a:buAutoNum type="alphaLcPeriod"/>
            </a:pPr>
            <a:endParaRPr lang="en-US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0"/>
            <a:ext cx="434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196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Calculations in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Often, applications perform arithmetic operations on retrieved data</a:t>
            </a:r>
          </a:p>
          <a:p>
            <a:pPr lvl="1"/>
            <a:r>
              <a:rPr lang="en-US" sz="2400" dirty="0"/>
              <a:t>You can perform basic arithmetic operations on numbers and dates in a SQL query SELECT clause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3581400"/>
            <a:ext cx="6400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prod_desc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prod_price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candy_product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209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Operations on Number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Operators:  +, -, *, /</a:t>
            </a:r>
          </a:p>
          <a:p>
            <a:pPr lvl="1"/>
            <a:r>
              <a:rPr lang="en-US" dirty="0"/>
              <a:t>Order of evaluation:</a:t>
            </a:r>
          </a:p>
          <a:p>
            <a:pPr lvl="2"/>
            <a:r>
              <a:rPr lang="en-US" dirty="0"/>
              <a:t>( )</a:t>
            </a:r>
          </a:p>
          <a:p>
            <a:pPr lvl="2"/>
            <a:r>
              <a:rPr lang="en-US" dirty="0"/>
              <a:t>*, /</a:t>
            </a:r>
          </a:p>
          <a:p>
            <a:pPr lvl="2"/>
            <a:r>
              <a:rPr lang="en-US" dirty="0"/>
              <a:t>+, -</a:t>
            </a:r>
          </a:p>
        </p:txBody>
      </p:sp>
    </p:spTree>
    <p:extLst>
      <p:ext uri="{BB962C8B-B14F-4D97-AF65-F5344CB8AC3E}">
        <p14:creationId xmlns:p14="http://schemas.microsoft.com/office/powerpoint/2010/main" val="310220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Operations on Number Data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14400" y="3886200"/>
            <a:ext cx="7391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)/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- pounds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= 6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5181600" y="5105400"/>
            <a:ext cx="3200400" cy="1371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3.5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2.5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-13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400" dirty="0"/>
              <a:t>None of the above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56113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5105400"/>
            <a:ext cx="37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does this query return?</a:t>
            </a:r>
          </a:p>
        </p:txBody>
      </p:sp>
    </p:spTree>
    <p:extLst>
      <p:ext uri="{BB962C8B-B14F-4D97-AF65-F5344CB8AC3E}">
        <p14:creationId xmlns:p14="http://schemas.microsoft.com/office/powerpoint/2010/main" val="88619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Operations on 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retrieve a date that is a specific number of days from a known date, add/subtract the number of days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971800"/>
            <a:ext cx="76962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+ 2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– 2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519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800" b="1" dirty="0"/>
              <a:t>Query</a:t>
            </a:r>
            <a:r>
              <a:rPr lang="en-US" sz="2800" dirty="0"/>
              <a:t>:  command to perform an operation on a database object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400" dirty="0"/>
              <a:t>View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400" dirty="0"/>
              <a:t>Create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400" dirty="0"/>
              <a:t>Insert, Modify, Delete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800" b="1" dirty="0"/>
              <a:t>Structured Query Language (SQL)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400" dirty="0"/>
              <a:t>Standard declarative programming language designed to manage data in relational databases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700" dirty="0"/>
              <a:t>Two commonly used DBMSs include Oracle and MySQL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defRPr/>
            </a:pPr>
            <a:r>
              <a:rPr lang="en-US" sz="2400" dirty="0"/>
              <a:t>Both include extensions to standard SQL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8669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Operations on 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calculate the number of days between two known dates, subtract the dates</a:t>
            </a:r>
          </a:p>
          <a:p>
            <a:pPr lvl="1"/>
            <a:r>
              <a:rPr lang="en-US" dirty="0"/>
              <a:t>MySQL also has a DATEDIFF(&lt;date&gt;,&lt;date&gt;) function for this purpose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886200"/>
            <a:ext cx="71628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9009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the Current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Use the SYSDATE pseudo column to obtain the current date	</a:t>
            </a:r>
          </a:p>
          <a:p>
            <a:pPr lvl="2"/>
            <a:r>
              <a:rPr lang="en-US" b="1" dirty="0"/>
              <a:t>Pseudo column</a:t>
            </a:r>
            <a:r>
              <a:rPr lang="en-US" dirty="0"/>
              <a:t>:  command that acts like a column in a SQL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3810000"/>
            <a:ext cx="8153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SYSDATE -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2315862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Current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pPr lvl="1"/>
            <a:r>
              <a:rPr lang="en-US" dirty="0"/>
              <a:t>Use the CURDATE() function to obtain the current date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" y="2971800"/>
            <a:ext cx="8382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DATEDIFF(CURDATE(),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203400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 functions</a:t>
            </a:r>
          </a:p>
          <a:p>
            <a:pPr lvl="1"/>
            <a:r>
              <a:rPr lang="en-US" sz="2400" dirty="0"/>
              <a:t>MONTHS_BETWEEN</a:t>
            </a:r>
          </a:p>
          <a:p>
            <a:pPr lvl="2"/>
            <a:r>
              <a:rPr lang="en-US" sz="2000" dirty="0"/>
              <a:t>Returns the number of months, including the decimal fractions, between two dates</a:t>
            </a:r>
          </a:p>
          <a:p>
            <a:pPr lvl="1"/>
            <a:r>
              <a:rPr lang="en-US" sz="2400" dirty="0"/>
              <a:t>TRUNC</a:t>
            </a:r>
          </a:p>
          <a:p>
            <a:pPr lvl="2"/>
            <a:r>
              <a:rPr lang="en-US" sz="2000" dirty="0"/>
              <a:t>Removes all digits from a number beyond the specified precision (truncates all of the fractional part if the precision parameter is omitted)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4800600"/>
            <a:ext cx="6781800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s_last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s_first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 (TRUNC(MONTHS_BETWEEN(SYSDATE,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s_dob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 / 12)) AS AGE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nw_student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86400"/>
            <a:ext cx="2438400" cy="119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60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pPr lvl="1"/>
            <a:r>
              <a:rPr lang="en-US" sz="2200" dirty="0"/>
              <a:t>YEAR function returns the year component of the date</a:t>
            </a:r>
          </a:p>
          <a:p>
            <a:pPr lvl="1"/>
            <a:r>
              <a:rPr lang="en-US" sz="2200" dirty="0"/>
              <a:t>RIGHT function returns the rightmost N digits</a:t>
            </a:r>
            <a:r>
              <a:rPr lang="en-US" sz="2000" dirty="0"/>
              <a:t> </a:t>
            </a:r>
          </a:p>
          <a:p>
            <a:pPr lvl="2"/>
            <a:r>
              <a:rPr lang="en-US" sz="2000" dirty="0"/>
              <a:t>Calculating age example: RIGHT is used to examine the 5 digits representing the MM-DD part of the date</a:t>
            </a:r>
          </a:p>
          <a:p>
            <a:pPr lvl="2"/>
            <a:endParaRPr lang="en-US" sz="2000" dirty="0"/>
          </a:p>
          <a:p>
            <a:pPr marL="685800" lvl="2" indent="0">
              <a:buNone/>
            </a:pPr>
            <a:endParaRPr lang="en-US" sz="2000" dirty="0"/>
          </a:p>
          <a:p>
            <a:pPr lvl="2"/>
            <a:r>
              <a:rPr lang="en-US" sz="2000" dirty="0"/>
              <a:t>The part of the expression comparing the MM-DD of CURDATE to the MM-DD of </a:t>
            </a:r>
            <a:r>
              <a:rPr lang="en-US" sz="2000" dirty="0" err="1"/>
              <a:t>s_dob</a:t>
            </a:r>
            <a:r>
              <a:rPr lang="en-US" sz="2000" dirty="0"/>
              <a:t> evaluates to 1 or 0, which adjusts the year difference down a year if CURDATE() occurs earlier in the year than </a:t>
            </a:r>
            <a:r>
              <a:rPr lang="en-US" sz="2000" dirty="0" err="1"/>
              <a:t>s_dob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3581400"/>
            <a:ext cx="8534400" cy="7386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s_last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s_first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,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  (YEAR(CURDATE())-YEAR(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s_dob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)) - (RIGHT(CURDATE(),5) &lt; RIGHT(s_dob,5)) AS age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FROM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nw_student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86400"/>
            <a:ext cx="243840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391400" y="2514600"/>
            <a:ext cx="1363662" cy="369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1985-07-14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7200" y="2590800"/>
            <a:ext cx="617537" cy="22860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42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Calculated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Commonly calculated data values</a:t>
            </a:r>
          </a:p>
          <a:p>
            <a:pPr lvl="1"/>
            <a:r>
              <a:rPr lang="en-US" dirty="0"/>
              <a:t>Peoples' ages</a:t>
            </a:r>
          </a:p>
          <a:p>
            <a:pPr lvl="1"/>
            <a:r>
              <a:rPr lang="en-US" dirty="0"/>
              <a:t>Total order amounts</a:t>
            </a:r>
          </a:p>
          <a:p>
            <a:pPr lvl="1"/>
            <a:r>
              <a:rPr lang="en-US" dirty="0"/>
              <a:t>Order commissions</a:t>
            </a:r>
          </a:p>
          <a:p>
            <a:r>
              <a:rPr lang="en-US" dirty="0"/>
              <a:t>In general, don’t store calculated values unless they are costly to determine or are needed for historical purposes</a:t>
            </a:r>
          </a:p>
        </p:txBody>
      </p:sp>
    </p:spTree>
    <p:extLst>
      <p:ext uri="{BB962C8B-B14F-4D97-AF65-F5344CB8AC3E}">
        <p14:creationId xmlns:p14="http://schemas.microsoft.com/office/powerpoint/2010/main" val="3482815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SQL</a:t>
            </a:r>
          </a:p>
          <a:p>
            <a:r>
              <a:rPr lang="en-US" dirty="0"/>
              <a:t>Single-table SELECT queries</a:t>
            </a:r>
          </a:p>
          <a:p>
            <a:r>
              <a:rPr lang="en-US" dirty="0"/>
              <a:t>Using the DBMS to manipulate data output</a:t>
            </a:r>
          </a:p>
          <a:p>
            <a:pPr lvl="1"/>
            <a:r>
              <a:rPr lang="en-US" dirty="0"/>
              <a:t>Suppressing duplicates and sorting data</a:t>
            </a:r>
          </a:p>
          <a:p>
            <a:pPr lvl="1"/>
            <a:r>
              <a:rPr lang="en-US" dirty="0"/>
              <a:t>Performing arithmetic and string operations on data values</a:t>
            </a:r>
          </a:p>
          <a:p>
            <a:pPr lvl="1"/>
            <a:r>
              <a:rPr lang="en-US" b="1" dirty="0"/>
              <a:t>Formatting query output</a:t>
            </a:r>
          </a:p>
          <a:p>
            <a:pPr lvl="1"/>
            <a:r>
              <a:rPr lang="en-US" dirty="0"/>
              <a:t>Performing single-row functions on data values</a:t>
            </a:r>
          </a:p>
          <a:p>
            <a:pPr lvl="1"/>
            <a:r>
              <a:rPr lang="en-US" dirty="0"/>
              <a:t>Performing summary operations on groups of retrieved data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07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Query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4495800"/>
          </a:xfrm>
        </p:spPr>
        <p:txBody>
          <a:bodyPr/>
          <a:lstStyle/>
          <a:p>
            <a:r>
              <a:rPr lang="en-US" sz="2400" dirty="0"/>
              <a:t>Returned column names are database field names</a:t>
            </a:r>
          </a:p>
          <a:p>
            <a:r>
              <a:rPr lang="en-US" sz="2400" dirty="0"/>
              <a:t>Returned column names for calculations are the formula</a:t>
            </a:r>
          </a:p>
          <a:p>
            <a:r>
              <a:rPr lang="en-US" sz="2400" dirty="0"/>
              <a:t>By default, Oracle will truncate returned value decimal places (not MySQL)</a:t>
            </a:r>
          </a:p>
          <a:p>
            <a:r>
              <a:rPr lang="en-US" sz="2400" dirty="0"/>
              <a:t>Default date format</a:t>
            </a:r>
          </a:p>
          <a:p>
            <a:pPr lvl="1"/>
            <a:r>
              <a:rPr lang="en-US" sz="2100" dirty="0"/>
              <a:t>Oracle: DD-MON-YY</a:t>
            </a:r>
          </a:p>
          <a:p>
            <a:pPr lvl="1"/>
            <a:r>
              <a:rPr lang="en-US" sz="2100" dirty="0"/>
              <a:t>MySQL: YYYY-MM-DD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9909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79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6576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Provides a temporary name for a database column in a query</a:t>
            </a:r>
          </a:p>
          <a:p>
            <a:r>
              <a:rPr lang="en-US" sz="2400" dirty="0"/>
              <a:t>Can't include spaces</a:t>
            </a:r>
          </a:p>
          <a:p>
            <a:pPr lvl="1"/>
            <a:r>
              <a:rPr lang="en-US" sz="2000" dirty="0"/>
              <a:t>i.e. “DAYS LATE” column alias would cause an error</a:t>
            </a:r>
            <a:endParaRPr lang="en-US" sz="2100" dirty="0"/>
          </a:p>
          <a:p>
            <a:r>
              <a:rPr lang="en-US" sz="2400" dirty="0"/>
              <a:t>What good are they?</a:t>
            </a:r>
          </a:p>
          <a:p>
            <a:pPr lvl="1"/>
            <a:r>
              <a:rPr lang="en-US" sz="2000" dirty="0"/>
              <a:t>You can use them in calculations and the ORDER BY clause</a:t>
            </a:r>
          </a:p>
          <a:p>
            <a:pPr lvl="1"/>
            <a:r>
              <a:rPr lang="en-US" sz="2000" dirty="0"/>
              <a:t>You can reference them in embedded programs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627666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51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Modifying Date and Number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Use the TO_CHAR function</a:t>
            </a:r>
          </a:p>
          <a:p>
            <a:pPr lvl="1"/>
            <a:r>
              <a:rPr lang="en-US" dirty="0"/>
              <a:t>Format: </a:t>
            </a:r>
            <a:r>
              <a:rPr lang="en-US" sz="2500" b="1" dirty="0">
                <a:latin typeface="Courier New" charset="0"/>
              </a:rPr>
              <a:t>TO_CHAR(</a:t>
            </a:r>
            <a:r>
              <a:rPr lang="en-US" sz="2500" b="1" i="1" dirty="0">
                <a:latin typeface="Courier New" charset="0"/>
              </a:rPr>
              <a:t>value</a:t>
            </a:r>
            <a:r>
              <a:rPr lang="en-US" sz="2500" b="1" dirty="0">
                <a:latin typeface="Courier New" charset="0"/>
              </a:rPr>
              <a:t>, '</a:t>
            </a:r>
            <a:r>
              <a:rPr lang="en-US" sz="2500" b="1" i="1" dirty="0" err="1">
                <a:latin typeface="Courier New" charset="0"/>
              </a:rPr>
              <a:t>format_mask</a:t>
            </a:r>
            <a:r>
              <a:rPr lang="en-US" sz="2500" b="1" dirty="0">
                <a:latin typeface="Courier New" charset="0"/>
              </a:rPr>
              <a:t>')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3200400"/>
            <a:ext cx="46482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TO_CHAR(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purch_date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, 'MM/DD/YYYY’)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572000"/>
            <a:ext cx="64770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prod_desc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, TO_CHAR(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r>
              <a:rPr lang="en-US" dirty="0">
                <a:solidFill>
                  <a:srgbClr val="000000"/>
                </a:solidFill>
                <a:latin typeface="Courier New" charset="0"/>
              </a:rPr>
              <a:t>, '$99.99') 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urier New" charset="0"/>
              </a:rPr>
              <a:t>candy_product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34655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25860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1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b="1" dirty="0"/>
              <a:t>Data Definition Language (DDL)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500" dirty="0"/>
              <a:t>Used to create and modify database objects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b="1" dirty="0"/>
              <a:t>Data Manipulation Language (DML)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500" dirty="0"/>
              <a:t>Used to insert, update, delete, and view the data in database objects</a:t>
            </a:r>
          </a:p>
          <a:p>
            <a:pPr>
              <a:spcBef>
                <a:spcPct val="20000"/>
              </a:spcBef>
              <a:buSzPct val="75000"/>
              <a:defRPr/>
            </a:pPr>
            <a:r>
              <a:rPr lang="en-US" sz="3100" dirty="0"/>
              <a:t>We'll start with DMLs for viewing data</a:t>
            </a:r>
          </a:p>
          <a:p>
            <a:pPr lvl="1">
              <a:spcBef>
                <a:spcPct val="20000"/>
              </a:spcBef>
              <a:buSzPct val="75000"/>
              <a:defRPr/>
            </a:pPr>
            <a:r>
              <a:rPr lang="en-US" sz="2500" dirty="0"/>
              <a:t>Some syntax specific to Oracle and/or MySQL</a:t>
            </a:r>
          </a:p>
        </p:txBody>
      </p:sp>
    </p:spTree>
    <p:extLst>
      <p:ext uri="{BB962C8B-B14F-4D97-AF65-F5344CB8AC3E}">
        <p14:creationId xmlns:p14="http://schemas.microsoft.com/office/powerpoint/2010/main" val="3828655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Data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Concatenation operator:  ||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3200400"/>
            <a:ext cx="73914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>
                <a:solidFill>
                  <a:srgbClr val="000000"/>
                </a:solidFill>
                <a:latin typeface="Courier New" charset="0"/>
              </a:rPr>
              <a:t>SELECT cust_name, cust_addr || ' ' || cust_zip</a:t>
            </a:r>
          </a:p>
          <a:p>
            <a:r>
              <a:rPr lang="en-US" sz="2000">
                <a:solidFill>
                  <a:srgbClr val="000000"/>
                </a:solidFill>
                <a:latin typeface="Courier New" charset="0"/>
              </a:rPr>
              <a:t>FROM candy_customer;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4119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133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Data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pPr lvl="1"/>
            <a:r>
              <a:rPr lang="en-US" dirty="0"/>
              <a:t>Concatenation function:  CONCAT()</a:t>
            </a:r>
          </a:p>
          <a:p>
            <a:pPr lvl="1"/>
            <a:r>
              <a:rPr lang="en-US" dirty="0"/>
              <a:t>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3200400"/>
            <a:ext cx="76962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CONCAT(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cust_addr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, ' ',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cust_zip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42783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371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SQL</a:t>
            </a:r>
          </a:p>
          <a:p>
            <a:r>
              <a:rPr lang="en-US" dirty="0"/>
              <a:t>Single-table SELECT queries</a:t>
            </a:r>
          </a:p>
          <a:p>
            <a:r>
              <a:rPr lang="en-US" dirty="0"/>
              <a:t>Using the DBMS to manipulate data output</a:t>
            </a:r>
          </a:p>
          <a:p>
            <a:pPr lvl="1"/>
            <a:r>
              <a:rPr lang="en-US" dirty="0"/>
              <a:t>Suppressing duplicates and sorting data</a:t>
            </a:r>
          </a:p>
          <a:p>
            <a:pPr lvl="1"/>
            <a:r>
              <a:rPr lang="en-US" dirty="0"/>
              <a:t>Performing arithmetic and string operations on data values</a:t>
            </a:r>
          </a:p>
          <a:p>
            <a:pPr lvl="1"/>
            <a:r>
              <a:rPr lang="en-US" dirty="0"/>
              <a:t>Formatting query output</a:t>
            </a:r>
          </a:p>
          <a:p>
            <a:pPr lvl="1"/>
            <a:r>
              <a:rPr lang="en-US" b="1" dirty="0"/>
              <a:t>Performing single-row functions on data values</a:t>
            </a:r>
          </a:p>
          <a:p>
            <a:pPr lvl="1"/>
            <a:r>
              <a:rPr lang="en-US" dirty="0"/>
              <a:t>Performing summary operations on groups of retrieved data</a:t>
            </a:r>
          </a:p>
          <a:p>
            <a:pPr marL="36576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594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Single-Row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Operates on a </a:t>
            </a:r>
            <a:r>
              <a:rPr lang="en-US" sz="2800" dirty="0">
                <a:solidFill>
                  <a:schemeClr val="accent1"/>
                </a:solidFill>
              </a:rPr>
              <a:t>single retrieved data value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General syntax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Lucida Sans Unicode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</a:rPr>
              <a:t>		SELECT function(fieldname)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</a:rPr>
              <a:t>		FROM </a:t>
            </a:r>
            <a:r>
              <a:rPr lang="en-US" sz="2800" dirty="0" err="1">
                <a:latin typeface="Courier New" charset="0"/>
              </a:rPr>
              <a:t>tablename</a:t>
            </a:r>
            <a:endParaRPr lang="en-US" sz="2800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Courier New" charset="0"/>
              </a:rPr>
              <a:t>		WHERE...</a:t>
            </a:r>
          </a:p>
        </p:txBody>
      </p:sp>
    </p:spTree>
    <p:extLst>
      <p:ext uri="{BB962C8B-B14F-4D97-AF65-F5344CB8AC3E}">
        <p14:creationId xmlns:p14="http://schemas.microsoft.com/office/powerpoint/2010/main" val="3009219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SQL Number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23149"/>
              </p:ext>
            </p:extLst>
          </p:nvPr>
        </p:nvGraphicFramePr>
        <p:xfrm>
          <a:off x="609600" y="1752600"/>
          <a:ext cx="8178800" cy="4022988"/>
        </p:xfrm>
        <a:graphic>
          <a:graphicData uri="http://schemas.openxmlformats.org/drawingml/2006/table">
            <a:tbl>
              <a:tblPr/>
              <a:tblGrid>
                <a:gridCol w="187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5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Query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7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ABS(number)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absolute value of a number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ABS(capacity)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location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loc_id = 45;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ABS(150) = 150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CEIL(number)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value of a number, rounded up to the next highest 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CEIL(price)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CEIL(259.99) = 260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FLOOR(number)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value of a number, rounded down to the next integer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FLOOR(price)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FLOOR(259.99) = 259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77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MOD(number, divisor)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remainder (modulus) for a number and its divisor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MOD(qoh, 10)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MOD(16,10) = 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4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POWER(number, power)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value representing a number raised to the specified power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POWER(QOH, 2)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11669;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POWER(12, 2) = 144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96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SQL Number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073991"/>
              </p:ext>
            </p:extLst>
          </p:nvPr>
        </p:nvGraphicFramePr>
        <p:xfrm>
          <a:off x="228600" y="1752600"/>
          <a:ext cx="8709025" cy="3932249"/>
        </p:xfrm>
        <a:graphic>
          <a:graphicData uri="http://schemas.openxmlformats.org/drawingml/2006/table">
            <a:tbl>
              <a:tblPr/>
              <a:tblGrid>
                <a:gridCol w="2405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5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5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Query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ROUND(&lt;number&gt;, &lt;precision&gt;)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a number, rounded to the specified precision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ROUND(price, 0)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ROUND(259.99,0) = 260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5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SIGN(&lt;number&gt;)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Identifies if a number is positive or negative by returning 1 if the value is positive, -1 if the value is negative, or 0 if the value is 0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SIGN(qoh)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SIGN(16) = 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square root of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SQRT(qoh)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SQRT(16) = 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1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TRUNC(n, precision)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n truncated to the specified precision, where all digits beyond the specified precision are removed. If precision is omitted it defaults to 0.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TRUNC(price, 1)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inventory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inv_id = 11668;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TRUNC(259.99,1) = 259.9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215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SQL Character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114800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Query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Used in Function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 Result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CONCAT(&lt;string1&gt;, &lt;string2&gt;)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Concatenates (joins) two strings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CONCAT(f_last, f_rank)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faculty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f_id = 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'Cox' and 'ASSO'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CoxASSO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INITCAP(&lt;string&gt;)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string, with the initial letter only in upper case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INITCAP(bldg_code)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location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loc_id = 45;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'CR'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'Cr'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LENGTH(&lt;string&gt;)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an integer representing the string length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LENGTH(meth_pmt)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cust_order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order_id = 1057;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'CC'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LPAD(&lt;string&gt;, &lt;number of characters to add&gt;, &lt;padding character&gt;),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RPAD(&lt;string&gt;, &lt;total length of return value&gt;, &lt;padding character&gt;)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value of the string, with sufficient padding characters added to the left/right edge so return value equals total length specified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LPAD(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meth_pmt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, 5, '*'), RPAD(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meth_pmt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, 5, '*')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cust_order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order_id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= 1057;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'CC'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***CC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CC***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97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SQL Character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297530"/>
        </p:xfrm>
        <a:graphic>
          <a:graphicData uri="http://schemas.openxmlformats.org/drawingml/2006/table">
            <a:tbl>
              <a:tblPr/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Query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String Used in Function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 Result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LTRIM(&lt;string&gt;, &lt;search string&gt;), RTRIM(&lt;string&gt;,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&lt;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search string&gt;)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string with all occurrences of the search string characters trimmed on the left/right side.  The order of the search string characters does not matter.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LTRIM(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call_id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, 'CS ') FROM course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course_id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= 1;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'CS 101'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'101'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REPLACE(&lt;string&gt;, &lt;search string&gt;, &lt;replacement string&gt;)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string with every occurrence of the search string replaced with the replacement string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REPLACE(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term_desc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, '200', '199')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term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term_id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= 1;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 2009'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 1999'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SUBSTR(&lt;string&gt;, &lt;start position&gt;, &lt;length&gt;)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a substring of the specified string, starting at the start position, and of the specified length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SUBSTR(term_desc, 1, 4)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term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term_id = 1;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 2009'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UPPER(&lt;string&gt;), LOWER(&lt;string&gt;)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string, with all characters converted to upper/lower case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SELECT UPPER(term_desc)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FROM term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WHERE term_id = 1;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 2009'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'FALL 2009'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837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SQL Date Functions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863972"/>
              </p:ext>
            </p:extLst>
          </p:nvPr>
        </p:nvGraphicFramePr>
        <p:xfrm>
          <a:off x="457200" y="1676400"/>
          <a:ext cx="8458200" cy="3475038"/>
        </p:xfrm>
        <a:graphic>
          <a:graphicData uri="http://schemas.openxmlformats.org/drawingml/2006/table">
            <a:tbl>
              <a:tblPr/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Function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Query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 Value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ADD_MONTHS(&lt;date&gt;, &lt;number of months to add&gt;)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a date that is the specified number of months after the input date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ADD_MONTHS(date_expected, 2)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shipment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shipment_id = 211;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9/15/2003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LAST_DAY(&lt;date&gt;)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date that is the last day of the month specified in the input date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LAST_DAY(date_expected)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shipment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shipment_id = 211;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9/30/2003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MONTHS_BETWEEN (&lt;date1&gt;, &lt;date2&gt;)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Returns the number of months, including decimal fractions, between 2 dates.  If date1 is after date2, a positive number is returned, and if date1 is before date2, a negative number is returned.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SELECT MONTHS_BETWEEN 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date_expected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, TO_DATE('10-AUG-2003', 'DD-MON-YYYY'))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FROM shipment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WHERE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shipment_id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= 211;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19300" algn="l"/>
                        </a:tabLst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664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SQL</a:t>
            </a:r>
          </a:p>
          <a:p>
            <a:r>
              <a:rPr lang="en-US" dirty="0"/>
              <a:t>Single-table SELECT queries</a:t>
            </a:r>
          </a:p>
          <a:p>
            <a:r>
              <a:rPr lang="en-US" dirty="0"/>
              <a:t>Using the DBMS to manipulate data output</a:t>
            </a:r>
          </a:p>
          <a:p>
            <a:pPr lvl="1"/>
            <a:r>
              <a:rPr lang="en-US" dirty="0"/>
              <a:t>Suppressing duplicates and sorting data</a:t>
            </a:r>
          </a:p>
          <a:p>
            <a:pPr lvl="1"/>
            <a:r>
              <a:rPr lang="en-US" dirty="0"/>
              <a:t>Performing arithmetic and string operations on data values</a:t>
            </a:r>
          </a:p>
          <a:p>
            <a:pPr lvl="1"/>
            <a:r>
              <a:rPr lang="en-US" dirty="0"/>
              <a:t>Formatting query output</a:t>
            </a:r>
          </a:p>
          <a:p>
            <a:pPr lvl="1"/>
            <a:r>
              <a:rPr lang="en-US" dirty="0"/>
              <a:t>Performing single-row functions on data values</a:t>
            </a:r>
          </a:p>
          <a:p>
            <a:pPr lvl="1"/>
            <a:r>
              <a:rPr lang="en-US" b="1" dirty="0"/>
              <a:t>Performing summary operations on groups of retrieved data</a:t>
            </a:r>
          </a:p>
        </p:txBody>
      </p:sp>
    </p:spTree>
    <p:extLst>
      <p:ext uri="{BB962C8B-B14F-4D97-AF65-F5344CB8AC3E}">
        <p14:creationId xmlns:p14="http://schemas.microsoft.com/office/powerpoint/2010/main" val="368091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</a:t>
            </a:r>
          </a:p>
          <a:p>
            <a:r>
              <a:rPr lang="en-US" b="1" dirty="0"/>
              <a:t>Single-table select queries</a:t>
            </a:r>
          </a:p>
          <a:p>
            <a:r>
              <a:rPr lang="en-US" dirty="0"/>
              <a:t>Using the DBMS to manipulate data output</a:t>
            </a:r>
            <a:endParaRPr lang="en-US" dirty="0"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86079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Performs an operation on a field from a group of retrieved records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AVG (average of all retrieved values)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COUNT (number of records retrieved)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MAX (maximum value retrieved)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MIN (minimum value retrieved)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SUM (sum of all retrieved values)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700" dirty="0"/>
              <a:t>These are standard SQL (not specific to Oracle)</a:t>
            </a:r>
          </a:p>
          <a:p>
            <a:pPr marL="365760" lvl="1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842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Group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667000"/>
            <a:ext cx="67818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MAX(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), MIN(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       AVG(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), SUM(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prod_cost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candy_product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7150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12192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4876800"/>
            <a:ext cx="67818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COUNT(*) 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07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and Statistical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SUM, AVG, MAX, MIN</a:t>
            </a:r>
          </a:p>
          <a:p>
            <a:pPr lvl="1"/>
            <a:r>
              <a:rPr lang="en-US" dirty="0"/>
              <a:t>Can only be used with NUMBER columns</a:t>
            </a:r>
          </a:p>
          <a:p>
            <a:pPr lvl="1"/>
            <a:endParaRPr lang="en-US" dirty="0">
              <a:latin typeface="Lucida Sans Unicode" charset="0"/>
            </a:endParaRPr>
          </a:p>
          <a:p>
            <a:pPr lvl="1">
              <a:buNone/>
            </a:pPr>
            <a:r>
              <a:rPr lang="en-US" dirty="0">
                <a:latin typeface="Courier New" charset="0"/>
              </a:rPr>
              <a:t>SUM(pounds)</a:t>
            </a:r>
          </a:p>
          <a:p>
            <a:pPr lvl="1">
              <a:buNone/>
            </a:pPr>
            <a:r>
              <a:rPr lang="en-US" dirty="0">
                <a:latin typeface="Courier New" charset="0"/>
              </a:rPr>
              <a:t>MAX(</a:t>
            </a:r>
            <a:r>
              <a:rPr lang="en-US" dirty="0" err="1">
                <a:latin typeface="Courier New" charset="0"/>
              </a:rPr>
              <a:t>prod_cost</a:t>
            </a:r>
            <a:r>
              <a:rPr lang="en-US" dirty="0">
                <a:latin typeface="Courier New" charset="0"/>
              </a:rPr>
              <a:t>)</a:t>
            </a:r>
          </a:p>
          <a:p>
            <a:pPr lvl="1">
              <a:buNone/>
            </a:pPr>
            <a:r>
              <a:rPr lang="en-US" dirty="0">
                <a:latin typeface="Courier New" charset="0"/>
              </a:rPr>
              <a:t>MIN(</a:t>
            </a:r>
            <a:r>
              <a:rPr lang="en-US" dirty="0" err="1">
                <a:latin typeface="Courier New" charset="0"/>
              </a:rPr>
              <a:t>prod_cost</a:t>
            </a:r>
            <a:r>
              <a:rPr lang="en-US" dirty="0">
                <a:latin typeface="Courier New" charset="0"/>
              </a:rPr>
              <a:t>)</a:t>
            </a:r>
          </a:p>
          <a:p>
            <a:pPr lvl="1">
              <a:buNone/>
            </a:pPr>
            <a:r>
              <a:rPr lang="en-US" dirty="0">
                <a:latin typeface="Courier New" charset="0"/>
              </a:rPr>
              <a:t>AVG(</a:t>
            </a:r>
            <a:r>
              <a:rPr lang="en-US" dirty="0" err="1">
                <a:latin typeface="Courier New" charset="0"/>
              </a:rPr>
              <a:t>prod_cost</a:t>
            </a:r>
            <a:r>
              <a:rPr lang="en-US" dirty="0"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6533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Displays the number of records that a query will retrieve </a:t>
            </a:r>
          </a:p>
          <a:p>
            <a:pPr lvl="1"/>
            <a:r>
              <a:rPr lang="en-US" sz="2400" dirty="0"/>
              <a:t>Can be used on a column of any data type</a:t>
            </a:r>
          </a:p>
          <a:p>
            <a:r>
              <a:rPr lang="en-US" sz="2800" dirty="0"/>
              <a:t>Forms</a:t>
            </a:r>
          </a:p>
          <a:p>
            <a:pPr lvl="1"/>
            <a:r>
              <a:rPr lang="en-US" sz="2400" dirty="0"/>
              <a:t>COUNT(*) – displays total number of records, regardless if the record has fields that contain NULL values</a:t>
            </a:r>
          </a:p>
          <a:p>
            <a:pPr lvl="1"/>
            <a:r>
              <a:rPr lang="en-US" sz="2400" dirty="0"/>
              <a:t>COUNT(</a:t>
            </a:r>
            <a:r>
              <a:rPr lang="en-US" sz="2400" i="1" dirty="0"/>
              <a:t>fieldname</a:t>
            </a:r>
            <a:r>
              <a:rPr lang="en-US" sz="2400" dirty="0"/>
              <a:t>) – displays the number of retrieved records in which the specified field is NOT NULL</a:t>
            </a:r>
          </a:p>
        </p:txBody>
      </p:sp>
    </p:spTree>
    <p:extLst>
      <p:ext uri="{BB962C8B-B14F-4D97-AF65-F5344CB8AC3E}">
        <p14:creationId xmlns:p14="http://schemas.microsoft.com/office/powerpoint/2010/main" val="2557057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What does the following query retrieve?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209800"/>
            <a:ext cx="32766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count(*)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066800" y="3733800"/>
            <a:ext cx="1905000" cy="1828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9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14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8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None of the above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71800"/>
            <a:ext cx="55245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049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What does the following query retrieve?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6800" y="2209800"/>
            <a:ext cx="4191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count(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066800" y="3733800"/>
            <a:ext cx="1905000" cy="1828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9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14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8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None of the above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71800"/>
            <a:ext cx="55245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207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Whenever you use a group function in a query, each column in the SELECT clause must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Involve a group function,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listed in a GROUP BY clause</a:t>
            </a:r>
          </a:p>
          <a:p>
            <a:pPr>
              <a:lnSpc>
                <a:spcPct val="90000"/>
              </a:lnSpc>
            </a:pPr>
            <a:r>
              <a:rPr lang="en-US" dirty="0"/>
              <a:t>Equal field values for columns in the GROUP BY statement will be “grouped” as input for the group function(s) and will correspond to a single returned row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1200" y="5029200"/>
            <a:ext cx="51054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status, MAX(pounds)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GROUP BY status</a:t>
            </a:r>
          </a:p>
        </p:txBody>
      </p:sp>
    </p:spTree>
    <p:extLst>
      <p:ext uri="{BB962C8B-B14F-4D97-AF65-F5344CB8AC3E}">
        <p14:creationId xmlns:p14="http://schemas.microsoft.com/office/powerpoint/2010/main" val="2691400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the following query retrieve?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87688"/>
            <a:ext cx="5819775" cy="397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2133600"/>
            <a:ext cx="5090942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SUM(pounds)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GROUP BY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delivery_date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;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762000" y="3733800"/>
            <a:ext cx="1981200" cy="1828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3 records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4 records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14 records</a:t>
            </a:r>
          </a:p>
          <a:p>
            <a:pPr marL="609600" indent="-609600">
              <a:lnSpc>
                <a:spcPct val="90000"/>
              </a:lnSpc>
              <a:buFont typeface="Wingdings" charset="0"/>
              <a:buAutoNum type="alphaLcPeriod"/>
            </a:pPr>
            <a:r>
              <a:rPr lang="en-US" sz="1800" dirty="0">
                <a:latin typeface="Lucida Sans Unicode" charset="0"/>
              </a:rPr>
              <a:t>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084757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you want to use the result of a group function in a search condition</a:t>
            </a:r>
          </a:p>
          <a:p>
            <a:r>
              <a:rPr lang="en-US" sz="2400" dirty="0"/>
              <a:t>To do this, use HAVING instead of WHERE for the search condition involving the group function </a:t>
            </a:r>
          </a:p>
          <a:p>
            <a:pPr lvl="1"/>
            <a:r>
              <a:rPr lang="en-US" sz="2000" dirty="0"/>
              <a:t>A WHERE clause could still be present after the FROM clause for search conditions involving the non-group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10200" y="4038600"/>
            <a:ext cx="3429000" cy="12620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AVG(pounds)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GROUP BY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HAVING AVG(pounds) &gt; 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498879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91200"/>
            <a:ext cx="25812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334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If you use a group function in the HAVING clause and retrieve a non-group function value in the SELECT clause, you must group the output by the non-group function field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MySQL: HAVING clause MUST follow the GROUP BY clause</a:t>
            </a:r>
          </a:p>
          <a:p>
            <a:pPr lvl="1"/>
            <a:r>
              <a:rPr lang="en-US" sz="2400" dirty="0"/>
              <a:t>Oracle:  HAVING can be either before or after the GROUP BY clause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09800" y="3352800"/>
            <a:ext cx="45720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GROUP BY </a:t>
            </a:r>
            <a:r>
              <a:rPr lang="en-US" sz="20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endParaRPr lang="en-US" sz="20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charset="0"/>
              </a:rPr>
              <a:t>HAVING AVG(pounds) &gt; 5</a:t>
            </a:r>
          </a:p>
        </p:txBody>
      </p:sp>
    </p:spTree>
    <p:extLst>
      <p:ext uri="{BB962C8B-B14F-4D97-AF65-F5344CB8AC3E}">
        <p14:creationId xmlns:p14="http://schemas.microsoft.com/office/powerpoint/2010/main" val="199303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Data From a Single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Examples of DML for viewing data in a single table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2438400"/>
            <a:ext cx="71628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i="1" dirty="0">
                <a:solidFill>
                  <a:srgbClr val="000000"/>
                </a:solidFill>
                <a:latin typeface="Courier New" charset="0"/>
              </a:rPr>
              <a:t>column1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400" i="1" dirty="0">
                <a:solidFill>
                  <a:srgbClr val="000000"/>
                </a:solidFill>
                <a:latin typeface="Courier New" charset="0"/>
              </a:rPr>
              <a:t>column2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…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i="1" dirty="0" err="1">
                <a:solidFill>
                  <a:srgbClr val="000000"/>
                </a:solidFill>
                <a:latin typeface="Courier New" charset="0"/>
              </a:rPr>
              <a:t>schema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.</a:t>
            </a:r>
            <a:r>
              <a:rPr lang="en-US" sz="2400" i="1" dirty="0" err="1">
                <a:solidFill>
                  <a:srgbClr val="000000"/>
                </a:solidFill>
                <a:latin typeface="Courier New" charset="0"/>
              </a:rPr>
              <a:t>tablename</a:t>
            </a:r>
            <a:endParaRPr lang="en-US" sz="2400" i="1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i="1" dirty="0" err="1">
                <a:solidFill>
                  <a:srgbClr val="000000"/>
                </a:solidFill>
                <a:latin typeface="Courier New" charset="0"/>
              </a:rPr>
              <a:t>search_condition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495800"/>
            <a:ext cx="6248400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COMP3421.candy_customer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62041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Data From a Single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Pct val="75000"/>
              <a:defRPr/>
            </a:pPr>
            <a:r>
              <a:rPr lang="en-US" sz="2800" dirty="0"/>
              <a:t>If you are logged on to the schema that contains the table, you can omit the schema (user) name…`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47800" y="4572000"/>
            <a:ext cx="52578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1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2819400"/>
            <a:ext cx="6477000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FROM </a:t>
            </a:r>
            <a:r>
              <a:rPr lang="en-US" sz="2400" i="1" dirty="0">
                <a:solidFill>
                  <a:schemeClr val="bg1"/>
                </a:solidFill>
                <a:latin typeface="Courier New" charset="0"/>
              </a:rPr>
              <a:t>COMP3421</a:t>
            </a:r>
            <a:r>
              <a:rPr lang="en-US" sz="2400" dirty="0">
                <a:solidFill>
                  <a:schemeClr val="bg1"/>
                </a:solidFill>
                <a:latin typeface="Courier New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candy_customer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WHERE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9739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All Fields or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To retrieve all fields in the table:  use the "*" wildcard character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 retrieve all records in a table:  omit the where component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667000"/>
            <a:ext cx="6629400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charset="0"/>
              </a:rPr>
              <a:t>SELECT *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charset="0"/>
              </a:rPr>
              <a:t>FROM </a:t>
            </a:r>
            <a:r>
              <a:rPr lang="en-US" sz="2400" i="1" dirty="0" err="1">
                <a:solidFill>
                  <a:schemeClr val="tx1"/>
                </a:solidFill>
                <a:latin typeface="Courier New" charset="0"/>
              </a:rPr>
              <a:t>tablename</a:t>
            </a:r>
            <a:endParaRPr lang="en-US" sz="2400" i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charset="0"/>
              </a:rPr>
              <a:t>WHERE </a:t>
            </a:r>
            <a:r>
              <a:rPr lang="en-US" sz="2400" i="1" dirty="0" err="1">
                <a:solidFill>
                  <a:schemeClr val="tx1"/>
                </a:solidFill>
                <a:latin typeface="Courier New" charset="0"/>
              </a:rPr>
              <a:t>search_condition</a:t>
            </a:r>
            <a:endParaRPr lang="en-US" sz="2400" i="1" dirty="0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Format</a:t>
            </a:r>
            <a:endParaRPr lang="en-US" sz="2800" dirty="0">
              <a:latin typeface="Lucida Sans Unicode" charset="0"/>
            </a:endParaRPr>
          </a:p>
          <a:p>
            <a:pPr lvl="1">
              <a:lnSpc>
                <a:spcPct val="90000"/>
              </a:lnSpc>
              <a:buClr>
                <a:srgbClr val="CC99FF"/>
              </a:buClr>
              <a:buFont typeface="Webdings" charset="0"/>
              <a:buNone/>
            </a:pPr>
            <a:r>
              <a:rPr lang="en-US" sz="2000" dirty="0">
                <a:latin typeface="Courier New" charset="0"/>
              </a:rPr>
              <a:t>	WHERE </a:t>
            </a:r>
            <a:r>
              <a:rPr lang="en-US" sz="2000" i="1" dirty="0">
                <a:latin typeface="Courier New" charset="0"/>
              </a:rPr>
              <a:t>fieldname operator expression</a:t>
            </a:r>
            <a:endParaRPr lang="en-US" sz="2000" i="1" baseline="30000" dirty="0">
              <a:latin typeface="Lucida Sans Unicode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Operators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Equal (=)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Greater than, Less than (&gt;, &lt;)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Greater than or Equal to (&gt;=)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Less than or Equal to (&lt;=)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equal (&lt; &gt;, !=, ^=)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LIKE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BETWEEN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 IN</a:t>
            </a:r>
          </a:p>
        </p:txBody>
      </p:sp>
    </p:spTree>
    <p:extLst>
      <p:ext uri="{BB962C8B-B14F-4D97-AF65-F5344CB8AC3E}">
        <p14:creationId xmlns:p14="http://schemas.microsoft.com/office/powerpoint/2010/main" val="56111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3751</Words>
  <Application>Microsoft Macintosh PowerPoint</Application>
  <PresentationFormat>On-screen Show (4:3)</PresentationFormat>
  <Paragraphs>655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Courier New</vt:lpstr>
      <vt:lpstr>Lucida Sans Unicode</vt:lpstr>
      <vt:lpstr>Tw Cen MT</vt:lpstr>
      <vt:lpstr>Webdings</vt:lpstr>
      <vt:lpstr>Wingdings</vt:lpstr>
      <vt:lpstr>Wingdings 2</vt:lpstr>
      <vt:lpstr>TC101671259990</vt:lpstr>
      <vt:lpstr>Worksheet</vt:lpstr>
      <vt:lpstr>Single Table SQL</vt:lpstr>
      <vt:lpstr>Overview</vt:lpstr>
      <vt:lpstr>Introduction to SQL</vt:lpstr>
      <vt:lpstr>Introduction to SQL</vt:lpstr>
      <vt:lpstr>Overview</vt:lpstr>
      <vt:lpstr>Retrieving Data From a Single Table</vt:lpstr>
      <vt:lpstr>Retrieving Data From a Single Table</vt:lpstr>
      <vt:lpstr>Retrieving All Fields or Records</vt:lpstr>
      <vt:lpstr>Search Conditions</vt:lpstr>
      <vt:lpstr>Search Conditions</vt:lpstr>
      <vt:lpstr>MySQL Case Sensitive Search</vt:lpstr>
      <vt:lpstr>Search Conditions (continued)</vt:lpstr>
      <vt:lpstr>Search Conditions</vt:lpstr>
      <vt:lpstr>Search Conditions</vt:lpstr>
      <vt:lpstr>Search Conditions</vt:lpstr>
      <vt:lpstr>Searching for NULL Values</vt:lpstr>
      <vt:lpstr>Combining Multiple Search Conditions</vt:lpstr>
      <vt:lpstr>Combining Multiple Search Conditions</vt:lpstr>
      <vt:lpstr>Order of Evaluation</vt:lpstr>
      <vt:lpstr>Overview</vt:lpstr>
      <vt:lpstr>Suppressing Duplicate Outputs</vt:lpstr>
      <vt:lpstr>Sorting Query Output</vt:lpstr>
      <vt:lpstr>Sorting Query Output</vt:lpstr>
      <vt:lpstr>Multiple Sort Keys</vt:lpstr>
      <vt:lpstr>Multiple Sort Keys</vt:lpstr>
      <vt:lpstr>Arithmetic Calculations in Queries</vt:lpstr>
      <vt:lpstr>Arithmetic Operations on Number Data</vt:lpstr>
      <vt:lpstr>Arithmetic Operations on Number Data</vt:lpstr>
      <vt:lpstr>Arithmetic Operations on Date Data</vt:lpstr>
      <vt:lpstr>Arithmetic Operations on Date Data</vt:lpstr>
      <vt:lpstr>Retrieving the Current Date</vt:lpstr>
      <vt:lpstr>Retrieving the Current Date</vt:lpstr>
      <vt:lpstr>Calculating Age</vt:lpstr>
      <vt:lpstr>Calculating Age</vt:lpstr>
      <vt:lpstr>Storing Calculated Values</vt:lpstr>
      <vt:lpstr>Overview</vt:lpstr>
      <vt:lpstr>Default Query Output</vt:lpstr>
      <vt:lpstr>Column Aliases</vt:lpstr>
      <vt:lpstr>Modifying Date and Number Output Formats</vt:lpstr>
      <vt:lpstr>Concatenating Data Values</vt:lpstr>
      <vt:lpstr>Concatenating Data Values</vt:lpstr>
      <vt:lpstr>Overview</vt:lpstr>
      <vt:lpstr>Single-Row Functions</vt:lpstr>
      <vt:lpstr>Oracle SQL Number Functions</vt:lpstr>
      <vt:lpstr>Oracle SQL Number Functions</vt:lpstr>
      <vt:lpstr>Oracle SQL Character Functions</vt:lpstr>
      <vt:lpstr>Oracle SQL Character Functions</vt:lpstr>
      <vt:lpstr>Oracle SQL Date Functions</vt:lpstr>
      <vt:lpstr>Overview</vt:lpstr>
      <vt:lpstr>SQL Group Functions</vt:lpstr>
      <vt:lpstr>SQL Group Functions</vt:lpstr>
      <vt:lpstr>SUM and Statistical Functions</vt:lpstr>
      <vt:lpstr>COUNT Function</vt:lpstr>
      <vt:lpstr>COUNT Function</vt:lpstr>
      <vt:lpstr>COUNT Function</vt:lpstr>
      <vt:lpstr>Using the GROUP BY Clause</vt:lpstr>
      <vt:lpstr>Using the GROUP BY Clause</vt:lpstr>
      <vt:lpstr>Using the HAVING Clause</vt:lpstr>
      <vt:lpstr>Using the HAVING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2020-09-14T19:04:09Z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