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80"/>
  </p:notesMasterIdLst>
  <p:sldIdLst>
    <p:sldId id="256" r:id="rId3"/>
    <p:sldId id="257" r:id="rId4"/>
    <p:sldId id="258" r:id="rId5"/>
    <p:sldId id="260" r:id="rId6"/>
    <p:sldId id="259" r:id="rId7"/>
    <p:sldId id="262" r:id="rId8"/>
    <p:sldId id="261" r:id="rId9"/>
    <p:sldId id="263" r:id="rId10"/>
    <p:sldId id="332" r:id="rId11"/>
    <p:sldId id="264" r:id="rId12"/>
    <p:sldId id="265" r:id="rId13"/>
    <p:sldId id="266" r:id="rId14"/>
    <p:sldId id="267" r:id="rId15"/>
    <p:sldId id="268" r:id="rId16"/>
    <p:sldId id="269" r:id="rId17"/>
    <p:sldId id="270" r:id="rId18"/>
    <p:sldId id="271" r:id="rId19"/>
    <p:sldId id="272" r:id="rId20"/>
    <p:sldId id="273" r:id="rId21"/>
    <p:sldId id="275" r:id="rId22"/>
    <p:sldId id="277" r:id="rId23"/>
    <p:sldId id="278" r:id="rId24"/>
    <p:sldId id="276" r:id="rId25"/>
    <p:sldId id="280" r:id="rId26"/>
    <p:sldId id="279" r:id="rId27"/>
    <p:sldId id="281" r:id="rId28"/>
    <p:sldId id="282" r:id="rId29"/>
    <p:sldId id="333" r:id="rId30"/>
    <p:sldId id="283" r:id="rId31"/>
    <p:sldId id="284" r:id="rId32"/>
    <p:sldId id="334" r:id="rId33"/>
    <p:sldId id="286" r:id="rId34"/>
    <p:sldId id="330" r:id="rId35"/>
    <p:sldId id="287" r:id="rId36"/>
    <p:sldId id="335" r:id="rId37"/>
    <p:sldId id="289" r:id="rId38"/>
    <p:sldId id="290" r:id="rId39"/>
    <p:sldId id="292" r:id="rId40"/>
    <p:sldId id="291"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31" r:id="rId54"/>
    <p:sldId id="305" r:id="rId55"/>
    <p:sldId id="337" r:id="rId56"/>
    <p:sldId id="338" r:id="rId57"/>
    <p:sldId id="307" r:id="rId58"/>
    <p:sldId id="339" r:id="rId59"/>
    <p:sldId id="336" r:id="rId60"/>
    <p:sldId id="310" r:id="rId61"/>
    <p:sldId id="311" r:id="rId62"/>
    <p:sldId id="312" r:id="rId63"/>
    <p:sldId id="313" r:id="rId64"/>
    <p:sldId id="314" r:id="rId65"/>
    <p:sldId id="315" r:id="rId66"/>
    <p:sldId id="316" r:id="rId67"/>
    <p:sldId id="317" r:id="rId68"/>
    <p:sldId id="318" r:id="rId69"/>
    <p:sldId id="320" r:id="rId70"/>
    <p:sldId id="321" r:id="rId71"/>
    <p:sldId id="322" r:id="rId72"/>
    <p:sldId id="323" r:id="rId73"/>
    <p:sldId id="340" r:id="rId74"/>
    <p:sldId id="325" r:id="rId75"/>
    <p:sldId id="327" r:id="rId76"/>
    <p:sldId id="326" r:id="rId77"/>
    <p:sldId id="341" r:id="rId78"/>
    <p:sldId id="329" r:id="rId7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autoAdjust="0"/>
    <p:restoredTop sz="92911" autoAdjust="0"/>
  </p:normalViewPr>
  <p:slideViewPr>
    <p:cSldViewPr>
      <p:cViewPr varScale="1">
        <p:scale>
          <a:sx n="106" d="100"/>
          <a:sy n="106" d="100"/>
        </p:scale>
        <p:origin x="175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9/14/20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dirty="0"/>
          </a:p>
        </p:txBody>
      </p:sp>
    </p:spTree>
    <p:extLst>
      <p:ext uri="{BB962C8B-B14F-4D97-AF65-F5344CB8AC3E}">
        <p14:creationId xmlns:p14="http://schemas.microsoft.com/office/powerpoint/2010/main" val="331827262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dirty="0"/>
          </a:p>
        </p:txBody>
      </p:sp>
    </p:spTree>
    <p:extLst>
      <p:ext uri="{BB962C8B-B14F-4D97-AF65-F5344CB8AC3E}">
        <p14:creationId xmlns:p14="http://schemas.microsoft.com/office/powerpoint/2010/main" val="37936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dirty="0"/>
          </a:p>
        </p:txBody>
      </p:sp>
    </p:spTree>
    <p:extLst>
      <p:ext uri="{BB962C8B-B14F-4D97-AF65-F5344CB8AC3E}">
        <p14:creationId xmlns:p14="http://schemas.microsoft.com/office/powerpoint/2010/main" val="299597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dirty="0"/>
          </a:p>
        </p:txBody>
      </p:sp>
    </p:spTree>
    <p:extLst>
      <p:ext uri="{BB962C8B-B14F-4D97-AF65-F5344CB8AC3E}">
        <p14:creationId xmlns:p14="http://schemas.microsoft.com/office/powerpoint/2010/main" val="191313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dirty="0"/>
          </a:p>
        </p:txBody>
      </p:sp>
    </p:spTree>
    <p:extLst>
      <p:ext uri="{BB962C8B-B14F-4D97-AF65-F5344CB8AC3E}">
        <p14:creationId xmlns:p14="http://schemas.microsoft.com/office/powerpoint/2010/main" val="114490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dirty="0"/>
          </a:p>
        </p:txBody>
      </p:sp>
    </p:spTree>
    <p:extLst>
      <p:ext uri="{BB962C8B-B14F-4D97-AF65-F5344CB8AC3E}">
        <p14:creationId xmlns:p14="http://schemas.microsoft.com/office/powerpoint/2010/main" val="401020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dirty="0"/>
          </a:p>
        </p:txBody>
      </p:sp>
    </p:spTree>
    <p:extLst>
      <p:ext uri="{BB962C8B-B14F-4D97-AF65-F5344CB8AC3E}">
        <p14:creationId xmlns:p14="http://schemas.microsoft.com/office/powerpoint/2010/main" val="308563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dirty="0"/>
          </a:p>
        </p:txBody>
      </p:sp>
    </p:spTree>
    <p:extLst>
      <p:ext uri="{BB962C8B-B14F-4D97-AF65-F5344CB8AC3E}">
        <p14:creationId xmlns:p14="http://schemas.microsoft.com/office/powerpoint/2010/main" val="1821184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dirty="0"/>
          </a:p>
        </p:txBody>
      </p:sp>
    </p:spTree>
    <p:extLst>
      <p:ext uri="{BB962C8B-B14F-4D97-AF65-F5344CB8AC3E}">
        <p14:creationId xmlns:p14="http://schemas.microsoft.com/office/powerpoint/2010/main" val="2999048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dirty="0"/>
          </a:p>
        </p:txBody>
      </p:sp>
    </p:spTree>
    <p:extLst>
      <p:ext uri="{BB962C8B-B14F-4D97-AF65-F5344CB8AC3E}">
        <p14:creationId xmlns:p14="http://schemas.microsoft.com/office/powerpoint/2010/main" val="999400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dirty="0"/>
          </a:p>
        </p:txBody>
      </p:sp>
    </p:spTree>
    <p:extLst>
      <p:ext uri="{BB962C8B-B14F-4D97-AF65-F5344CB8AC3E}">
        <p14:creationId xmlns:p14="http://schemas.microsoft.com/office/powerpoint/2010/main" val="176329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dirty="0"/>
          </a:p>
        </p:txBody>
      </p:sp>
    </p:spTree>
    <p:extLst>
      <p:ext uri="{BB962C8B-B14F-4D97-AF65-F5344CB8AC3E}">
        <p14:creationId xmlns:p14="http://schemas.microsoft.com/office/powerpoint/2010/main" val="4064554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dirty="0"/>
          </a:p>
        </p:txBody>
      </p:sp>
    </p:spTree>
    <p:extLst>
      <p:ext uri="{BB962C8B-B14F-4D97-AF65-F5344CB8AC3E}">
        <p14:creationId xmlns:p14="http://schemas.microsoft.com/office/powerpoint/2010/main" val="2738624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dirty="0"/>
          </a:p>
        </p:txBody>
      </p:sp>
    </p:spTree>
    <p:extLst>
      <p:ext uri="{BB962C8B-B14F-4D97-AF65-F5344CB8AC3E}">
        <p14:creationId xmlns:p14="http://schemas.microsoft.com/office/powerpoint/2010/main" val="1870562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dirty="0"/>
          </a:p>
        </p:txBody>
      </p:sp>
    </p:spTree>
    <p:extLst>
      <p:ext uri="{BB962C8B-B14F-4D97-AF65-F5344CB8AC3E}">
        <p14:creationId xmlns:p14="http://schemas.microsoft.com/office/powerpoint/2010/main" val="4064554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dirty="0"/>
          </a:p>
        </p:txBody>
      </p:sp>
    </p:spTree>
    <p:extLst>
      <p:ext uri="{BB962C8B-B14F-4D97-AF65-F5344CB8AC3E}">
        <p14:creationId xmlns:p14="http://schemas.microsoft.com/office/powerpoint/2010/main" val="529635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dirty="0"/>
          </a:p>
        </p:txBody>
      </p:sp>
    </p:spTree>
    <p:extLst>
      <p:ext uri="{BB962C8B-B14F-4D97-AF65-F5344CB8AC3E}">
        <p14:creationId xmlns:p14="http://schemas.microsoft.com/office/powerpoint/2010/main" val="1870562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dirty="0"/>
          </a:p>
        </p:txBody>
      </p:sp>
    </p:spTree>
    <p:extLst>
      <p:ext uri="{BB962C8B-B14F-4D97-AF65-F5344CB8AC3E}">
        <p14:creationId xmlns:p14="http://schemas.microsoft.com/office/powerpoint/2010/main" val="4277506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dirty="0"/>
          </a:p>
        </p:txBody>
      </p:sp>
    </p:spTree>
    <p:extLst>
      <p:ext uri="{BB962C8B-B14F-4D97-AF65-F5344CB8AC3E}">
        <p14:creationId xmlns:p14="http://schemas.microsoft.com/office/powerpoint/2010/main" val="1770012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dirty="0"/>
          </a:p>
        </p:txBody>
      </p:sp>
    </p:spTree>
    <p:extLst>
      <p:ext uri="{BB962C8B-B14F-4D97-AF65-F5344CB8AC3E}">
        <p14:creationId xmlns:p14="http://schemas.microsoft.com/office/powerpoint/2010/main" val="2731759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dirty="0"/>
          </a:p>
        </p:txBody>
      </p:sp>
    </p:spTree>
    <p:extLst>
      <p:ext uri="{BB962C8B-B14F-4D97-AF65-F5344CB8AC3E}">
        <p14:creationId xmlns:p14="http://schemas.microsoft.com/office/powerpoint/2010/main" val="578674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dirty="0"/>
          </a:p>
        </p:txBody>
      </p:sp>
    </p:spTree>
    <p:extLst>
      <p:ext uri="{BB962C8B-B14F-4D97-AF65-F5344CB8AC3E}">
        <p14:creationId xmlns:p14="http://schemas.microsoft.com/office/powerpoint/2010/main" val="422437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dirty="0"/>
          </a:p>
        </p:txBody>
      </p:sp>
    </p:spTree>
    <p:extLst>
      <p:ext uri="{BB962C8B-B14F-4D97-AF65-F5344CB8AC3E}">
        <p14:creationId xmlns:p14="http://schemas.microsoft.com/office/powerpoint/2010/main" val="2984801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dirty="0"/>
          </a:p>
        </p:txBody>
      </p:sp>
    </p:spTree>
    <p:extLst>
      <p:ext uri="{BB962C8B-B14F-4D97-AF65-F5344CB8AC3E}">
        <p14:creationId xmlns:p14="http://schemas.microsoft.com/office/powerpoint/2010/main" val="2560842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dirty="0"/>
          </a:p>
        </p:txBody>
      </p:sp>
    </p:spTree>
    <p:extLst>
      <p:ext uri="{BB962C8B-B14F-4D97-AF65-F5344CB8AC3E}">
        <p14:creationId xmlns:p14="http://schemas.microsoft.com/office/powerpoint/2010/main" val="2997849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dirty="0"/>
          </a:p>
        </p:txBody>
      </p:sp>
    </p:spTree>
    <p:extLst>
      <p:ext uri="{BB962C8B-B14F-4D97-AF65-F5344CB8AC3E}">
        <p14:creationId xmlns:p14="http://schemas.microsoft.com/office/powerpoint/2010/main" val="1870562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dirty="0"/>
          </a:p>
        </p:txBody>
      </p:sp>
    </p:spTree>
    <p:extLst>
      <p:ext uri="{BB962C8B-B14F-4D97-AF65-F5344CB8AC3E}">
        <p14:creationId xmlns:p14="http://schemas.microsoft.com/office/powerpoint/2010/main" val="339503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dirty="0"/>
          </a:p>
        </p:txBody>
      </p:sp>
    </p:spTree>
    <p:extLst>
      <p:ext uri="{BB962C8B-B14F-4D97-AF65-F5344CB8AC3E}">
        <p14:creationId xmlns:p14="http://schemas.microsoft.com/office/powerpoint/2010/main" val="2149518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37</a:t>
            </a:fld>
            <a:endParaRPr lang="en-US" dirty="0"/>
          </a:p>
        </p:txBody>
      </p:sp>
    </p:spTree>
    <p:extLst>
      <p:ext uri="{BB962C8B-B14F-4D97-AF65-F5344CB8AC3E}">
        <p14:creationId xmlns:p14="http://schemas.microsoft.com/office/powerpoint/2010/main" val="13176076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dirty="0"/>
          </a:p>
        </p:txBody>
      </p:sp>
    </p:spTree>
    <p:extLst>
      <p:ext uri="{BB962C8B-B14F-4D97-AF65-F5344CB8AC3E}">
        <p14:creationId xmlns:p14="http://schemas.microsoft.com/office/powerpoint/2010/main" val="4064554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dirty="0"/>
          </a:p>
        </p:txBody>
      </p:sp>
    </p:spTree>
    <p:extLst>
      <p:ext uri="{BB962C8B-B14F-4D97-AF65-F5344CB8AC3E}">
        <p14:creationId xmlns:p14="http://schemas.microsoft.com/office/powerpoint/2010/main" val="3855833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dirty="0"/>
          </a:p>
        </p:txBody>
      </p:sp>
    </p:spTree>
    <p:extLst>
      <p:ext uri="{BB962C8B-B14F-4D97-AF65-F5344CB8AC3E}">
        <p14:creationId xmlns:p14="http://schemas.microsoft.com/office/powerpoint/2010/main" val="4121575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dirty="0"/>
          </a:p>
        </p:txBody>
      </p:sp>
    </p:spTree>
    <p:extLst>
      <p:ext uri="{BB962C8B-B14F-4D97-AF65-F5344CB8AC3E}">
        <p14:creationId xmlns:p14="http://schemas.microsoft.com/office/powerpoint/2010/main" val="364150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dirty="0"/>
          </a:p>
        </p:txBody>
      </p:sp>
    </p:spTree>
    <p:extLst>
      <p:ext uri="{BB962C8B-B14F-4D97-AF65-F5344CB8AC3E}">
        <p14:creationId xmlns:p14="http://schemas.microsoft.com/office/powerpoint/2010/main" val="1870562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42</a:t>
            </a:fld>
            <a:endParaRPr lang="en-US" dirty="0"/>
          </a:p>
        </p:txBody>
      </p:sp>
    </p:spTree>
    <p:extLst>
      <p:ext uri="{BB962C8B-B14F-4D97-AF65-F5344CB8AC3E}">
        <p14:creationId xmlns:p14="http://schemas.microsoft.com/office/powerpoint/2010/main" val="4064554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43</a:t>
            </a:fld>
            <a:endParaRPr lang="en-US" dirty="0"/>
          </a:p>
        </p:txBody>
      </p:sp>
    </p:spTree>
    <p:extLst>
      <p:ext uri="{BB962C8B-B14F-4D97-AF65-F5344CB8AC3E}">
        <p14:creationId xmlns:p14="http://schemas.microsoft.com/office/powerpoint/2010/main" val="26531328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44</a:t>
            </a:fld>
            <a:endParaRPr lang="en-US" dirty="0"/>
          </a:p>
        </p:txBody>
      </p:sp>
    </p:spTree>
    <p:extLst>
      <p:ext uri="{BB962C8B-B14F-4D97-AF65-F5344CB8AC3E}">
        <p14:creationId xmlns:p14="http://schemas.microsoft.com/office/powerpoint/2010/main" val="25346506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45</a:t>
            </a:fld>
            <a:endParaRPr lang="en-US" dirty="0"/>
          </a:p>
        </p:txBody>
      </p:sp>
    </p:spTree>
    <p:extLst>
      <p:ext uri="{BB962C8B-B14F-4D97-AF65-F5344CB8AC3E}">
        <p14:creationId xmlns:p14="http://schemas.microsoft.com/office/powerpoint/2010/main" val="1586567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46</a:t>
            </a:fld>
            <a:endParaRPr lang="en-US" dirty="0"/>
          </a:p>
        </p:txBody>
      </p:sp>
    </p:spTree>
    <p:extLst>
      <p:ext uri="{BB962C8B-B14F-4D97-AF65-F5344CB8AC3E}">
        <p14:creationId xmlns:p14="http://schemas.microsoft.com/office/powerpoint/2010/main" val="3270343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47</a:t>
            </a:fld>
            <a:endParaRPr lang="en-US" dirty="0"/>
          </a:p>
        </p:txBody>
      </p:sp>
    </p:spTree>
    <p:extLst>
      <p:ext uri="{BB962C8B-B14F-4D97-AF65-F5344CB8AC3E}">
        <p14:creationId xmlns:p14="http://schemas.microsoft.com/office/powerpoint/2010/main" val="3018045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48</a:t>
            </a:fld>
            <a:endParaRPr lang="en-US" dirty="0"/>
          </a:p>
        </p:txBody>
      </p:sp>
    </p:spTree>
    <p:extLst>
      <p:ext uri="{BB962C8B-B14F-4D97-AF65-F5344CB8AC3E}">
        <p14:creationId xmlns:p14="http://schemas.microsoft.com/office/powerpoint/2010/main" val="2875997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49</a:t>
            </a:fld>
            <a:endParaRPr lang="en-US" dirty="0"/>
          </a:p>
        </p:txBody>
      </p:sp>
    </p:spTree>
    <p:extLst>
      <p:ext uri="{BB962C8B-B14F-4D97-AF65-F5344CB8AC3E}">
        <p14:creationId xmlns:p14="http://schemas.microsoft.com/office/powerpoint/2010/main" val="2565200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dirty="0"/>
          </a:p>
        </p:txBody>
      </p:sp>
    </p:spTree>
    <p:extLst>
      <p:ext uri="{BB962C8B-B14F-4D97-AF65-F5344CB8AC3E}">
        <p14:creationId xmlns:p14="http://schemas.microsoft.com/office/powerpoint/2010/main" val="3647952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51</a:t>
            </a:fld>
            <a:endParaRPr lang="en-US" dirty="0"/>
          </a:p>
        </p:txBody>
      </p:sp>
    </p:spTree>
    <p:extLst>
      <p:ext uri="{BB962C8B-B14F-4D97-AF65-F5344CB8AC3E}">
        <p14:creationId xmlns:p14="http://schemas.microsoft.com/office/powerpoint/2010/main" val="394656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dirty="0"/>
          </a:p>
        </p:txBody>
      </p:sp>
    </p:spTree>
    <p:extLst>
      <p:ext uri="{BB962C8B-B14F-4D97-AF65-F5344CB8AC3E}">
        <p14:creationId xmlns:p14="http://schemas.microsoft.com/office/powerpoint/2010/main" val="23036807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52</a:t>
            </a:fld>
            <a:endParaRPr lang="en-US" dirty="0"/>
          </a:p>
        </p:txBody>
      </p:sp>
    </p:spTree>
    <p:extLst>
      <p:ext uri="{BB962C8B-B14F-4D97-AF65-F5344CB8AC3E}">
        <p14:creationId xmlns:p14="http://schemas.microsoft.com/office/powerpoint/2010/main" val="18705628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53</a:t>
            </a:fld>
            <a:endParaRPr lang="en-US" dirty="0"/>
          </a:p>
        </p:txBody>
      </p:sp>
    </p:spTree>
    <p:extLst>
      <p:ext uri="{BB962C8B-B14F-4D97-AF65-F5344CB8AC3E}">
        <p14:creationId xmlns:p14="http://schemas.microsoft.com/office/powerpoint/2010/main" val="31950754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54</a:t>
            </a:fld>
            <a:endParaRPr lang="en-US" dirty="0"/>
          </a:p>
        </p:txBody>
      </p:sp>
    </p:spTree>
    <p:extLst>
      <p:ext uri="{BB962C8B-B14F-4D97-AF65-F5344CB8AC3E}">
        <p14:creationId xmlns:p14="http://schemas.microsoft.com/office/powerpoint/2010/main" val="42356900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55</a:t>
            </a:fld>
            <a:endParaRPr lang="en-US" dirty="0"/>
          </a:p>
        </p:txBody>
      </p:sp>
    </p:spTree>
    <p:extLst>
      <p:ext uri="{BB962C8B-B14F-4D97-AF65-F5344CB8AC3E}">
        <p14:creationId xmlns:p14="http://schemas.microsoft.com/office/powerpoint/2010/main" val="2953974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56</a:t>
            </a:fld>
            <a:endParaRPr lang="en-US" dirty="0"/>
          </a:p>
        </p:txBody>
      </p:sp>
    </p:spTree>
    <p:extLst>
      <p:ext uri="{BB962C8B-B14F-4D97-AF65-F5344CB8AC3E}">
        <p14:creationId xmlns:p14="http://schemas.microsoft.com/office/powerpoint/2010/main" val="15974997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57</a:t>
            </a:fld>
            <a:endParaRPr lang="en-US" dirty="0"/>
          </a:p>
        </p:txBody>
      </p:sp>
    </p:spTree>
    <p:extLst>
      <p:ext uri="{BB962C8B-B14F-4D97-AF65-F5344CB8AC3E}">
        <p14:creationId xmlns:p14="http://schemas.microsoft.com/office/powerpoint/2010/main" val="2937273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59</a:t>
            </a:fld>
            <a:endParaRPr lang="en-US" dirty="0"/>
          </a:p>
        </p:txBody>
      </p:sp>
    </p:spTree>
    <p:extLst>
      <p:ext uri="{BB962C8B-B14F-4D97-AF65-F5344CB8AC3E}">
        <p14:creationId xmlns:p14="http://schemas.microsoft.com/office/powerpoint/2010/main" val="40645548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60</a:t>
            </a:fld>
            <a:endParaRPr lang="en-US" dirty="0"/>
          </a:p>
        </p:txBody>
      </p:sp>
    </p:spTree>
    <p:extLst>
      <p:ext uri="{BB962C8B-B14F-4D97-AF65-F5344CB8AC3E}">
        <p14:creationId xmlns:p14="http://schemas.microsoft.com/office/powerpoint/2010/main" val="1958154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61</a:t>
            </a:fld>
            <a:endParaRPr lang="en-US" dirty="0"/>
          </a:p>
        </p:txBody>
      </p:sp>
    </p:spTree>
    <p:extLst>
      <p:ext uri="{BB962C8B-B14F-4D97-AF65-F5344CB8AC3E}">
        <p14:creationId xmlns:p14="http://schemas.microsoft.com/office/powerpoint/2010/main" val="20181348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62</a:t>
            </a:fld>
            <a:endParaRPr lang="en-US" dirty="0"/>
          </a:p>
        </p:txBody>
      </p:sp>
    </p:spTree>
    <p:extLst>
      <p:ext uri="{BB962C8B-B14F-4D97-AF65-F5344CB8AC3E}">
        <p14:creationId xmlns:p14="http://schemas.microsoft.com/office/powerpoint/2010/main" val="80219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dirty="0"/>
          </a:p>
        </p:txBody>
      </p:sp>
    </p:spTree>
    <p:extLst>
      <p:ext uri="{BB962C8B-B14F-4D97-AF65-F5344CB8AC3E}">
        <p14:creationId xmlns:p14="http://schemas.microsoft.com/office/powerpoint/2010/main" val="4064554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63</a:t>
            </a:fld>
            <a:endParaRPr lang="en-US" dirty="0"/>
          </a:p>
        </p:txBody>
      </p:sp>
    </p:spTree>
    <p:extLst>
      <p:ext uri="{BB962C8B-B14F-4D97-AF65-F5344CB8AC3E}">
        <p14:creationId xmlns:p14="http://schemas.microsoft.com/office/powerpoint/2010/main" val="23380897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64</a:t>
            </a:fld>
            <a:endParaRPr lang="en-US" dirty="0"/>
          </a:p>
        </p:txBody>
      </p:sp>
    </p:spTree>
    <p:extLst>
      <p:ext uri="{BB962C8B-B14F-4D97-AF65-F5344CB8AC3E}">
        <p14:creationId xmlns:p14="http://schemas.microsoft.com/office/powerpoint/2010/main" val="24232131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65</a:t>
            </a:fld>
            <a:endParaRPr lang="en-US" dirty="0"/>
          </a:p>
        </p:txBody>
      </p:sp>
    </p:spTree>
    <p:extLst>
      <p:ext uri="{BB962C8B-B14F-4D97-AF65-F5344CB8AC3E}">
        <p14:creationId xmlns:p14="http://schemas.microsoft.com/office/powerpoint/2010/main" val="4063771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66</a:t>
            </a:fld>
            <a:endParaRPr lang="en-US" dirty="0"/>
          </a:p>
        </p:txBody>
      </p:sp>
    </p:spTree>
    <p:extLst>
      <p:ext uri="{BB962C8B-B14F-4D97-AF65-F5344CB8AC3E}">
        <p14:creationId xmlns:p14="http://schemas.microsoft.com/office/powerpoint/2010/main" val="24808299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67</a:t>
            </a:fld>
            <a:endParaRPr lang="en-US" dirty="0"/>
          </a:p>
        </p:txBody>
      </p:sp>
    </p:spTree>
    <p:extLst>
      <p:ext uri="{BB962C8B-B14F-4D97-AF65-F5344CB8AC3E}">
        <p14:creationId xmlns:p14="http://schemas.microsoft.com/office/powerpoint/2010/main" val="34240753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68</a:t>
            </a:fld>
            <a:endParaRPr lang="en-US" dirty="0"/>
          </a:p>
        </p:txBody>
      </p:sp>
    </p:spTree>
    <p:extLst>
      <p:ext uri="{BB962C8B-B14F-4D97-AF65-F5344CB8AC3E}">
        <p14:creationId xmlns:p14="http://schemas.microsoft.com/office/powerpoint/2010/main" val="1124741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69</a:t>
            </a:fld>
            <a:endParaRPr lang="en-US" dirty="0"/>
          </a:p>
        </p:txBody>
      </p:sp>
    </p:spTree>
    <p:extLst>
      <p:ext uri="{BB962C8B-B14F-4D97-AF65-F5344CB8AC3E}">
        <p14:creationId xmlns:p14="http://schemas.microsoft.com/office/powerpoint/2010/main" val="37645248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70</a:t>
            </a:fld>
            <a:endParaRPr lang="en-US" dirty="0"/>
          </a:p>
        </p:txBody>
      </p:sp>
    </p:spTree>
    <p:extLst>
      <p:ext uri="{BB962C8B-B14F-4D97-AF65-F5344CB8AC3E}">
        <p14:creationId xmlns:p14="http://schemas.microsoft.com/office/powerpoint/2010/main" val="11009566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71</a:t>
            </a:fld>
            <a:endParaRPr lang="en-US" dirty="0"/>
          </a:p>
        </p:txBody>
      </p:sp>
    </p:spTree>
    <p:extLst>
      <p:ext uri="{BB962C8B-B14F-4D97-AF65-F5344CB8AC3E}">
        <p14:creationId xmlns:p14="http://schemas.microsoft.com/office/powerpoint/2010/main" val="23187465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72</a:t>
            </a:fld>
            <a:endParaRPr lang="en-US" dirty="0"/>
          </a:p>
        </p:txBody>
      </p:sp>
    </p:spTree>
    <p:extLst>
      <p:ext uri="{BB962C8B-B14F-4D97-AF65-F5344CB8AC3E}">
        <p14:creationId xmlns:p14="http://schemas.microsoft.com/office/powerpoint/2010/main" val="259671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dirty="0"/>
          </a:p>
        </p:txBody>
      </p:sp>
    </p:spTree>
    <p:extLst>
      <p:ext uri="{BB962C8B-B14F-4D97-AF65-F5344CB8AC3E}">
        <p14:creationId xmlns:p14="http://schemas.microsoft.com/office/powerpoint/2010/main" val="37776172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73</a:t>
            </a:fld>
            <a:endParaRPr lang="en-US" dirty="0"/>
          </a:p>
        </p:txBody>
      </p:sp>
    </p:spTree>
    <p:extLst>
      <p:ext uri="{BB962C8B-B14F-4D97-AF65-F5344CB8AC3E}">
        <p14:creationId xmlns:p14="http://schemas.microsoft.com/office/powerpoint/2010/main" val="8134372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74</a:t>
            </a:fld>
            <a:endParaRPr lang="en-US" dirty="0"/>
          </a:p>
        </p:txBody>
      </p:sp>
    </p:spTree>
    <p:extLst>
      <p:ext uri="{BB962C8B-B14F-4D97-AF65-F5344CB8AC3E}">
        <p14:creationId xmlns:p14="http://schemas.microsoft.com/office/powerpoint/2010/main" val="40645548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75</a:t>
            </a:fld>
            <a:endParaRPr lang="en-US" dirty="0"/>
          </a:p>
        </p:txBody>
      </p:sp>
    </p:spTree>
    <p:extLst>
      <p:ext uri="{BB962C8B-B14F-4D97-AF65-F5344CB8AC3E}">
        <p14:creationId xmlns:p14="http://schemas.microsoft.com/office/powerpoint/2010/main" val="10457617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76</a:t>
            </a:fld>
            <a:endParaRPr lang="en-US" dirty="0"/>
          </a:p>
        </p:txBody>
      </p:sp>
    </p:spTree>
    <p:extLst>
      <p:ext uri="{BB962C8B-B14F-4D97-AF65-F5344CB8AC3E}">
        <p14:creationId xmlns:p14="http://schemas.microsoft.com/office/powerpoint/2010/main" val="19732740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77</a:t>
            </a:fld>
            <a:endParaRPr lang="en-US" dirty="0"/>
          </a:p>
        </p:txBody>
      </p:sp>
    </p:spTree>
    <p:extLst>
      <p:ext uri="{BB962C8B-B14F-4D97-AF65-F5344CB8AC3E}">
        <p14:creationId xmlns:p14="http://schemas.microsoft.com/office/powerpoint/2010/main" val="4058971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dirty="0"/>
          </a:p>
        </p:txBody>
      </p:sp>
    </p:spTree>
    <p:extLst>
      <p:ext uri="{BB962C8B-B14F-4D97-AF65-F5344CB8AC3E}">
        <p14:creationId xmlns:p14="http://schemas.microsoft.com/office/powerpoint/2010/main" val="346488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dirty="0"/>
          </a:p>
        </p:txBody>
      </p:sp>
    </p:spTree>
    <p:extLst>
      <p:ext uri="{BB962C8B-B14F-4D97-AF65-F5344CB8AC3E}">
        <p14:creationId xmlns:p14="http://schemas.microsoft.com/office/powerpoint/2010/main" val="178607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9/14/20 1:04 PM</a:t>
            </a:fld>
            <a:endParaRPr lang="en-US" sz="2000" dirty="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hape 3"/>
          <p:cNvSpPr>
            <a:spLocks noGrp="1"/>
          </p:cNvSpPr>
          <p:nvPr>
            <p:ph type="dt" sz="half" idx="10"/>
          </p:nvPr>
        </p:nvSpPr>
        <p:spPr/>
        <p:txBody>
          <a:bodyPr/>
          <a:lstStyle/>
          <a:p>
            <a:fld id="{8D3816DF-213E-421B-92D3-C068DBB023D6}" type="datetime8">
              <a:rPr lang="en-US" smtClean="0">
                <a:solidFill>
                  <a:schemeClr val="tx2"/>
                </a:solidFill>
              </a:rPr>
              <a:pPr/>
              <a:t>9/14/20 1:04 PM</a:t>
            </a:fld>
            <a:endParaRPr lang="en-US" dirty="0"/>
          </a:p>
        </p:txBody>
      </p:sp>
      <p:sp>
        <p:nvSpPr>
          <p:cNvPr id="5" name="Shape 4"/>
          <p:cNvSpPr>
            <a:spLocks noGrp="1"/>
          </p:cNvSpPr>
          <p:nvPr>
            <p:ph type="ftr" sz="quarter" idx="11"/>
          </p:nvPr>
        </p:nvSpPr>
        <p:spPr/>
        <p:txBody>
          <a:bodyPr/>
          <a:lstStyle/>
          <a:p>
            <a:endParaRPr lang="en-US" dirty="0"/>
          </a:p>
        </p:txBody>
      </p:sp>
      <p:sp>
        <p:nvSpPr>
          <p:cNvPr id="6" name="Shape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9/14/20 1:04 PM</a:t>
            </a:fld>
            <a:endParaRPr lang="en-US" dirty="0"/>
          </a:p>
        </p:txBody>
      </p:sp>
      <p:sp>
        <p:nvSpPr>
          <p:cNvPr id="5" name="Shape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Shape 3"/>
          <p:cNvSpPr>
            <a:spLocks noGrp="1"/>
          </p:cNvSpPr>
          <p:nvPr>
            <p:ph type="dt" sz="half" idx="10"/>
          </p:nvPr>
        </p:nvSpPr>
        <p:spPr/>
        <p:txBody>
          <a:bodyPr/>
          <a:lstStyle/>
          <a:p>
            <a:fld id="{B7129108-AC8D-4212-9283-60D9E99BF07A}" type="datetime8">
              <a:rPr lang="en-US" smtClean="0"/>
              <a:pPr/>
              <a:t>9/14/20 1:04 PM</a:t>
            </a:fld>
            <a:endParaRPr lang="en-US" dirty="0"/>
          </a:p>
        </p:txBody>
      </p:sp>
      <p:sp>
        <p:nvSpPr>
          <p:cNvPr id="5" name="Shape 4"/>
          <p:cNvSpPr>
            <a:spLocks noGrp="1"/>
          </p:cNvSpPr>
          <p:nvPr>
            <p:ph type="ftr" sz="quarter" idx="11"/>
          </p:nvPr>
        </p:nvSpPr>
        <p:spPr/>
        <p:txBody>
          <a:bodyPr/>
          <a:lstStyle/>
          <a:p>
            <a:endParaRPr lang="en-US" dirty="0"/>
          </a:p>
        </p:txBody>
      </p:sp>
      <p:sp>
        <p:nvSpPr>
          <p:cNvPr id="6" name="Shape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Shape 11"/>
          <p:cNvSpPr>
            <a:spLocks noGrp="1"/>
          </p:cNvSpPr>
          <p:nvPr>
            <p:ph type="dt" sz="half" idx="10"/>
          </p:nvPr>
        </p:nvSpPr>
        <p:spPr/>
        <p:txBody>
          <a:bodyPr/>
          <a:lstStyle/>
          <a:p>
            <a:fld id="{B6DED3D3-6235-4F4C-B439-DF277FB555A7}" type="datetime8">
              <a:rPr lang="en-US" smtClean="0"/>
              <a:pPr/>
              <a:t>9/14/20 1:04 PM</a:t>
            </a:fld>
            <a:endParaRPr lang="en-US" dirty="0"/>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Shape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9" name="Shape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hape 7"/>
          <p:cNvSpPr>
            <a:spLocks noGrp="1"/>
          </p:cNvSpPr>
          <p:nvPr>
            <p:ph type="dt" sz="half" idx="15"/>
          </p:nvPr>
        </p:nvSpPr>
        <p:spPr/>
        <p:txBody>
          <a:bodyPr rtlCol="0"/>
          <a:lstStyle/>
          <a:p>
            <a:fld id="{3B5F1E3E-4B2F-4895-B65E-28B2E64F39F6}" type="datetime8">
              <a:rPr lang="en-US" smtClean="0"/>
              <a:pPr/>
              <a:t>9/14/20 1:04 PM</a:t>
            </a:fld>
            <a:endParaRPr lang="en-US" dirty="0"/>
          </a:p>
        </p:txBody>
      </p:sp>
      <p:sp>
        <p:nvSpPr>
          <p:cNvPr id="10" name="Shape 9"/>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2" name="Shape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hape 9"/>
          <p:cNvSpPr>
            <a:spLocks noGrp="1"/>
          </p:cNvSpPr>
          <p:nvPr>
            <p:ph type="dt" sz="half" idx="15"/>
          </p:nvPr>
        </p:nvSpPr>
        <p:spPr/>
        <p:txBody>
          <a:bodyPr rtlCol="0"/>
          <a:lstStyle/>
          <a:p>
            <a:fld id="{63085435-8225-4333-BFFA-0096413F0D76}" type="datetime8">
              <a:rPr lang="en-US" smtClean="0"/>
              <a:pPr/>
              <a:t>9/14/20 1:04 PM</a:t>
            </a:fld>
            <a:endParaRPr lang="en-US" dirty="0"/>
          </a:p>
        </p:txBody>
      </p:sp>
      <p:sp>
        <p:nvSpPr>
          <p:cNvPr id="12" name="Shape 11"/>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4" name="Shape 13"/>
          <p:cNvSpPr>
            <a:spLocks noGrp="1"/>
          </p:cNvSpPr>
          <p:nvPr>
            <p:ph type="ftr" sz="quarter" idx="17"/>
          </p:nvPr>
        </p:nvSpPr>
        <p:spPr/>
        <p:txBody>
          <a:bodyPr rtlCol="0"/>
          <a:lstStyle/>
          <a:p>
            <a:endParaRPr lang="en-US" dirty="0"/>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dt" sz="half" idx="10"/>
          </p:nvPr>
        </p:nvSpPr>
        <p:spPr/>
        <p:txBody>
          <a:bodyPr/>
          <a:lstStyle/>
          <a:p>
            <a:fld id="{0783C494-2A87-468C-A21B-CB14FB9ABB00}" type="datetime8">
              <a:rPr lang="en-US" smtClean="0"/>
              <a:pPr/>
              <a:t>9/14/20 1:04 PM</a:t>
            </a:fld>
            <a:endParaRPr lang="en-US" dirty="0"/>
          </a:p>
        </p:txBody>
      </p:sp>
      <p:sp>
        <p:nvSpPr>
          <p:cNvPr id="4" name="Shape 3"/>
          <p:cNvSpPr>
            <a:spLocks noGrp="1"/>
          </p:cNvSpPr>
          <p:nvPr>
            <p:ph type="ftr" sz="quarter" idx="11"/>
          </p:nvPr>
        </p:nvSpPr>
        <p:spPr/>
        <p:txBody>
          <a:bodyPr/>
          <a:lstStyle/>
          <a:p>
            <a:endParaRPr lang="en-US" dirty="0"/>
          </a:p>
        </p:txBody>
      </p:sp>
      <p:sp>
        <p:nvSpPr>
          <p:cNvPr id="5" name="Shape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en-US" smtClean="0"/>
              <a:pPr/>
              <a:t>9/14/20 1:04 PM</a:t>
            </a:fld>
            <a:endParaRPr lang="en-US" dirty="0"/>
          </a:p>
        </p:txBody>
      </p:sp>
      <p:sp>
        <p:nvSpPr>
          <p:cNvPr id="3" name="Shape 2"/>
          <p:cNvSpPr>
            <a:spLocks noGrp="1"/>
          </p:cNvSpPr>
          <p:nvPr>
            <p:ph type="ftr" sz="quarter" idx="11"/>
          </p:nvPr>
        </p:nvSpPr>
        <p:spPr/>
        <p:txBody>
          <a:bodyPr/>
          <a:lstStyle/>
          <a:p>
            <a:endParaRPr lang="en-US" dirty="0"/>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Shape 4"/>
          <p:cNvSpPr>
            <a:spLocks noGrp="1"/>
          </p:cNvSpPr>
          <p:nvPr>
            <p:ph type="dt" sz="half" idx="10"/>
          </p:nvPr>
        </p:nvSpPr>
        <p:spPr/>
        <p:txBody>
          <a:bodyPr/>
          <a:lstStyle/>
          <a:p>
            <a:fld id="{4BECC0C8-36B8-442A-833D-B6AACE86BB77}" type="datetime8">
              <a:rPr lang="en-US" smtClean="0"/>
              <a:pPr/>
              <a:t>9/14/20 1:04 PM</a:t>
            </a:fld>
            <a:endParaRPr lang="en-US" dirty="0"/>
          </a:p>
        </p:txBody>
      </p:sp>
      <p:sp>
        <p:nvSpPr>
          <p:cNvPr id="6" name="Shape 5"/>
          <p:cNvSpPr>
            <a:spLocks noGrp="1"/>
          </p:cNvSpPr>
          <p:nvPr>
            <p:ph type="ftr" sz="quarter" idx="11"/>
          </p:nvPr>
        </p:nvSpPr>
        <p:spPr/>
        <p:txBody>
          <a:bodyPr/>
          <a:lstStyle/>
          <a:p>
            <a:endParaRPr lang="en-US" dirty="0"/>
          </a:p>
        </p:txBody>
      </p:sp>
      <p:sp>
        <p:nvSpPr>
          <p:cNvPr id="7" name="Shape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en-US" smtClean="0"/>
              <a:pPr/>
              <a:t>9/14/20 1:04 PM</a:t>
            </a:fld>
            <a:endParaRPr lang="en-US" dirty="0"/>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Shape 13"/>
          <p:cNvSpPr>
            <a:spLocks noGrp="1"/>
          </p:cNvSpPr>
          <p:nvPr>
            <p:ph type="ftr" sz="quarter" idx="12"/>
          </p:nvPr>
        </p:nvSpPr>
        <p:spPr>
          <a:xfrm>
            <a:off x="1600200" y="6248206"/>
            <a:ext cx="4572000" cy="365125"/>
          </a:xfrm>
        </p:spPr>
        <p:txBody>
          <a:bodyPr rtlCol="0"/>
          <a:lstStyle/>
          <a:p>
            <a:endParaRPr lang="en-US" dirty="0"/>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dirty="0"/>
              <a:t>Drag picture to placeholder or click icon to add</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9/14/20 1:04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1.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2.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50.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5.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3.emf"/><Relationship Id="rId4" Type="http://schemas.openxmlformats.org/officeDocument/2006/relationships/oleObject" Target="../embeddings/oleObject5.bin"/><Relationship Id="rId9" Type="http://schemas.openxmlformats.org/officeDocument/2006/relationships/image" Target="../media/image5.emf"/></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a:t>Multi Table SQL</a:t>
            </a:r>
          </a:p>
        </p:txBody>
      </p:sp>
      <p:sp>
        <p:nvSpPr>
          <p:cNvPr id="3" name="Rectangle 2"/>
          <p:cNvSpPr>
            <a:spLocks noGrp="1"/>
          </p:cNvSpPr>
          <p:nvPr>
            <p:ph type="subTitle" idx="1"/>
          </p:nvPr>
        </p:nvSpPr>
        <p:spPr/>
        <p:txBody>
          <a:bodyPr>
            <a:normAutofit fontScale="77500" lnSpcReduction="20000"/>
          </a:bodyPr>
          <a:lstStyle/>
          <a:p>
            <a:r>
              <a:rPr lang="en-US"/>
              <a:t>COMP 3421</a:t>
            </a:r>
            <a:endParaRPr lang="en-US" dirty="0"/>
          </a:p>
          <a:p>
            <a:r>
              <a:rPr lang="en-US" dirty="0"/>
              <a:t>Database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a:xfrm>
            <a:off x="612648" y="1600200"/>
            <a:ext cx="8153400" cy="5029200"/>
          </a:xfrm>
        </p:spPr>
        <p:txBody>
          <a:bodyPr>
            <a:normAutofit fontScale="92500" lnSpcReduction="20000"/>
          </a:bodyPr>
          <a:lstStyle/>
          <a:p>
            <a:r>
              <a:rPr lang="en-US" dirty="0"/>
              <a:t>Inner join 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For an INNER JOIN…</a:t>
            </a:r>
          </a:p>
          <a:p>
            <a:pPr lvl="2"/>
            <a:r>
              <a:rPr lang="en-US" sz="2200" dirty="0"/>
              <a:t>Order of tables in FROM clause doesn’t matter</a:t>
            </a:r>
          </a:p>
          <a:p>
            <a:pPr lvl="2"/>
            <a:r>
              <a:rPr lang="en-US" sz="2200" dirty="0"/>
              <a:t>Order of tables in join condition doesn’t matter</a:t>
            </a:r>
          </a:p>
          <a:p>
            <a:pPr lvl="1"/>
            <a:endParaRPr lang="en-US" dirty="0"/>
          </a:p>
        </p:txBody>
      </p:sp>
      <p:sp>
        <p:nvSpPr>
          <p:cNvPr id="4" name="Rectangle 3"/>
          <p:cNvSpPr/>
          <p:nvPr/>
        </p:nvSpPr>
        <p:spPr>
          <a:xfrm>
            <a:off x="609600" y="2209800"/>
            <a:ext cx="7848600" cy="120032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dirty="0">
                <a:solidFill>
                  <a:srgbClr val="000000"/>
                </a:solidFill>
                <a:latin typeface="Courier New" pitchFamily="49" charset="0"/>
                <a:ea typeface="+mn-ea"/>
                <a:cs typeface="Courier New" pitchFamily="49" charset="0"/>
              </a:rPr>
              <a:t>SELECT </a:t>
            </a:r>
            <a:r>
              <a:rPr lang="en-US" dirty="0" err="1">
                <a:solidFill>
                  <a:srgbClr val="000000"/>
                </a:solidFill>
                <a:latin typeface="Courier New" pitchFamily="49" charset="0"/>
                <a:ea typeface="+mn-ea"/>
                <a:cs typeface="Courier New" pitchFamily="49" charset="0"/>
              </a:rPr>
              <a:t>cust_id</a:t>
            </a:r>
            <a:r>
              <a:rPr lang="en-US" dirty="0">
                <a:solidFill>
                  <a:srgbClr val="000000"/>
                </a:solidFill>
                <a:latin typeface="Courier New" pitchFamily="49" charset="0"/>
                <a:ea typeface="+mn-ea"/>
                <a:cs typeface="Courier New" pitchFamily="49" charset="0"/>
              </a:rPr>
              <a:t>, </a:t>
            </a:r>
            <a:r>
              <a:rPr lang="en-US" dirty="0" err="1">
                <a:solidFill>
                  <a:srgbClr val="000000"/>
                </a:solidFill>
                <a:latin typeface="Courier New" pitchFamily="49" charset="0"/>
                <a:ea typeface="+mn-ea"/>
                <a:cs typeface="Courier New" pitchFamily="49" charset="0"/>
              </a:rPr>
              <a:t>purch_id</a:t>
            </a:r>
            <a:r>
              <a:rPr lang="en-US" dirty="0">
                <a:solidFill>
                  <a:srgbClr val="000000"/>
                </a:solidFill>
                <a:latin typeface="Courier New" pitchFamily="49" charset="0"/>
                <a:ea typeface="+mn-ea"/>
                <a:cs typeface="Courier New" pitchFamily="49" charset="0"/>
              </a:rPr>
              <a:t>, </a:t>
            </a:r>
            <a:r>
              <a:rPr lang="en-US" dirty="0" err="1">
                <a:solidFill>
                  <a:srgbClr val="000000"/>
                </a:solidFill>
                <a:latin typeface="Courier New" pitchFamily="49" charset="0"/>
                <a:ea typeface="+mn-ea"/>
                <a:cs typeface="Courier New" pitchFamily="49" charset="0"/>
              </a:rPr>
              <a:t>purch_date</a:t>
            </a:r>
            <a:r>
              <a:rPr lang="en-US" dirty="0">
                <a:solidFill>
                  <a:srgbClr val="000000"/>
                </a:solidFill>
                <a:latin typeface="Courier New" pitchFamily="49" charset="0"/>
                <a:ea typeface="+mn-ea"/>
                <a:cs typeface="Courier New" pitchFamily="49" charset="0"/>
              </a:rPr>
              <a:t>, </a:t>
            </a:r>
            <a:r>
              <a:rPr lang="en-US" dirty="0" err="1">
                <a:solidFill>
                  <a:srgbClr val="000000"/>
                </a:solidFill>
                <a:latin typeface="Courier New" pitchFamily="49" charset="0"/>
                <a:ea typeface="+mn-ea"/>
                <a:cs typeface="Courier New" pitchFamily="49" charset="0"/>
              </a:rPr>
              <a:t>prod_desc</a:t>
            </a:r>
            <a:endParaRPr lang="en-US" dirty="0">
              <a:solidFill>
                <a:srgbClr val="000000"/>
              </a:solidFill>
              <a:latin typeface="Courier New" pitchFamily="49" charset="0"/>
              <a:ea typeface="+mn-ea"/>
              <a:cs typeface="Courier New" pitchFamily="49" charset="0"/>
            </a:endParaRPr>
          </a:p>
          <a:p>
            <a:pPr>
              <a:defRPr/>
            </a:pPr>
            <a:r>
              <a:rPr lang="en-US" dirty="0">
                <a:solidFill>
                  <a:srgbClr val="000000"/>
                </a:solidFill>
                <a:latin typeface="Courier New" pitchFamily="49" charset="0"/>
                <a:ea typeface="+mn-ea"/>
                <a:cs typeface="Courier New" pitchFamily="49" charset="0"/>
              </a:rPr>
              <a:t>FROM </a:t>
            </a:r>
            <a:r>
              <a:rPr lang="en-US" dirty="0" err="1">
                <a:solidFill>
                  <a:srgbClr val="000000"/>
                </a:solidFill>
                <a:latin typeface="Courier New" pitchFamily="49" charset="0"/>
                <a:ea typeface="+mn-ea"/>
                <a:cs typeface="Courier New" pitchFamily="49" charset="0"/>
              </a:rPr>
              <a:t>candy_purchase</a:t>
            </a:r>
            <a:r>
              <a:rPr lang="en-US" dirty="0">
                <a:solidFill>
                  <a:srgbClr val="000000"/>
                </a:solidFill>
                <a:latin typeface="Courier New" pitchFamily="49" charset="0"/>
                <a:ea typeface="+mn-ea"/>
                <a:cs typeface="Courier New" pitchFamily="49" charset="0"/>
              </a:rPr>
              <a:t> JOIN </a:t>
            </a:r>
            <a:r>
              <a:rPr lang="en-US" dirty="0" err="1">
                <a:solidFill>
                  <a:srgbClr val="000000"/>
                </a:solidFill>
                <a:latin typeface="Courier New" pitchFamily="49" charset="0"/>
                <a:ea typeface="+mn-ea"/>
                <a:cs typeface="Courier New" pitchFamily="49" charset="0"/>
              </a:rPr>
              <a:t>candy_product</a:t>
            </a:r>
            <a:r>
              <a:rPr lang="en-US" dirty="0">
                <a:solidFill>
                  <a:srgbClr val="000000"/>
                </a:solidFill>
                <a:latin typeface="Courier New" pitchFamily="49" charset="0"/>
                <a:ea typeface="+mn-ea"/>
                <a:cs typeface="Courier New" pitchFamily="49" charset="0"/>
              </a:rPr>
              <a:t> </a:t>
            </a:r>
          </a:p>
          <a:p>
            <a:pPr>
              <a:defRPr/>
            </a:pPr>
            <a:r>
              <a:rPr lang="en-US" dirty="0">
                <a:solidFill>
                  <a:srgbClr val="000000"/>
                </a:solidFill>
                <a:latin typeface="Courier New" pitchFamily="49" charset="0"/>
                <a:ea typeface="+mn-ea"/>
                <a:cs typeface="Courier New" pitchFamily="49" charset="0"/>
              </a:rPr>
              <a:t>     	ON </a:t>
            </a:r>
            <a:r>
              <a:rPr lang="en-US" dirty="0" err="1">
                <a:solidFill>
                  <a:srgbClr val="000000"/>
                </a:solidFill>
                <a:latin typeface="Courier New" pitchFamily="49" charset="0"/>
                <a:ea typeface="+mn-ea"/>
                <a:cs typeface="Courier New" pitchFamily="49" charset="0"/>
              </a:rPr>
              <a:t>candy_purchase.prod_id</a:t>
            </a:r>
            <a:r>
              <a:rPr lang="en-US" dirty="0">
                <a:solidFill>
                  <a:srgbClr val="000000"/>
                </a:solidFill>
                <a:latin typeface="Courier New" pitchFamily="49" charset="0"/>
                <a:ea typeface="+mn-ea"/>
                <a:cs typeface="Courier New" pitchFamily="49" charset="0"/>
              </a:rPr>
              <a:t> = </a:t>
            </a:r>
            <a:r>
              <a:rPr lang="en-US" dirty="0" err="1">
                <a:solidFill>
                  <a:srgbClr val="000000"/>
                </a:solidFill>
                <a:latin typeface="Courier New" pitchFamily="49" charset="0"/>
                <a:ea typeface="+mn-ea"/>
                <a:cs typeface="Courier New" pitchFamily="49" charset="0"/>
              </a:rPr>
              <a:t>candy_product.prod_id</a:t>
            </a:r>
            <a:endParaRPr lang="en-US" dirty="0">
              <a:solidFill>
                <a:srgbClr val="000000"/>
              </a:solidFill>
              <a:latin typeface="Courier New" pitchFamily="49" charset="0"/>
              <a:ea typeface="+mn-ea"/>
              <a:cs typeface="Courier New" pitchFamily="49" charset="0"/>
            </a:endParaRPr>
          </a:p>
          <a:p>
            <a:pPr>
              <a:defRPr/>
            </a:pPr>
            <a:r>
              <a:rPr lang="en-US" dirty="0">
                <a:solidFill>
                  <a:srgbClr val="000000"/>
                </a:solidFill>
                <a:latin typeface="Courier New" pitchFamily="49" charset="0"/>
                <a:ea typeface="+mn-ea"/>
                <a:cs typeface="Courier New" pitchFamily="49" charset="0"/>
              </a:rPr>
              <a:t>WHERE </a:t>
            </a:r>
            <a:r>
              <a:rPr lang="en-US" dirty="0" err="1">
                <a:solidFill>
                  <a:srgbClr val="000000"/>
                </a:solidFill>
                <a:latin typeface="Courier New" pitchFamily="49" charset="0"/>
                <a:ea typeface="+mn-ea"/>
                <a:cs typeface="Courier New" pitchFamily="49" charset="0"/>
              </a:rPr>
              <a:t>cust_id</a:t>
            </a:r>
            <a:r>
              <a:rPr lang="en-US" dirty="0">
                <a:solidFill>
                  <a:srgbClr val="000000"/>
                </a:solidFill>
                <a:latin typeface="Courier New" pitchFamily="49" charset="0"/>
                <a:ea typeface="+mn-ea"/>
                <a:cs typeface="Courier New" pitchFamily="49" charset="0"/>
              </a:rPr>
              <a:t> = 7</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05200"/>
            <a:ext cx="6143625"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156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Alternate inner join syntax</a:t>
            </a:r>
          </a:p>
          <a:p>
            <a:endParaRPr lang="en-US" dirty="0"/>
          </a:p>
          <a:p>
            <a:endParaRPr lang="en-US" dirty="0"/>
          </a:p>
          <a:p>
            <a:endParaRPr lang="en-US" dirty="0"/>
          </a:p>
          <a:p>
            <a:pPr lvl="1"/>
            <a:endParaRPr lang="en-US" sz="2400" dirty="0"/>
          </a:p>
          <a:p>
            <a:pPr lvl="1"/>
            <a:r>
              <a:rPr lang="en-US" sz="2400" dirty="0"/>
              <a:t>Tables to be joined are listed in the FROM, separated by commas</a:t>
            </a:r>
          </a:p>
          <a:p>
            <a:pPr lvl="1"/>
            <a:r>
              <a:rPr lang="en-US" sz="2400" dirty="0"/>
              <a:t>The join condition is listed in the WHERE</a:t>
            </a:r>
          </a:p>
          <a:p>
            <a:pPr lvl="1"/>
            <a:r>
              <a:rPr lang="en-US" sz="2400" dirty="0"/>
              <a:t>What happens if you forget the join in the WHERE clause?</a:t>
            </a:r>
          </a:p>
        </p:txBody>
      </p:sp>
      <p:sp>
        <p:nvSpPr>
          <p:cNvPr id="4" name="Rectangle 3"/>
          <p:cNvSpPr>
            <a:spLocks noChangeArrowheads="1"/>
          </p:cNvSpPr>
          <p:nvPr/>
        </p:nvSpPr>
        <p:spPr bwMode="auto">
          <a:xfrm>
            <a:off x="533400" y="2514600"/>
            <a:ext cx="8153400" cy="13234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chemeClr val="tx1"/>
                </a:solidFill>
                <a:latin typeface="Courier New" charset="0"/>
                <a:cs typeface="Courier New" charset="0"/>
              </a:rPr>
              <a:t>SELECT </a:t>
            </a:r>
            <a:r>
              <a:rPr lang="en-US" sz="2000" dirty="0" err="1">
                <a:solidFill>
                  <a:schemeClr val="tx1"/>
                </a:solidFill>
                <a:latin typeface="Courier New" charset="0"/>
                <a:cs typeface="Courier New" charset="0"/>
              </a:rPr>
              <a:t>cust_id</a:t>
            </a:r>
            <a:r>
              <a:rPr lang="en-US" sz="2000" dirty="0">
                <a:solidFill>
                  <a:schemeClr val="tx1"/>
                </a:solidFill>
                <a:latin typeface="Courier New" charset="0"/>
                <a:cs typeface="Courier New" charset="0"/>
              </a:rPr>
              <a:t>, </a:t>
            </a:r>
            <a:r>
              <a:rPr lang="en-US" sz="2000" dirty="0" err="1">
                <a:solidFill>
                  <a:schemeClr val="tx1"/>
                </a:solidFill>
                <a:latin typeface="Courier New" charset="0"/>
                <a:cs typeface="Courier New" charset="0"/>
              </a:rPr>
              <a:t>purch_id</a:t>
            </a:r>
            <a:r>
              <a:rPr lang="en-US" sz="2000" dirty="0">
                <a:solidFill>
                  <a:schemeClr val="tx1"/>
                </a:solidFill>
                <a:latin typeface="Courier New" charset="0"/>
                <a:cs typeface="Courier New" charset="0"/>
              </a:rPr>
              <a:t>, </a:t>
            </a:r>
            <a:r>
              <a:rPr lang="en-US" sz="2000" dirty="0" err="1">
                <a:solidFill>
                  <a:schemeClr val="tx1"/>
                </a:solidFill>
                <a:latin typeface="Courier New" charset="0"/>
                <a:cs typeface="Courier New" charset="0"/>
              </a:rPr>
              <a:t>purch_date</a:t>
            </a:r>
            <a:r>
              <a:rPr lang="en-US" sz="2000" dirty="0">
                <a:solidFill>
                  <a:schemeClr val="tx1"/>
                </a:solidFill>
                <a:latin typeface="Courier New" charset="0"/>
                <a:cs typeface="Courier New" charset="0"/>
              </a:rPr>
              <a:t>, </a:t>
            </a:r>
            <a:r>
              <a:rPr lang="en-US" sz="2000" dirty="0" err="1">
                <a:solidFill>
                  <a:schemeClr val="tx1"/>
                </a:solidFill>
                <a:latin typeface="Courier New" charset="0"/>
                <a:cs typeface="Courier New" charset="0"/>
              </a:rPr>
              <a:t>prod_desc</a:t>
            </a:r>
            <a:endParaRPr lang="en-US" sz="2000" dirty="0">
              <a:solidFill>
                <a:schemeClr val="tx1"/>
              </a:solidFill>
              <a:latin typeface="Courier New" charset="0"/>
              <a:cs typeface="Courier New" charset="0"/>
            </a:endParaRPr>
          </a:p>
          <a:p>
            <a:r>
              <a:rPr lang="en-US" sz="2000" dirty="0">
                <a:solidFill>
                  <a:schemeClr val="tx1"/>
                </a:solidFill>
                <a:latin typeface="Courier New" charset="0"/>
                <a:cs typeface="Courier New" charset="0"/>
              </a:rPr>
              <a:t>FROM </a:t>
            </a:r>
            <a:r>
              <a:rPr lang="en-US" sz="2000" dirty="0" err="1">
                <a:solidFill>
                  <a:schemeClr val="tx1"/>
                </a:solidFill>
                <a:latin typeface="Courier New" charset="0"/>
                <a:cs typeface="Courier New" charset="0"/>
              </a:rPr>
              <a:t>candy_purchase</a:t>
            </a:r>
            <a:r>
              <a:rPr lang="en-US" sz="2000" dirty="0">
                <a:solidFill>
                  <a:schemeClr val="tx1"/>
                </a:solidFill>
                <a:latin typeface="Courier New" charset="0"/>
                <a:cs typeface="Courier New" charset="0"/>
              </a:rPr>
              <a:t>, </a:t>
            </a:r>
            <a:r>
              <a:rPr lang="en-US" sz="2000" dirty="0" err="1">
                <a:solidFill>
                  <a:schemeClr val="tx1"/>
                </a:solidFill>
                <a:latin typeface="Courier New" charset="0"/>
                <a:cs typeface="Courier New" charset="0"/>
              </a:rPr>
              <a:t>candy_product</a:t>
            </a:r>
            <a:r>
              <a:rPr lang="en-US" sz="2000" dirty="0">
                <a:solidFill>
                  <a:schemeClr val="tx1"/>
                </a:solidFill>
                <a:latin typeface="Courier New" charset="0"/>
                <a:cs typeface="Courier New" charset="0"/>
              </a:rPr>
              <a:t> </a:t>
            </a:r>
          </a:p>
          <a:p>
            <a:r>
              <a:rPr lang="en-US" sz="2000" dirty="0">
                <a:solidFill>
                  <a:schemeClr val="tx1"/>
                </a:solidFill>
                <a:latin typeface="Courier New" charset="0"/>
                <a:cs typeface="Courier New" charset="0"/>
              </a:rPr>
              <a:t>WHERE </a:t>
            </a:r>
            <a:r>
              <a:rPr lang="en-US" sz="2000" dirty="0" err="1">
                <a:solidFill>
                  <a:schemeClr val="tx1"/>
                </a:solidFill>
                <a:latin typeface="Courier New" charset="0"/>
                <a:cs typeface="Courier New" charset="0"/>
              </a:rPr>
              <a:t>candy_purchase.prod_id</a:t>
            </a:r>
            <a:r>
              <a:rPr lang="en-US" sz="2000" dirty="0">
                <a:solidFill>
                  <a:schemeClr val="tx1"/>
                </a:solidFill>
                <a:latin typeface="Courier New" charset="0"/>
                <a:cs typeface="Courier New" charset="0"/>
              </a:rPr>
              <a:t> = </a:t>
            </a:r>
            <a:r>
              <a:rPr lang="en-US" sz="2000" dirty="0" err="1">
                <a:solidFill>
                  <a:schemeClr val="tx1"/>
                </a:solidFill>
                <a:latin typeface="Courier New" charset="0"/>
                <a:cs typeface="Courier New" charset="0"/>
              </a:rPr>
              <a:t>candy_product.prod_id</a:t>
            </a:r>
            <a:r>
              <a:rPr lang="en-US" sz="2000" dirty="0">
                <a:solidFill>
                  <a:schemeClr val="tx1"/>
                </a:solidFill>
                <a:latin typeface="Courier New" charset="0"/>
                <a:cs typeface="Courier New" charset="0"/>
              </a:rPr>
              <a:t> </a:t>
            </a:r>
          </a:p>
          <a:p>
            <a:r>
              <a:rPr lang="en-US" sz="2000" dirty="0">
                <a:solidFill>
                  <a:schemeClr val="tx1"/>
                </a:solidFill>
                <a:latin typeface="Courier New" charset="0"/>
                <a:cs typeface="Courier New" charset="0"/>
              </a:rPr>
              <a:t>	AND </a:t>
            </a:r>
            <a:r>
              <a:rPr lang="en-US" sz="2000" dirty="0" err="1">
                <a:solidFill>
                  <a:schemeClr val="tx1"/>
                </a:solidFill>
                <a:latin typeface="Courier New" charset="0"/>
                <a:cs typeface="Courier New" charset="0"/>
              </a:rPr>
              <a:t>cust_id</a:t>
            </a:r>
            <a:r>
              <a:rPr lang="en-US" sz="2000" dirty="0">
                <a:solidFill>
                  <a:schemeClr val="tx1"/>
                </a:solidFill>
                <a:latin typeface="Courier New" charset="0"/>
                <a:cs typeface="Courier New" charset="0"/>
              </a:rPr>
              <a:t> = 7</a:t>
            </a:r>
          </a:p>
        </p:txBody>
      </p:sp>
    </p:spTree>
    <p:extLst>
      <p:ext uri="{BB962C8B-B14F-4D97-AF65-F5344CB8AC3E}">
        <p14:creationId xmlns:p14="http://schemas.microsoft.com/office/powerpoint/2010/main" val="361729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Alternate inner join syntax (join conditions omitted)</a:t>
            </a:r>
          </a:p>
        </p:txBody>
      </p:sp>
      <p:sp>
        <p:nvSpPr>
          <p:cNvPr id="4" name="Rectangle 7"/>
          <p:cNvSpPr>
            <a:spLocks noChangeArrowheads="1"/>
          </p:cNvSpPr>
          <p:nvPr/>
        </p:nvSpPr>
        <p:spPr bwMode="auto">
          <a:xfrm>
            <a:off x="1066800" y="2133600"/>
            <a:ext cx="7239000" cy="36933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parent_id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child_id</a:t>
            </a:r>
            <a:r>
              <a:rPr lang="en-US" dirty="0">
                <a:solidFill>
                  <a:srgbClr val="000000"/>
                </a:solidFill>
                <a:latin typeface="Courier New" charset="0"/>
                <a:cs typeface="Courier New" charset="0"/>
              </a:rPr>
              <a:t> FROM </a:t>
            </a:r>
            <a:r>
              <a:rPr lang="en-US" dirty="0" err="1">
                <a:solidFill>
                  <a:srgbClr val="000000"/>
                </a:solidFill>
                <a:latin typeface="Courier New" charset="0"/>
                <a:cs typeface="Courier New" charset="0"/>
              </a:rPr>
              <a:t>pc_parent</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pc_child</a:t>
            </a:r>
            <a:endParaRPr lang="en-US" dirty="0">
              <a:solidFill>
                <a:srgbClr val="000000"/>
              </a:solidFill>
              <a:latin typeface="Courier New" charset="0"/>
              <a:cs typeface="Courier New" charset="0"/>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3200400" cy="21480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590800"/>
            <a:ext cx="2066925" cy="3802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800600"/>
            <a:ext cx="3941762"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590800"/>
            <a:ext cx="2198688"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TextBox 4"/>
          <p:cNvSpPr txBox="1">
            <a:spLocks noChangeArrowheads="1"/>
          </p:cNvSpPr>
          <p:nvPr/>
        </p:nvSpPr>
        <p:spPr bwMode="auto">
          <a:xfrm>
            <a:off x="4953000" y="3810000"/>
            <a:ext cx="1600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solidFill>
                  <a:srgbClr val="000000"/>
                </a:solidFill>
                <a:latin typeface="+mn-lt"/>
              </a:rPr>
              <a:t>Expected Result</a:t>
            </a:r>
          </a:p>
        </p:txBody>
      </p:sp>
      <p:sp>
        <p:nvSpPr>
          <p:cNvPr id="10" name="TextBox 14"/>
          <p:cNvSpPr txBox="1">
            <a:spLocks noChangeArrowheads="1"/>
          </p:cNvSpPr>
          <p:nvPr/>
        </p:nvSpPr>
        <p:spPr bwMode="auto">
          <a:xfrm>
            <a:off x="7315200" y="6324600"/>
            <a:ext cx="1371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solidFill>
                  <a:srgbClr val="000000"/>
                </a:solidFill>
                <a:latin typeface="+mn-lt"/>
              </a:rPr>
              <a:t>Actual Result</a:t>
            </a:r>
          </a:p>
        </p:txBody>
      </p:sp>
    </p:spTree>
    <p:extLst>
      <p:ext uri="{BB962C8B-B14F-4D97-AF65-F5344CB8AC3E}">
        <p14:creationId xmlns:p14="http://schemas.microsoft.com/office/powerpoint/2010/main" val="392607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Alternate inner join syntax (join conditions omitted)</a:t>
            </a:r>
          </a:p>
          <a:p>
            <a:pPr lvl="1"/>
            <a:r>
              <a:rPr lang="en-US" sz="2400" dirty="0"/>
              <a:t>With the WEHRE clause omitted, you get a “product” of the tables</a:t>
            </a:r>
          </a:p>
          <a:p>
            <a:pPr lvl="1"/>
            <a:r>
              <a:rPr lang="en-US" sz="2400" dirty="0"/>
              <a:t>Every record in the first table is combined with every record in the second table</a:t>
            </a:r>
          </a:p>
          <a:p>
            <a:pPr lvl="2"/>
            <a:r>
              <a:rPr lang="en-US" sz="2000" dirty="0"/>
              <a:t># of returned rows = # of rows in 1</a:t>
            </a:r>
            <a:r>
              <a:rPr lang="en-US" sz="2000" baseline="30000" dirty="0"/>
              <a:t>st</a:t>
            </a:r>
            <a:r>
              <a:rPr lang="en-US" sz="2000" dirty="0"/>
              <a:t> table * # of rows in 2</a:t>
            </a:r>
            <a:r>
              <a:rPr lang="en-US" sz="2000" baseline="30000" dirty="0"/>
              <a:t>nd</a:t>
            </a:r>
            <a:r>
              <a:rPr lang="en-US" sz="2000" dirty="0"/>
              <a:t> table</a:t>
            </a:r>
          </a:p>
          <a:p>
            <a:pPr lvl="1"/>
            <a:r>
              <a:rPr lang="en-US" sz="2400" dirty="0"/>
              <a:t>If 3 or more tables have omitted join conditions</a:t>
            </a:r>
          </a:p>
          <a:p>
            <a:pPr lvl="2"/>
            <a:r>
              <a:rPr lang="en-US" sz="2000" dirty="0"/>
              <a:t># of returned rows is the product of the # of rows in each table</a:t>
            </a:r>
          </a:p>
          <a:p>
            <a:pPr lvl="2"/>
            <a:r>
              <a:rPr lang="en-US" sz="2000" dirty="0"/>
              <a:t>Potentially returns millions of records, slowing down network and server</a:t>
            </a:r>
          </a:p>
          <a:p>
            <a:pPr lvl="1"/>
            <a:endParaRPr lang="en-US" dirty="0"/>
          </a:p>
        </p:txBody>
      </p:sp>
    </p:spTree>
    <p:extLst>
      <p:ext uri="{BB962C8B-B14F-4D97-AF65-F5344CB8AC3E}">
        <p14:creationId xmlns:p14="http://schemas.microsoft.com/office/powerpoint/2010/main" val="142112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a:xfrm>
            <a:off x="612648" y="1600200"/>
            <a:ext cx="8153400" cy="4876800"/>
          </a:xfrm>
        </p:spPr>
        <p:txBody>
          <a:bodyPr>
            <a:normAutofit fontScale="92500" lnSpcReduction="10000"/>
          </a:bodyPr>
          <a:lstStyle/>
          <a:p>
            <a:r>
              <a:rPr lang="en-US" dirty="0"/>
              <a:t>Omitting join conditions in original inner join syntax</a:t>
            </a:r>
          </a:p>
          <a:p>
            <a:endParaRPr lang="en-US" dirty="0"/>
          </a:p>
          <a:p>
            <a:endParaRPr lang="en-US" dirty="0"/>
          </a:p>
          <a:p>
            <a:endParaRPr lang="en-US" dirty="0"/>
          </a:p>
          <a:p>
            <a:endParaRPr lang="en-US" dirty="0"/>
          </a:p>
          <a:p>
            <a:endParaRPr lang="en-US" dirty="0"/>
          </a:p>
          <a:p>
            <a:pPr lvl="1"/>
            <a:endParaRPr lang="en-US" dirty="0"/>
          </a:p>
          <a:p>
            <a:pPr lvl="1"/>
            <a:r>
              <a:rPr lang="en-US" dirty="0"/>
              <a:t>Oracle requires the ON clause, so this would generate an error</a:t>
            </a:r>
          </a:p>
          <a:p>
            <a:pPr lvl="1"/>
            <a:r>
              <a:rPr lang="en-US" dirty="0"/>
              <a:t>MySQL does not require the ON clause, so this would return a product of the number of rows in each table</a:t>
            </a:r>
          </a:p>
          <a:p>
            <a:pPr lvl="1"/>
            <a:endParaRPr lang="en-US" dirty="0"/>
          </a:p>
        </p:txBody>
      </p:sp>
      <p:sp>
        <p:nvSpPr>
          <p:cNvPr id="5" name="Rectangle 4"/>
          <p:cNvSpPr/>
          <p:nvPr/>
        </p:nvSpPr>
        <p:spPr>
          <a:xfrm>
            <a:off x="838200" y="3581400"/>
            <a:ext cx="7391400" cy="10156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sz="2000" dirty="0">
                <a:solidFill>
                  <a:schemeClr val="tx1"/>
                </a:solidFill>
                <a:latin typeface="Courier New" pitchFamily="49" charset="0"/>
                <a:ea typeface="+mn-ea"/>
                <a:cs typeface="Courier New" pitchFamily="49" charset="0"/>
              </a:rPr>
              <a:t>SELECT </a:t>
            </a:r>
            <a:r>
              <a:rPr lang="en-US" sz="2000" dirty="0" err="1">
                <a:solidFill>
                  <a:schemeClr val="tx1"/>
                </a:solidFill>
                <a:latin typeface="Courier New" pitchFamily="49" charset="0"/>
                <a:ea typeface="+mn-ea"/>
                <a:cs typeface="Courier New" pitchFamily="49" charset="0"/>
              </a:rPr>
              <a:t>cust_id</a:t>
            </a:r>
            <a:r>
              <a:rPr lang="en-US" sz="2000" dirty="0">
                <a:solidFill>
                  <a:schemeClr val="tx1"/>
                </a:solidFill>
                <a:latin typeface="Courier New" pitchFamily="49" charset="0"/>
                <a:ea typeface="+mn-ea"/>
                <a:cs typeface="Courier New" pitchFamily="49" charset="0"/>
              </a:rPr>
              <a:t>, </a:t>
            </a:r>
            <a:r>
              <a:rPr lang="en-US" sz="2000" dirty="0" err="1">
                <a:solidFill>
                  <a:schemeClr val="tx1"/>
                </a:solidFill>
                <a:latin typeface="Courier New" pitchFamily="49" charset="0"/>
                <a:ea typeface="+mn-ea"/>
                <a:cs typeface="Courier New" pitchFamily="49" charset="0"/>
              </a:rPr>
              <a:t>purch_id</a:t>
            </a:r>
            <a:r>
              <a:rPr lang="en-US" sz="2000" dirty="0">
                <a:solidFill>
                  <a:schemeClr val="tx1"/>
                </a:solidFill>
                <a:latin typeface="Courier New" pitchFamily="49" charset="0"/>
                <a:ea typeface="+mn-ea"/>
                <a:cs typeface="Courier New" pitchFamily="49" charset="0"/>
              </a:rPr>
              <a:t>, </a:t>
            </a:r>
            <a:r>
              <a:rPr lang="en-US" sz="2000" dirty="0" err="1">
                <a:solidFill>
                  <a:schemeClr val="tx1"/>
                </a:solidFill>
                <a:latin typeface="Courier New" pitchFamily="49" charset="0"/>
                <a:ea typeface="+mn-ea"/>
                <a:cs typeface="Courier New" pitchFamily="49" charset="0"/>
              </a:rPr>
              <a:t>purch_date</a:t>
            </a:r>
            <a:r>
              <a:rPr lang="en-US" sz="2000" dirty="0">
                <a:solidFill>
                  <a:schemeClr val="tx1"/>
                </a:solidFill>
                <a:latin typeface="Courier New" pitchFamily="49" charset="0"/>
                <a:ea typeface="+mn-ea"/>
                <a:cs typeface="Courier New" pitchFamily="49" charset="0"/>
              </a:rPr>
              <a:t>, </a:t>
            </a:r>
            <a:r>
              <a:rPr lang="en-US" sz="2000" dirty="0" err="1">
                <a:solidFill>
                  <a:schemeClr val="tx1"/>
                </a:solidFill>
                <a:latin typeface="Courier New" pitchFamily="49" charset="0"/>
                <a:ea typeface="+mn-ea"/>
                <a:cs typeface="Courier New" pitchFamily="49" charset="0"/>
              </a:rPr>
              <a:t>prod_desc</a:t>
            </a:r>
            <a:endParaRPr lang="en-US" sz="2000" dirty="0">
              <a:solidFill>
                <a:schemeClr val="tx1"/>
              </a:solidFill>
              <a:latin typeface="Courier New" pitchFamily="49" charset="0"/>
              <a:ea typeface="+mn-ea"/>
              <a:cs typeface="Courier New" pitchFamily="49" charset="0"/>
            </a:endParaRPr>
          </a:p>
          <a:p>
            <a:pPr>
              <a:defRPr/>
            </a:pPr>
            <a:r>
              <a:rPr lang="en-US" sz="2000" dirty="0">
                <a:solidFill>
                  <a:schemeClr val="tx1"/>
                </a:solidFill>
                <a:latin typeface="Courier New" pitchFamily="49" charset="0"/>
                <a:ea typeface="+mn-ea"/>
                <a:cs typeface="Courier New" pitchFamily="49" charset="0"/>
              </a:rPr>
              <a:t>FROM </a:t>
            </a:r>
            <a:r>
              <a:rPr lang="en-US" sz="2000" dirty="0" err="1">
                <a:solidFill>
                  <a:schemeClr val="tx1"/>
                </a:solidFill>
                <a:latin typeface="Courier New" pitchFamily="49" charset="0"/>
                <a:ea typeface="+mn-ea"/>
                <a:cs typeface="Courier New" pitchFamily="49" charset="0"/>
              </a:rPr>
              <a:t>candy_purchase</a:t>
            </a:r>
            <a:r>
              <a:rPr lang="en-US" sz="2000" dirty="0">
                <a:solidFill>
                  <a:schemeClr val="tx1"/>
                </a:solidFill>
                <a:latin typeface="Courier New" pitchFamily="49" charset="0"/>
                <a:ea typeface="+mn-ea"/>
                <a:cs typeface="Courier New" pitchFamily="49" charset="0"/>
              </a:rPr>
              <a:t> JOIN </a:t>
            </a:r>
            <a:r>
              <a:rPr lang="en-US" sz="2000" dirty="0" err="1">
                <a:solidFill>
                  <a:schemeClr val="tx1"/>
                </a:solidFill>
                <a:latin typeface="Courier New" pitchFamily="49" charset="0"/>
                <a:ea typeface="+mn-ea"/>
                <a:cs typeface="Courier New" pitchFamily="49" charset="0"/>
              </a:rPr>
              <a:t>candy_product</a:t>
            </a:r>
            <a:r>
              <a:rPr lang="en-US" sz="2000" dirty="0">
                <a:solidFill>
                  <a:schemeClr val="tx1"/>
                </a:solidFill>
                <a:latin typeface="Courier New" pitchFamily="49" charset="0"/>
                <a:ea typeface="+mn-ea"/>
                <a:cs typeface="Courier New" pitchFamily="49" charset="0"/>
              </a:rPr>
              <a:t> </a:t>
            </a:r>
          </a:p>
          <a:p>
            <a:pPr>
              <a:defRPr/>
            </a:pPr>
            <a:r>
              <a:rPr lang="en-US" sz="2000" dirty="0">
                <a:solidFill>
                  <a:schemeClr val="tx1"/>
                </a:solidFill>
                <a:latin typeface="Courier New" pitchFamily="49" charset="0"/>
                <a:ea typeface="+mn-ea"/>
                <a:cs typeface="Courier New" pitchFamily="49" charset="0"/>
              </a:rPr>
              <a:t>WHERE </a:t>
            </a:r>
            <a:r>
              <a:rPr lang="en-US" sz="2000" dirty="0" err="1">
                <a:solidFill>
                  <a:schemeClr val="tx1"/>
                </a:solidFill>
                <a:latin typeface="Courier New" pitchFamily="49" charset="0"/>
                <a:ea typeface="+mn-ea"/>
                <a:cs typeface="Courier New" pitchFamily="49" charset="0"/>
              </a:rPr>
              <a:t>cust_id</a:t>
            </a:r>
            <a:r>
              <a:rPr lang="en-US" sz="2000" dirty="0">
                <a:solidFill>
                  <a:schemeClr val="tx1"/>
                </a:solidFill>
                <a:latin typeface="Courier New" pitchFamily="49" charset="0"/>
                <a:ea typeface="+mn-ea"/>
                <a:cs typeface="Courier New" pitchFamily="49" charset="0"/>
              </a:rPr>
              <a:t> = 7;</a:t>
            </a:r>
          </a:p>
        </p:txBody>
      </p:sp>
      <p:sp>
        <p:nvSpPr>
          <p:cNvPr id="6" name="Rectangle 5"/>
          <p:cNvSpPr/>
          <p:nvPr/>
        </p:nvSpPr>
        <p:spPr>
          <a:xfrm>
            <a:off x="381000" y="2133600"/>
            <a:ext cx="8586787" cy="132343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sz="2000" dirty="0">
                <a:solidFill>
                  <a:srgbClr val="000000"/>
                </a:solidFill>
                <a:latin typeface="Courier New" pitchFamily="49" charset="0"/>
                <a:cs typeface="Courier New" pitchFamily="49" charset="0"/>
              </a:rPr>
              <a:t>SELECT </a:t>
            </a:r>
            <a:r>
              <a:rPr lang="en-US" sz="2000" dirty="0" err="1">
                <a:solidFill>
                  <a:srgbClr val="000000"/>
                </a:solidFill>
                <a:latin typeface="Courier New" pitchFamily="49" charset="0"/>
                <a:cs typeface="Courier New" pitchFamily="49" charset="0"/>
              </a:rPr>
              <a:t>cust_id</a:t>
            </a: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purch_id</a:t>
            </a: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purch_date</a:t>
            </a: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prod_desc</a:t>
            </a:r>
            <a:endParaRPr lang="en-US" sz="2000" dirty="0">
              <a:solidFill>
                <a:srgbClr val="000000"/>
              </a:solidFill>
              <a:latin typeface="Courier New" pitchFamily="49" charset="0"/>
              <a:cs typeface="Courier New" pitchFamily="49" charset="0"/>
            </a:endParaRPr>
          </a:p>
          <a:p>
            <a:pPr>
              <a:defRPr/>
            </a:pPr>
            <a:r>
              <a:rPr lang="en-US" sz="2000" dirty="0">
                <a:solidFill>
                  <a:srgbClr val="000000"/>
                </a:solidFill>
                <a:latin typeface="Courier New" pitchFamily="49" charset="0"/>
                <a:cs typeface="Courier New" pitchFamily="49" charset="0"/>
              </a:rPr>
              <a:t>FROM </a:t>
            </a:r>
            <a:r>
              <a:rPr lang="en-US" sz="2000" dirty="0" err="1">
                <a:solidFill>
                  <a:srgbClr val="000000"/>
                </a:solidFill>
                <a:latin typeface="Courier New" pitchFamily="49" charset="0"/>
                <a:cs typeface="Courier New" pitchFamily="49" charset="0"/>
              </a:rPr>
              <a:t>candy_purchase</a:t>
            </a:r>
            <a:r>
              <a:rPr lang="en-US" sz="2000" dirty="0">
                <a:solidFill>
                  <a:srgbClr val="000000"/>
                </a:solidFill>
                <a:latin typeface="Courier New" pitchFamily="49" charset="0"/>
                <a:cs typeface="Courier New" pitchFamily="49" charset="0"/>
              </a:rPr>
              <a:t> JOIN </a:t>
            </a:r>
            <a:r>
              <a:rPr lang="en-US" sz="2000" dirty="0" err="1">
                <a:solidFill>
                  <a:srgbClr val="000000"/>
                </a:solidFill>
                <a:latin typeface="Courier New" pitchFamily="49" charset="0"/>
                <a:cs typeface="Courier New" pitchFamily="49" charset="0"/>
              </a:rPr>
              <a:t>candy_product</a:t>
            </a:r>
            <a:r>
              <a:rPr lang="en-US" sz="2000" dirty="0">
                <a:solidFill>
                  <a:srgbClr val="000000"/>
                </a:solidFill>
                <a:latin typeface="Courier New" pitchFamily="49" charset="0"/>
                <a:cs typeface="Courier New" pitchFamily="49" charset="0"/>
              </a:rPr>
              <a:t> </a:t>
            </a:r>
          </a:p>
          <a:p>
            <a:pPr>
              <a:defRPr/>
            </a:pPr>
            <a:r>
              <a:rPr lang="en-US" sz="2000" dirty="0">
                <a:solidFill>
                  <a:srgbClr val="000000"/>
                </a:solidFill>
                <a:latin typeface="Courier New" pitchFamily="49" charset="0"/>
                <a:cs typeface="Courier New" pitchFamily="49" charset="0"/>
              </a:rPr>
              <a:t>     	ON </a:t>
            </a:r>
            <a:r>
              <a:rPr lang="en-US" sz="2000" dirty="0" err="1">
                <a:solidFill>
                  <a:srgbClr val="000000"/>
                </a:solidFill>
                <a:latin typeface="Courier New" pitchFamily="49" charset="0"/>
                <a:cs typeface="Courier New" pitchFamily="49" charset="0"/>
              </a:rPr>
              <a:t>candy_purchase.prod_id</a:t>
            </a:r>
            <a:r>
              <a:rPr lang="en-US" sz="2000" dirty="0">
                <a:solidFill>
                  <a:srgbClr val="000000"/>
                </a:solidFill>
                <a:latin typeface="Courier New" pitchFamily="49" charset="0"/>
                <a:cs typeface="Courier New" pitchFamily="49" charset="0"/>
              </a:rPr>
              <a:t> = </a:t>
            </a:r>
            <a:r>
              <a:rPr lang="en-US" sz="2000" dirty="0" err="1">
                <a:solidFill>
                  <a:srgbClr val="000000"/>
                </a:solidFill>
                <a:latin typeface="Courier New" pitchFamily="49" charset="0"/>
                <a:cs typeface="Courier New" pitchFamily="49" charset="0"/>
              </a:rPr>
              <a:t>candy_product.prod_id</a:t>
            </a:r>
            <a:endParaRPr lang="en-US" sz="2000" dirty="0">
              <a:solidFill>
                <a:srgbClr val="000000"/>
              </a:solidFill>
              <a:latin typeface="Courier New" pitchFamily="49" charset="0"/>
              <a:cs typeface="Courier New" pitchFamily="49" charset="0"/>
            </a:endParaRPr>
          </a:p>
          <a:p>
            <a:pPr>
              <a:defRPr/>
            </a:pPr>
            <a:r>
              <a:rPr lang="en-US" sz="2000" dirty="0">
                <a:solidFill>
                  <a:srgbClr val="000000"/>
                </a:solidFill>
                <a:latin typeface="Courier New" pitchFamily="49" charset="0"/>
                <a:cs typeface="Courier New" pitchFamily="49" charset="0"/>
              </a:rPr>
              <a:t>WHERE </a:t>
            </a:r>
            <a:r>
              <a:rPr lang="en-US" sz="2000" dirty="0" err="1">
                <a:solidFill>
                  <a:srgbClr val="000000"/>
                </a:solidFill>
                <a:latin typeface="Courier New" pitchFamily="49" charset="0"/>
                <a:cs typeface="Courier New" pitchFamily="49" charset="0"/>
              </a:rPr>
              <a:t>cust_id</a:t>
            </a:r>
            <a:r>
              <a:rPr lang="en-US" sz="2000" dirty="0">
                <a:solidFill>
                  <a:srgbClr val="000000"/>
                </a:solidFill>
                <a:latin typeface="Courier New" pitchFamily="49" charset="0"/>
                <a:cs typeface="Courier New" pitchFamily="49" charset="0"/>
              </a:rPr>
              <a:t> = 7;</a:t>
            </a:r>
          </a:p>
        </p:txBody>
      </p:sp>
    </p:spTree>
    <p:extLst>
      <p:ext uri="{BB962C8B-B14F-4D97-AF65-F5344CB8AC3E}">
        <p14:creationId xmlns:p14="http://schemas.microsoft.com/office/powerpoint/2010/main" val="3876897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Qualifying field names</a:t>
            </a:r>
          </a:p>
          <a:p>
            <a:pPr lvl="1"/>
            <a:r>
              <a:rPr lang="en-US" sz="2400" dirty="0"/>
              <a:t>What if a join query retrieves a field that exists in both tables?</a:t>
            </a:r>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48000"/>
            <a:ext cx="8842375" cy="310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 name="Rectangle 5"/>
          <p:cNvSpPr>
            <a:spLocks noChangeArrowheads="1"/>
          </p:cNvSpPr>
          <p:nvPr/>
        </p:nvSpPr>
        <p:spPr bwMode="auto">
          <a:xfrm>
            <a:off x="4114800" y="3352800"/>
            <a:ext cx="795337" cy="228600"/>
          </a:xfrm>
          <a:prstGeom prst="rect">
            <a:avLst/>
          </a:prstGeom>
          <a:solidFill>
            <a:schemeClr val="accent1">
              <a:alpha val="23921"/>
            </a:schemeClr>
          </a:solidFill>
          <a:ln w="9525">
            <a:solidFill>
              <a:schemeClr val="tx1"/>
            </a:solidFill>
            <a:miter lim="800000"/>
            <a:headEnd/>
            <a:tailEnd/>
          </a:ln>
        </p:spPr>
        <p:txBody>
          <a:bodyPr wrap="none" anchor="ctr"/>
          <a:lstStyle/>
          <a:p>
            <a:endParaRPr lang="en-US"/>
          </a:p>
        </p:txBody>
      </p:sp>
      <p:cxnSp>
        <p:nvCxnSpPr>
          <p:cNvPr id="6" name="Straight Arrow Connector 5"/>
          <p:cNvCxnSpPr/>
          <p:nvPr/>
        </p:nvCxnSpPr>
        <p:spPr>
          <a:xfrm flipH="1">
            <a:off x="3081337" y="3581400"/>
            <a:ext cx="1430338" cy="1633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p:cNvSpPr>
            <a:spLocks noChangeArrowheads="1"/>
          </p:cNvSpPr>
          <p:nvPr/>
        </p:nvSpPr>
        <p:spPr bwMode="auto">
          <a:xfrm>
            <a:off x="5943600" y="3581400"/>
            <a:ext cx="795337" cy="228600"/>
          </a:xfrm>
          <a:prstGeom prst="rect">
            <a:avLst/>
          </a:prstGeom>
          <a:solidFill>
            <a:schemeClr val="accent1">
              <a:alpha val="23921"/>
            </a:schemeClr>
          </a:solidFill>
          <a:ln w="9525">
            <a:solidFill>
              <a:schemeClr val="tx1"/>
            </a:solidFill>
            <a:miter lim="800000"/>
            <a:headEnd/>
            <a:tailEnd/>
          </a:ln>
        </p:spPr>
        <p:txBody>
          <a:bodyPr wrap="none" anchor="ctr"/>
          <a:lstStyle/>
          <a:p>
            <a:endParaRPr lang="en-US"/>
          </a:p>
        </p:txBody>
      </p:sp>
      <p:sp>
        <p:nvSpPr>
          <p:cNvPr id="8" name="Rectangle 5"/>
          <p:cNvSpPr>
            <a:spLocks noChangeArrowheads="1"/>
          </p:cNvSpPr>
          <p:nvPr/>
        </p:nvSpPr>
        <p:spPr bwMode="auto">
          <a:xfrm>
            <a:off x="8229600" y="3581400"/>
            <a:ext cx="795337" cy="228600"/>
          </a:xfrm>
          <a:prstGeom prst="rect">
            <a:avLst/>
          </a:prstGeom>
          <a:solidFill>
            <a:schemeClr val="accent1">
              <a:alpha val="23921"/>
            </a:schemeClr>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53418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Qualifying field names</a:t>
            </a:r>
          </a:p>
          <a:p>
            <a:pPr lvl="1"/>
            <a:r>
              <a:rPr lang="en-US" dirty="0"/>
              <a:t>If multiple columns with the same name in different tables are referenced, they must be “</a:t>
            </a:r>
            <a:r>
              <a:rPr lang="en-US" b="1" dirty="0"/>
              <a:t>qualified</a:t>
            </a:r>
            <a:r>
              <a:rPr lang="en-US" dirty="0"/>
              <a:t>”</a:t>
            </a:r>
          </a:p>
          <a:p>
            <a:pPr lvl="2"/>
            <a:r>
              <a:rPr lang="en-US" dirty="0"/>
              <a:t>Preface the field name with the name of either table</a:t>
            </a: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l="27344" t="16667" r="28906" b="47916"/>
          <a:stretch>
            <a:fillRect/>
          </a:stretch>
        </p:blipFill>
        <p:spPr bwMode="auto">
          <a:xfrm>
            <a:off x="1981200" y="3572802"/>
            <a:ext cx="5410200" cy="3285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648200" y="3810000"/>
            <a:ext cx="1905000" cy="229829"/>
          </a:xfrm>
          <a:prstGeom prst="rect">
            <a:avLst/>
          </a:prstGeom>
          <a:solidFill>
            <a:schemeClr val="accent1">
              <a:alpha val="16862"/>
            </a:schemeClr>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79244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Qualifying field names</a:t>
            </a:r>
          </a:p>
          <a:p>
            <a:pPr lvl="1"/>
            <a:r>
              <a:rPr lang="en-US" dirty="0"/>
              <a:t>Are the following two queries the same?</a:t>
            </a:r>
          </a:p>
        </p:txBody>
      </p:sp>
      <p:sp>
        <p:nvSpPr>
          <p:cNvPr id="4" name="Rectangle 3"/>
          <p:cNvSpPr/>
          <p:nvPr/>
        </p:nvSpPr>
        <p:spPr>
          <a:xfrm>
            <a:off x="228600" y="2971800"/>
            <a:ext cx="8686800" cy="132343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altLang="en-US" sz="2000" dirty="0">
                <a:solidFill>
                  <a:srgbClr val="000000"/>
                </a:solidFill>
                <a:latin typeface="Courier New" panose="02070309020205020404" pitchFamily="49" charset="0"/>
                <a:ea typeface="+mn-ea"/>
              </a:rPr>
              <a:t>SELECT </a:t>
            </a:r>
            <a:r>
              <a:rPr lang="en-US" altLang="en-US" sz="2000" dirty="0" err="1">
                <a:solidFill>
                  <a:srgbClr val="000000"/>
                </a:solidFill>
                <a:latin typeface="Courier New" panose="02070309020205020404" pitchFamily="49" charset="0"/>
                <a:ea typeface="+mn-ea"/>
              </a:rPr>
              <a:t>purch_id</a:t>
            </a:r>
            <a:r>
              <a:rPr lang="en-US" altLang="en-US" sz="2000" dirty="0">
                <a:solidFill>
                  <a:srgbClr val="000000"/>
                </a:solidFill>
                <a:latin typeface="Courier New" panose="02070309020205020404" pitchFamily="49" charset="0"/>
                <a:ea typeface="+mn-ea"/>
              </a:rPr>
              <a:t>, </a:t>
            </a:r>
            <a:r>
              <a:rPr lang="en-US" altLang="en-US" sz="2000" b="1" dirty="0" err="1">
                <a:solidFill>
                  <a:srgbClr val="000000"/>
                </a:solidFill>
                <a:latin typeface="Courier New" panose="02070309020205020404" pitchFamily="49" charset="0"/>
                <a:ea typeface="+mn-ea"/>
              </a:rPr>
              <a:t>candy_customer.cust_id</a:t>
            </a:r>
            <a:r>
              <a:rPr lang="en-US" altLang="en-US" sz="2000" dirty="0">
                <a:solidFill>
                  <a:srgbClr val="000000"/>
                </a:solidFill>
                <a:latin typeface="Courier New" panose="02070309020205020404" pitchFamily="49" charset="0"/>
                <a:ea typeface="+mn-ea"/>
              </a:rPr>
              <a:t>, </a:t>
            </a:r>
            <a:r>
              <a:rPr lang="en-US" altLang="en-US" sz="2000" dirty="0" err="1">
                <a:solidFill>
                  <a:srgbClr val="000000"/>
                </a:solidFill>
                <a:latin typeface="Courier New" panose="02070309020205020404" pitchFamily="49" charset="0"/>
                <a:ea typeface="+mn-ea"/>
              </a:rPr>
              <a:t>cust_name</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FROM </a:t>
            </a:r>
            <a:r>
              <a:rPr lang="en-US" altLang="en-US" sz="2000" dirty="0" err="1">
                <a:solidFill>
                  <a:srgbClr val="000000"/>
                </a:solidFill>
                <a:latin typeface="Courier New" panose="02070309020205020404" pitchFamily="49" charset="0"/>
                <a:ea typeface="+mn-ea"/>
              </a:rPr>
              <a:t>candy_purchase</a:t>
            </a:r>
            <a:r>
              <a:rPr lang="en-US" altLang="en-US" sz="2000" dirty="0">
                <a:solidFill>
                  <a:srgbClr val="000000"/>
                </a:solidFill>
                <a:latin typeface="Courier New" panose="02070309020205020404" pitchFamily="49" charset="0"/>
                <a:ea typeface="+mn-ea"/>
              </a:rPr>
              <a:t> JOIN </a:t>
            </a:r>
            <a:r>
              <a:rPr lang="en-US" altLang="en-US" sz="2000" dirty="0" err="1">
                <a:solidFill>
                  <a:srgbClr val="000000"/>
                </a:solidFill>
                <a:latin typeface="Courier New" panose="02070309020205020404" pitchFamily="49" charset="0"/>
                <a:ea typeface="+mn-ea"/>
              </a:rPr>
              <a:t>candy_customer</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     ON </a:t>
            </a:r>
            <a:r>
              <a:rPr lang="en-US" altLang="en-US" sz="2000" dirty="0" err="1">
                <a:solidFill>
                  <a:srgbClr val="000000"/>
                </a:solidFill>
                <a:latin typeface="Courier New" panose="02070309020205020404" pitchFamily="49" charset="0"/>
                <a:ea typeface="+mn-ea"/>
              </a:rPr>
              <a:t>candy_customer.cust_id</a:t>
            </a:r>
            <a:r>
              <a:rPr lang="en-US" altLang="en-US" sz="2000" dirty="0">
                <a:solidFill>
                  <a:srgbClr val="000000"/>
                </a:solidFill>
                <a:latin typeface="Courier New" panose="02070309020205020404" pitchFamily="49" charset="0"/>
                <a:ea typeface="+mn-ea"/>
              </a:rPr>
              <a:t> = </a:t>
            </a:r>
            <a:r>
              <a:rPr lang="en-US" altLang="en-US" sz="2000" dirty="0" err="1">
                <a:solidFill>
                  <a:srgbClr val="000000"/>
                </a:solidFill>
                <a:latin typeface="Courier New" panose="02070309020205020404" pitchFamily="49" charset="0"/>
                <a:ea typeface="+mn-ea"/>
              </a:rPr>
              <a:t>candy_purchase.cust_id</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WHERE </a:t>
            </a:r>
            <a:r>
              <a:rPr lang="en-US" altLang="en-US" sz="2000" dirty="0" err="1">
                <a:solidFill>
                  <a:srgbClr val="000000"/>
                </a:solidFill>
                <a:latin typeface="Courier New" panose="02070309020205020404" pitchFamily="49" charset="0"/>
                <a:ea typeface="+mn-ea"/>
              </a:rPr>
              <a:t>candy_customer.cust_id</a:t>
            </a:r>
            <a:r>
              <a:rPr lang="en-US" altLang="en-US" sz="2000" dirty="0">
                <a:solidFill>
                  <a:srgbClr val="000000"/>
                </a:solidFill>
                <a:latin typeface="Courier New" panose="02070309020205020404" pitchFamily="49" charset="0"/>
                <a:ea typeface="+mn-ea"/>
              </a:rPr>
              <a:t> = 5</a:t>
            </a:r>
            <a:endParaRPr lang="en-US" altLang="en-US" sz="2000" dirty="0">
              <a:solidFill>
                <a:srgbClr val="000000"/>
              </a:solidFill>
              <a:latin typeface="Arial" panose="020B0604020202020204" pitchFamily="34" charset="0"/>
              <a:ea typeface="+mn-ea"/>
            </a:endParaRPr>
          </a:p>
        </p:txBody>
      </p:sp>
      <p:sp>
        <p:nvSpPr>
          <p:cNvPr id="5" name="Rectangle 4"/>
          <p:cNvSpPr/>
          <p:nvPr/>
        </p:nvSpPr>
        <p:spPr>
          <a:xfrm>
            <a:off x="152400" y="4800600"/>
            <a:ext cx="8763000" cy="132343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altLang="en-US" sz="2000" dirty="0">
                <a:solidFill>
                  <a:srgbClr val="000000"/>
                </a:solidFill>
                <a:latin typeface="Courier New" panose="02070309020205020404" pitchFamily="49" charset="0"/>
                <a:ea typeface="+mn-ea"/>
              </a:rPr>
              <a:t>SELECT </a:t>
            </a:r>
            <a:r>
              <a:rPr lang="en-US" altLang="en-US" sz="2000" dirty="0" err="1">
                <a:solidFill>
                  <a:srgbClr val="000000"/>
                </a:solidFill>
                <a:latin typeface="Courier New" panose="02070309020205020404" pitchFamily="49" charset="0"/>
                <a:ea typeface="+mn-ea"/>
              </a:rPr>
              <a:t>purch_id</a:t>
            </a:r>
            <a:r>
              <a:rPr lang="en-US" altLang="en-US" sz="2000" dirty="0">
                <a:solidFill>
                  <a:srgbClr val="000000"/>
                </a:solidFill>
                <a:latin typeface="Courier New" panose="02070309020205020404" pitchFamily="49" charset="0"/>
                <a:ea typeface="+mn-ea"/>
              </a:rPr>
              <a:t>, </a:t>
            </a:r>
            <a:r>
              <a:rPr lang="en-US" altLang="en-US" sz="2000" b="1" dirty="0" err="1">
                <a:solidFill>
                  <a:srgbClr val="000000"/>
                </a:solidFill>
                <a:latin typeface="Courier New" panose="02070309020205020404" pitchFamily="49" charset="0"/>
                <a:ea typeface="+mn-ea"/>
              </a:rPr>
              <a:t>candy_purchase.cust_id</a:t>
            </a:r>
            <a:r>
              <a:rPr lang="en-US" altLang="en-US" sz="2000" dirty="0">
                <a:solidFill>
                  <a:srgbClr val="000000"/>
                </a:solidFill>
                <a:latin typeface="Courier New" panose="02070309020205020404" pitchFamily="49" charset="0"/>
                <a:ea typeface="+mn-ea"/>
              </a:rPr>
              <a:t>, </a:t>
            </a:r>
            <a:r>
              <a:rPr lang="en-US" altLang="en-US" sz="2000" dirty="0" err="1">
                <a:solidFill>
                  <a:srgbClr val="000000"/>
                </a:solidFill>
                <a:latin typeface="Courier New" panose="02070309020205020404" pitchFamily="49" charset="0"/>
                <a:ea typeface="+mn-ea"/>
              </a:rPr>
              <a:t>cust_name</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FROM </a:t>
            </a:r>
            <a:r>
              <a:rPr lang="en-US" altLang="en-US" sz="2000" dirty="0" err="1">
                <a:solidFill>
                  <a:srgbClr val="000000"/>
                </a:solidFill>
                <a:latin typeface="Courier New" panose="02070309020205020404" pitchFamily="49" charset="0"/>
                <a:ea typeface="+mn-ea"/>
              </a:rPr>
              <a:t>candy_purchase</a:t>
            </a:r>
            <a:r>
              <a:rPr lang="en-US" altLang="en-US" sz="2000" dirty="0">
                <a:solidFill>
                  <a:srgbClr val="000000"/>
                </a:solidFill>
                <a:latin typeface="Courier New" panose="02070309020205020404" pitchFamily="49" charset="0"/>
                <a:ea typeface="+mn-ea"/>
              </a:rPr>
              <a:t> JOIN </a:t>
            </a:r>
            <a:r>
              <a:rPr lang="en-US" altLang="en-US" sz="2000" dirty="0" err="1">
                <a:solidFill>
                  <a:srgbClr val="000000"/>
                </a:solidFill>
                <a:latin typeface="Courier New" panose="02070309020205020404" pitchFamily="49" charset="0"/>
                <a:ea typeface="+mn-ea"/>
              </a:rPr>
              <a:t>candy_customer</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     ON </a:t>
            </a:r>
            <a:r>
              <a:rPr lang="en-US" altLang="en-US" sz="2000" dirty="0" err="1">
                <a:solidFill>
                  <a:srgbClr val="000000"/>
                </a:solidFill>
                <a:latin typeface="Courier New" panose="02070309020205020404" pitchFamily="49" charset="0"/>
                <a:ea typeface="+mn-ea"/>
              </a:rPr>
              <a:t>candy_customer.cust_id</a:t>
            </a:r>
            <a:r>
              <a:rPr lang="en-US" altLang="en-US" sz="2000" dirty="0">
                <a:solidFill>
                  <a:srgbClr val="000000"/>
                </a:solidFill>
                <a:latin typeface="Courier New" panose="02070309020205020404" pitchFamily="49" charset="0"/>
                <a:ea typeface="+mn-ea"/>
              </a:rPr>
              <a:t> = </a:t>
            </a:r>
            <a:r>
              <a:rPr lang="en-US" altLang="en-US" sz="2000" dirty="0" err="1">
                <a:solidFill>
                  <a:srgbClr val="000000"/>
                </a:solidFill>
                <a:latin typeface="Courier New" panose="02070309020205020404" pitchFamily="49" charset="0"/>
                <a:ea typeface="+mn-ea"/>
              </a:rPr>
              <a:t>candy_purchase.cust_id</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WHERE </a:t>
            </a:r>
            <a:r>
              <a:rPr lang="en-US" altLang="en-US" sz="2000" dirty="0" err="1">
                <a:solidFill>
                  <a:srgbClr val="000000"/>
                </a:solidFill>
                <a:latin typeface="Courier New" panose="02070309020205020404" pitchFamily="49" charset="0"/>
                <a:ea typeface="+mn-ea"/>
              </a:rPr>
              <a:t>candy_customer.cust_id</a:t>
            </a:r>
            <a:r>
              <a:rPr lang="en-US" altLang="en-US" sz="2000" dirty="0">
                <a:solidFill>
                  <a:srgbClr val="000000"/>
                </a:solidFill>
                <a:latin typeface="Courier New" panose="02070309020205020404" pitchFamily="49" charset="0"/>
                <a:ea typeface="+mn-ea"/>
              </a:rPr>
              <a:t> = 5</a:t>
            </a:r>
            <a:endParaRPr lang="en-US" altLang="en-US" sz="2000" dirty="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3800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Table aliases</a:t>
            </a:r>
          </a:p>
          <a:p>
            <a:pPr lvl="1"/>
            <a:r>
              <a:rPr lang="en-US" dirty="0"/>
              <a:t>Names associated with tables for use in a single query</a:t>
            </a:r>
          </a:p>
          <a:p>
            <a:pPr lvl="1"/>
            <a:r>
              <a:rPr lang="en-US" dirty="0"/>
              <a:t>Aliases must be used everywhere in the query</a:t>
            </a: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l="27344" t="15625" r="31250" b="51042"/>
          <a:stretch>
            <a:fillRect/>
          </a:stretch>
        </p:blipFill>
        <p:spPr bwMode="auto">
          <a:xfrm>
            <a:off x="1752600" y="3124200"/>
            <a:ext cx="5870575" cy="3545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4800600" y="3505200"/>
            <a:ext cx="457200" cy="228600"/>
          </a:xfrm>
          <a:prstGeom prst="rect">
            <a:avLst/>
          </a:prstGeom>
          <a:solidFill>
            <a:srgbClr val="FFFF00">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6"/>
          <p:cNvSpPr>
            <a:spLocks noChangeArrowheads="1"/>
          </p:cNvSpPr>
          <p:nvPr/>
        </p:nvSpPr>
        <p:spPr bwMode="auto">
          <a:xfrm>
            <a:off x="6172200" y="3733800"/>
            <a:ext cx="457200" cy="228600"/>
          </a:xfrm>
          <a:prstGeom prst="rect">
            <a:avLst/>
          </a:prstGeom>
          <a:solidFill>
            <a:srgbClr val="FFFF00">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6"/>
          <p:cNvSpPr>
            <a:spLocks noChangeArrowheads="1"/>
          </p:cNvSpPr>
          <p:nvPr/>
        </p:nvSpPr>
        <p:spPr bwMode="auto">
          <a:xfrm>
            <a:off x="3886200" y="3733800"/>
            <a:ext cx="457200" cy="228600"/>
          </a:xfrm>
          <a:prstGeom prst="rect">
            <a:avLst/>
          </a:prstGeom>
          <a:solidFill>
            <a:srgbClr val="FFFF00">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Rectangle 6"/>
          <p:cNvSpPr>
            <a:spLocks noChangeArrowheads="1"/>
          </p:cNvSpPr>
          <p:nvPr/>
        </p:nvSpPr>
        <p:spPr bwMode="auto">
          <a:xfrm>
            <a:off x="3657600" y="3962400"/>
            <a:ext cx="457200" cy="228600"/>
          </a:xfrm>
          <a:prstGeom prst="rect">
            <a:avLst/>
          </a:prstGeom>
          <a:solidFill>
            <a:srgbClr val="FFFF00">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6"/>
          <p:cNvSpPr>
            <a:spLocks noChangeArrowheads="1"/>
          </p:cNvSpPr>
          <p:nvPr/>
        </p:nvSpPr>
        <p:spPr bwMode="auto">
          <a:xfrm>
            <a:off x="2209800" y="3962400"/>
            <a:ext cx="457200" cy="228600"/>
          </a:xfrm>
          <a:prstGeom prst="rect">
            <a:avLst/>
          </a:prstGeom>
          <a:solidFill>
            <a:srgbClr val="FFFF00">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78917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Inner joins with more than 2 tables</a:t>
            </a:r>
          </a:p>
          <a:p>
            <a:endParaRPr lang="en-US" dirty="0"/>
          </a:p>
          <a:p>
            <a:endParaRPr lang="en-US" dirty="0"/>
          </a:p>
          <a:p>
            <a:endParaRPr lang="en-US" dirty="0"/>
          </a:p>
          <a:p>
            <a:endParaRPr lang="en-US" dirty="0"/>
          </a:p>
          <a:p>
            <a:pPr lvl="1"/>
            <a:endParaRPr lang="en-US" sz="2400" dirty="0">
              <a:latin typeface="Calibri" charset="0"/>
            </a:endParaRPr>
          </a:p>
          <a:p>
            <a:pPr lvl="1"/>
            <a:r>
              <a:rPr lang="en-US" sz="2400" dirty="0"/>
              <a:t>Placing each INNER JOIN and ON clause on a separate line can make the query easier to read and understand</a:t>
            </a:r>
          </a:p>
          <a:p>
            <a:pPr lvl="1"/>
            <a:r>
              <a:rPr lang="en-US" sz="2400" dirty="0"/>
              <a:t>Multiple inner joins may be specified in any order</a:t>
            </a:r>
          </a:p>
          <a:p>
            <a:pPr lvl="1"/>
            <a:endParaRPr lang="en-US" sz="2400" dirty="0"/>
          </a:p>
        </p:txBody>
      </p:sp>
      <p:sp>
        <p:nvSpPr>
          <p:cNvPr id="5" name="Rectangle 4"/>
          <p:cNvSpPr/>
          <p:nvPr/>
        </p:nvSpPr>
        <p:spPr>
          <a:xfrm>
            <a:off x="1066800" y="2362200"/>
            <a:ext cx="7467600" cy="19389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000000"/>
                </a:solidFill>
                <a:latin typeface="Courier New" charset="0"/>
                <a:cs typeface="Courier New" charset="0"/>
              </a:rPr>
              <a:t>SELECT </a:t>
            </a:r>
            <a:r>
              <a:rPr lang="en-US" sz="2000" i="1" dirty="0">
                <a:solidFill>
                  <a:srgbClr val="000000"/>
                </a:solidFill>
                <a:latin typeface="Courier New" charset="0"/>
              </a:rPr>
              <a:t>Column1</a:t>
            </a:r>
            <a:r>
              <a:rPr lang="en-US" sz="2000" dirty="0">
                <a:solidFill>
                  <a:srgbClr val="000000"/>
                </a:solidFill>
                <a:latin typeface="Courier New" charset="0"/>
              </a:rPr>
              <a:t>, </a:t>
            </a:r>
            <a:r>
              <a:rPr lang="en-US" sz="2000" i="1" dirty="0">
                <a:solidFill>
                  <a:srgbClr val="000000"/>
                </a:solidFill>
                <a:latin typeface="Courier New" charset="0"/>
              </a:rPr>
              <a:t>Column2</a:t>
            </a:r>
            <a:r>
              <a:rPr lang="en-US" sz="2000" dirty="0">
                <a:solidFill>
                  <a:srgbClr val="000000"/>
                </a:solidFill>
                <a:latin typeface="Courier New" charset="0"/>
              </a:rPr>
              <a:t>, …</a:t>
            </a:r>
            <a:endParaRPr lang="en-US" sz="2000" dirty="0">
              <a:solidFill>
                <a:srgbClr val="000000"/>
              </a:solidFill>
              <a:latin typeface="Courier New" charset="0"/>
              <a:cs typeface="Courier New" charset="0"/>
            </a:endParaRPr>
          </a:p>
          <a:p>
            <a:r>
              <a:rPr lang="en-US" sz="2000" dirty="0">
                <a:solidFill>
                  <a:srgbClr val="000000"/>
                </a:solidFill>
                <a:latin typeface="Courier New" charset="0"/>
              </a:rPr>
              <a:t>FROM   </a:t>
            </a:r>
            <a:r>
              <a:rPr lang="en-US" sz="2000" i="1" dirty="0">
                <a:solidFill>
                  <a:srgbClr val="000000"/>
                </a:solidFill>
                <a:latin typeface="Courier New" charset="0"/>
              </a:rPr>
              <a:t>Table1 </a:t>
            </a:r>
            <a:r>
              <a:rPr lang="en-US" sz="2000" dirty="0">
                <a:solidFill>
                  <a:srgbClr val="000000"/>
                </a:solidFill>
                <a:latin typeface="Courier New" charset="0"/>
              </a:rPr>
              <a:t>INNER JOIN </a:t>
            </a:r>
            <a:r>
              <a:rPr lang="en-US" sz="2000" i="1" dirty="0">
                <a:solidFill>
                  <a:srgbClr val="000000"/>
                </a:solidFill>
                <a:latin typeface="Courier New" charset="0"/>
              </a:rPr>
              <a:t>Table2</a:t>
            </a:r>
            <a:endParaRPr lang="en-US" sz="2000" dirty="0">
              <a:solidFill>
                <a:srgbClr val="000000"/>
              </a:solidFill>
              <a:latin typeface="Courier New" charset="0"/>
            </a:endParaRPr>
          </a:p>
          <a:p>
            <a:r>
              <a:rPr lang="en-US" sz="2000" dirty="0">
                <a:solidFill>
                  <a:srgbClr val="000000"/>
                </a:solidFill>
                <a:latin typeface="Courier New" charset="0"/>
              </a:rPr>
              <a:t>       ON </a:t>
            </a:r>
            <a:r>
              <a:rPr lang="en-US" sz="2000" i="1" dirty="0">
                <a:solidFill>
                  <a:srgbClr val="000000"/>
                </a:solidFill>
                <a:latin typeface="Courier New" charset="0"/>
              </a:rPr>
              <a:t>Table1.JoinColumn</a:t>
            </a:r>
            <a:r>
              <a:rPr lang="en-US" sz="2000" dirty="0">
                <a:solidFill>
                  <a:srgbClr val="000000"/>
                </a:solidFill>
                <a:latin typeface="Courier New" charset="0"/>
              </a:rPr>
              <a:t> = </a:t>
            </a:r>
            <a:r>
              <a:rPr lang="en-US" sz="2000" i="1" dirty="0">
                <a:solidFill>
                  <a:srgbClr val="000000"/>
                </a:solidFill>
                <a:latin typeface="Courier New" charset="0"/>
              </a:rPr>
              <a:t>Table2.JoinColumn</a:t>
            </a:r>
          </a:p>
          <a:p>
            <a:r>
              <a:rPr lang="en-US" sz="2000" dirty="0">
                <a:solidFill>
                  <a:srgbClr val="000000"/>
                </a:solidFill>
                <a:latin typeface="Courier New" charset="0"/>
              </a:rPr>
              <a:t>       INNER JOIN</a:t>
            </a:r>
            <a:r>
              <a:rPr lang="en-US" sz="2000" i="1" dirty="0">
                <a:solidFill>
                  <a:srgbClr val="000000"/>
                </a:solidFill>
                <a:latin typeface="Courier New" charset="0"/>
              </a:rPr>
              <a:t> Table3</a:t>
            </a:r>
          </a:p>
          <a:p>
            <a:r>
              <a:rPr lang="en-US" sz="2000" dirty="0">
                <a:solidFill>
                  <a:srgbClr val="000000"/>
                </a:solidFill>
                <a:latin typeface="Courier New" charset="0"/>
              </a:rPr>
              <a:t>       ON</a:t>
            </a:r>
            <a:r>
              <a:rPr lang="en-US" sz="2000" i="1" dirty="0">
                <a:solidFill>
                  <a:srgbClr val="000000"/>
                </a:solidFill>
                <a:latin typeface="Courier New" charset="0"/>
              </a:rPr>
              <a:t> Table2.JoinColumn = Table3.JoinColumn</a:t>
            </a:r>
            <a:endParaRPr lang="en-US" sz="2000" dirty="0">
              <a:solidFill>
                <a:srgbClr val="000000"/>
              </a:solidFill>
              <a:latin typeface="Courier New" charset="0"/>
            </a:endParaRPr>
          </a:p>
          <a:p>
            <a:r>
              <a:rPr lang="en-US" sz="2000" dirty="0">
                <a:solidFill>
                  <a:srgbClr val="000000"/>
                </a:solidFill>
                <a:latin typeface="Courier New" charset="0"/>
              </a:rPr>
              <a:t>WHERE </a:t>
            </a:r>
            <a:r>
              <a:rPr lang="en-US" sz="2000" i="1" dirty="0" err="1">
                <a:solidFill>
                  <a:srgbClr val="000000"/>
                </a:solidFill>
                <a:latin typeface="Courier New" charset="0"/>
              </a:rPr>
              <a:t>SearchCondition</a:t>
            </a:r>
            <a:r>
              <a:rPr lang="en-US" sz="2000" i="1" dirty="0">
                <a:solidFill>
                  <a:srgbClr val="000000"/>
                </a:solidFill>
                <a:latin typeface="Courier New" charset="0"/>
              </a:rPr>
              <a:t>(s)</a:t>
            </a:r>
            <a:endParaRPr lang="en-US" sz="2000" dirty="0">
              <a:solidFill>
                <a:srgbClr val="000000"/>
              </a:solidFill>
              <a:latin typeface="Courier New" charset="0"/>
            </a:endParaRPr>
          </a:p>
        </p:txBody>
      </p:sp>
    </p:spTree>
    <p:extLst>
      <p:ext uri="{BB962C8B-B14F-4D97-AF65-F5344CB8AC3E}">
        <p14:creationId xmlns:p14="http://schemas.microsoft.com/office/powerpoint/2010/main" val="332061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a:bodyPr>
          <a:lstStyle/>
          <a:p>
            <a:r>
              <a:rPr lang="en-US" b="1" dirty="0"/>
              <a:t>Queries using multiple tables</a:t>
            </a:r>
          </a:p>
          <a:p>
            <a:pPr lvl="1"/>
            <a:r>
              <a:rPr lang="en-US" dirty="0"/>
              <a:t>Join queries </a:t>
            </a:r>
          </a:p>
          <a:p>
            <a:pPr lvl="2"/>
            <a:r>
              <a:rPr lang="en-US" dirty="0"/>
              <a:t>Inner </a:t>
            </a:r>
          </a:p>
          <a:p>
            <a:pPr lvl="2"/>
            <a:r>
              <a:rPr lang="en-US" dirty="0"/>
              <a:t>Outer </a:t>
            </a:r>
          </a:p>
          <a:p>
            <a:pPr lvl="2"/>
            <a:r>
              <a:rPr lang="en-US" dirty="0"/>
              <a:t>Self</a:t>
            </a:r>
          </a:p>
          <a:p>
            <a:pPr lvl="1"/>
            <a:r>
              <a:rPr lang="en-US" dirty="0"/>
              <a:t>Nested queries</a:t>
            </a:r>
          </a:p>
          <a:p>
            <a:r>
              <a:rPr lang="en-US" dirty="0"/>
              <a:t>Queries using set operations</a:t>
            </a:r>
          </a:p>
          <a:p>
            <a:r>
              <a:rPr lang="en-US" dirty="0"/>
              <a:t>Views</a:t>
            </a:r>
            <a:endParaRPr lang="en-US" dirty="0">
              <a:cs typeface="Tw Cen MT"/>
            </a:endParaRPr>
          </a:p>
        </p:txBody>
      </p:sp>
    </p:spTree>
    <p:extLst>
      <p:ext uri="{BB962C8B-B14F-4D97-AF65-F5344CB8AC3E}">
        <p14:creationId xmlns:p14="http://schemas.microsoft.com/office/powerpoint/2010/main" val="35322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Inner join example </a:t>
            </a:r>
          </a:p>
          <a:p>
            <a:pPr lvl="1"/>
            <a:r>
              <a:rPr lang="en-US" sz="2800" dirty="0"/>
              <a:t>Sometimes you need to include a table in join queries to provide needed links even if you don't include fields from the table in the SELECT clause</a:t>
            </a:r>
          </a:p>
          <a:p>
            <a:pPr marL="365760" lvl="1" indent="0">
              <a:buNone/>
            </a:pPr>
            <a:endParaRPr lang="en-US" dirty="0"/>
          </a:p>
        </p:txBody>
      </p:sp>
      <p:sp>
        <p:nvSpPr>
          <p:cNvPr id="5" name="Rectangle 4"/>
          <p:cNvSpPr/>
          <p:nvPr/>
        </p:nvSpPr>
        <p:spPr>
          <a:xfrm>
            <a:off x="1676400" y="3657600"/>
            <a:ext cx="6057900" cy="255454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sz="2000" dirty="0">
                <a:solidFill>
                  <a:srgbClr val="000000"/>
                </a:solidFill>
                <a:latin typeface="Courier New" pitchFamily="49" charset="0"/>
                <a:ea typeface="+mn-ea"/>
                <a:cs typeface="Courier New" pitchFamily="49" charset="0"/>
              </a:rPr>
              <a:t>SELECT </a:t>
            </a:r>
            <a:r>
              <a:rPr lang="en-US" altLang="en-US" sz="2000" dirty="0" err="1">
                <a:solidFill>
                  <a:srgbClr val="000000"/>
                </a:solidFill>
                <a:latin typeface="Courier New" panose="02070309020205020404" pitchFamily="49" charset="0"/>
                <a:ea typeface="+mn-ea"/>
              </a:rPr>
              <a:t>prod_desc</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FROM </a:t>
            </a:r>
            <a:r>
              <a:rPr lang="en-US" altLang="en-US" sz="2000" dirty="0" err="1">
                <a:solidFill>
                  <a:srgbClr val="000000"/>
                </a:solidFill>
                <a:latin typeface="Courier New" panose="02070309020205020404" pitchFamily="49" charset="0"/>
                <a:ea typeface="+mn-ea"/>
              </a:rPr>
              <a:t>candy_product</a:t>
            </a:r>
            <a:r>
              <a:rPr lang="en-US" altLang="en-US" sz="2000" dirty="0">
                <a:solidFill>
                  <a:srgbClr val="000000"/>
                </a:solidFill>
                <a:latin typeface="Courier New" panose="02070309020205020404" pitchFamily="49" charset="0"/>
                <a:ea typeface="+mn-ea"/>
              </a:rPr>
              <a:t> JOIN </a:t>
            </a:r>
            <a:r>
              <a:rPr lang="en-US" altLang="en-US" sz="2000" dirty="0" err="1">
                <a:solidFill>
                  <a:srgbClr val="000000"/>
                </a:solidFill>
                <a:latin typeface="Courier New" panose="02070309020205020404" pitchFamily="49" charset="0"/>
                <a:ea typeface="+mn-ea"/>
              </a:rPr>
              <a:t>candy_purchase</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      ON </a:t>
            </a:r>
            <a:r>
              <a:rPr lang="en-US" altLang="en-US" sz="2000" dirty="0" err="1">
                <a:solidFill>
                  <a:srgbClr val="000000"/>
                </a:solidFill>
                <a:latin typeface="Courier New" panose="02070309020205020404" pitchFamily="49" charset="0"/>
                <a:ea typeface="+mn-ea"/>
              </a:rPr>
              <a:t>candy_product.prod_id</a:t>
            </a:r>
            <a:r>
              <a:rPr lang="en-US" altLang="en-US" sz="2000" dirty="0">
                <a:solidFill>
                  <a:srgbClr val="000000"/>
                </a:solidFill>
                <a:latin typeface="Courier New" panose="02070309020205020404" pitchFamily="49" charset="0"/>
                <a:ea typeface="+mn-ea"/>
              </a:rPr>
              <a:t> =    </a:t>
            </a:r>
          </a:p>
          <a:p>
            <a:pPr>
              <a:defRPr/>
            </a:pPr>
            <a:r>
              <a:rPr lang="en-US" altLang="en-US" sz="2000" dirty="0">
                <a:solidFill>
                  <a:srgbClr val="000000"/>
                </a:solidFill>
                <a:latin typeface="Courier New" panose="02070309020205020404" pitchFamily="49" charset="0"/>
                <a:ea typeface="+mn-ea"/>
              </a:rPr>
              <a:t>         </a:t>
            </a:r>
            <a:r>
              <a:rPr lang="en-US" altLang="en-US" sz="2000" dirty="0" err="1">
                <a:solidFill>
                  <a:srgbClr val="000000"/>
                </a:solidFill>
                <a:latin typeface="Courier New" panose="02070309020205020404" pitchFamily="49" charset="0"/>
                <a:ea typeface="+mn-ea"/>
              </a:rPr>
              <a:t>candy_purchase.prod_id</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     JOIN </a:t>
            </a:r>
            <a:r>
              <a:rPr lang="en-US" altLang="en-US" sz="2000" dirty="0" err="1">
                <a:solidFill>
                  <a:srgbClr val="000000"/>
                </a:solidFill>
                <a:latin typeface="Courier New" panose="02070309020205020404" pitchFamily="49" charset="0"/>
                <a:ea typeface="+mn-ea"/>
              </a:rPr>
              <a:t>candy_customer</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      ON </a:t>
            </a:r>
            <a:r>
              <a:rPr lang="en-US" altLang="en-US" sz="2000" dirty="0" err="1">
                <a:solidFill>
                  <a:srgbClr val="000000"/>
                </a:solidFill>
                <a:latin typeface="Courier New" panose="02070309020205020404" pitchFamily="49" charset="0"/>
                <a:ea typeface="+mn-ea"/>
              </a:rPr>
              <a:t>candy_purchase.cust_id</a:t>
            </a:r>
            <a:r>
              <a:rPr lang="en-US" altLang="en-US" sz="2000" dirty="0">
                <a:solidFill>
                  <a:srgbClr val="000000"/>
                </a:solidFill>
                <a:latin typeface="Courier New" panose="02070309020205020404" pitchFamily="49" charset="0"/>
                <a:ea typeface="+mn-ea"/>
              </a:rPr>
              <a:t> = </a:t>
            </a:r>
          </a:p>
          <a:p>
            <a:pPr>
              <a:defRPr/>
            </a:pPr>
            <a:r>
              <a:rPr lang="en-US" altLang="en-US" sz="2000" dirty="0">
                <a:solidFill>
                  <a:srgbClr val="000000"/>
                </a:solidFill>
                <a:latin typeface="Courier New" panose="02070309020205020404" pitchFamily="49" charset="0"/>
                <a:ea typeface="+mn-ea"/>
              </a:rPr>
              <a:t>         </a:t>
            </a:r>
            <a:r>
              <a:rPr lang="en-US" altLang="en-US" sz="2000" dirty="0" err="1">
                <a:solidFill>
                  <a:srgbClr val="000000"/>
                </a:solidFill>
                <a:latin typeface="Courier New" panose="02070309020205020404" pitchFamily="49" charset="0"/>
                <a:ea typeface="+mn-ea"/>
              </a:rPr>
              <a:t>candy_customer.cust_id</a:t>
            </a:r>
            <a:endParaRPr lang="en-US" altLang="en-US" sz="2000" dirty="0">
              <a:solidFill>
                <a:srgbClr val="000000"/>
              </a:solidFill>
              <a:latin typeface="Courier New" panose="02070309020205020404" pitchFamily="49" charset="0"/>
              <a:ea typeface="+mn-ea"/>
            </a:endParaRPr>
          </a:p>
          <a:p>
            <a:pPr>
              <a:defRPr/>
            </a:pPr>
            <a:r>
              <a:rPr lang="en-US" altLang="en-US" sz="2000" dirty="0">
                <a:solidFill>
                  <a:srgbClr val="000000"/>
                </a:solidFill>
                <a:latin typeface="Courier New" panose="02070309020205020404" pitchFamily="49" charset="0"/>
                <a:ea typeface="+mn-ea"/>
              </a:rPr>
              <a:t>WHERE </a:t>
            </a:r>
            <a:r>
              <a:rPr lang="en-US" altLang="en-US" sz="2000" dirty="0" err="1">
                <a:solidFill>
                  <a:srgbClr val="000000"/>
                </a:solidFill>
                <a:latin typeface="Courier New" panose="02070309020205020404" pitchFamily="49" charset="0"/>
                <a:ea typeface="+mn-ea"/>
              </a:rPr>
              <a:t>cust_name</a:t>
            </a:r>
            <a:r>
              <a:rPr lang="en-US" altLang="en-US" sz="2000" dirty="0">
                <a:solidFill>
                  <a:srgbClr val="000000"/>
                </a:solidFill>
                <a:latin typeface="Courier New" panose="02070309020205020404" pitchFamily="49" charset="0"/>
                <a:ea typeface="+mn-ea"/>
              </a:rPr>
              <a:t> = 'Bobby Bon </a:t>
            </a:r>
            <a:r>
              <a:rPr lang="en-US" altLang="en-US" sz="2000" dirty="0" err="1">
                <a:solidFill>
                  <a:srgbClr val="000000"/>
                </a:solidFill>
                <a:latin typeface="Courier New" panose="02070309020205020404" pitchFamily="49" charset="0"/>
                <a:ea typeface="+mn-ea"/>
              </a:rPr>
              <a:t>Bons</a:t>
            </a:r>
            <a:r>
              <a:rPr lang="en-US" altLang="en-US" sz="2000" dirty="0">
                <a:solidFill>
                  <a:srgbClr val="000000"/>
                </a:solidFill>
                <a:latin typeface="Courier New" panose="02070309020205020404" pitchFamily="49" charset="0"/>
                <a:ea typeface="+mn-ea"/>
              </a:rPr>
              <a:t>'</a:t>
            </a:r>
          </a:p>
        </p:txBody>
      </p:sp>
    </p:spTree>
    <p:extLst>
      <p:ext uri="{BB962C8B-B14F-4D97-AF65-F5344CB8AC3E}">
        <p14:creationId xmlns:p14="http://schemas.microsoft.com/office/powerpoint/2010/main" val="315918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4099623367"/>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1071"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372931830"/>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1072"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788234253"/>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1073"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1423788304"/>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1074"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83906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a:bodyPr>
          <a:lstStyle/>
          <a:p>
            <a:r>
              <a:rPr lang="en-US" dirty="0"/>
              <a:t>Queries using multiple tables</a:t>
            </a:r>
          </a:p>
          <a:p>
            <a:pPr lvl="1"/>
            <a:r>
              <a:rPr lang="en-US" dirty="0"/>
              <a:t>Join queries </a:t>
            </a:r>
          </a:p>
          <a:p>
            <a:pPr lvl="2"/>
            <a:r>
              <a:rPr lang="en-US" dirty="0"/>
              <a:t>Inner </a:t>
            </a:r>
          </a:p>
          <a:p>
            <a:pPr lvl="2"/>
            <a:r>
              <a:rPr lang="en-US" b="1" dirty="0"/>
              <a:t>Outer </a:t>
            </a:r>
          </a:p>
          <a:p>
            <a:pPr lvl="2"/>
            <a:r>
              <a:rPr lang="en-US" dirty="0"/>
              <a:t>Self</a:t>
            </a:r>
          </a:p>
          <a:p>
            <a:pPr lvl="1"/>
            <a:r>
              <a:rPr lang="en-US" dirty="0"/>
              <a:t>Nested queries</a:t>
            </a:r>
          </a:p>
          <a:p>
            <a:r>
              <a:rPr lang="en-US" dirty="0"/>
              <a:t>Queries using set operations</a:t>
            </a:r>
          </a:p>
          <a:p>
            <a:r>
              <a:rPr lang="en-US" dirty="0"/>
              <a:t>Views</a:t>
            </a:r>
            <a:endParaRPr lang="en-US" dirty="0">
              <a:cs typeface="Tw Cen MT"/>
            </a:endParaRPr>
          </a:p>
        </p:txBody>
      </p:sp>
    </p:spTree>
    <p:extLst>
      <p:ext uri="{BB962C8B-B14F-4D97-AF65-F5344CB8AC3E}">
        <p14:creationId xmlns:p14="http://schemas.microsoft.com/office/powerpoint/2010/main" val="2075486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Outer joins</a:t>
            </a:r>
          </a:p>
          <a:p>
            <a:pPr lvl="1"/>
            <a:r>
              <a:rPr lang="en-US" sz="2400" dirty="0"/>
              <a:t>What if you want to create a query that retrieves records from one table, even if the records do not have matching records in one of the joined tables?</a:t>
            </a:r>
          </a:p>
          <a:p>
            <a:pPr lvl="2"/>
            <a:r>
              <a:rPr lang="en-US" sz="2000" dirty="0"/>
              <a:t>Inner joins do not accomplish this</a:t>
            </a:r>
          </a:p>
          <a:p>
            <a:pPr lvl="1"/>
            <a:r>
              <a:rPr lang="en-US" sz="2400" dirty="0"/>
              <a:t>Example</a:t>
            </a:r>
          </a:p>
          <a:p>
            <a:pPr lvl="2"/>
            <a:r>
              <a:rPr lang="en-US" sz="2100" dirty="0"/>
              <a:t>Create a query that retrieves the following: </a:t>
            </a:r>
          </a:p>
          <a:p>
            <a:pPr lvl="3"/>
            <a:r>
              <a:rPr lang="en-US" dirty="0"/>
              <a:t>Customer ID and name of </a:t>
            </a:r>
            <a:r>
              <a:rPr lang="en-US" b="1" dirty="0"/>
              <a:t>every</a:t>
            </a:r>
            <a:r>
              <a:rPr lang="en-US" dirty="0"/>
              <a:t> customer</a:t>
            </a:r>
          </a:p>
          <a:p>
            <a:pPr lvl="3"/>
            <a:r>
              <a:rPr lang="en-US" dirty="0"/>
              <a:t>The purchase dates of all of their purchases (if any)</a:t>
            </a:r>
          </a:p>
          <a:p>
            <a:pPr lvl="3"/>
            <a:r>
              <a:rPr lang="en-US" dirty="0"/>
              <a:t>Without duplicate records</a:t>
            </a:r>
          </a:p>
          <a:p>
            <a:pPr lvl="3"/>
            <a:r>
              <a:rPr lang="en-US" dirty="0"/>
              <a:t>Ordered by customer ID</a:t>
            </a:r>
          </a:p>
          <a:p>
            <a:pPr lvl="3"/>
            <a:endParaRPr lang="en-US" dirty="0"/>
          </a:p>
          <a:p>
            <a:pPr lvl="1"/>
            <a:endParaRPr lang="en-US" dirty="0"/>
          </a:p>
        </p:txBody>
      </p:sp>
    </p:spTree>
    <p:extLst>
      <p:ext uri="{BB962C8B-B14F-4D97-AF65-F5344CB8AC3E}">
        <p14:creationId xmlns:p14="http://schemas.microsoft.com/office/powerpoint/2010/main" val="385215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4123421358"/>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22567"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647490353"/>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22568"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042720914"/>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22569"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2598821383"/>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22570"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426345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a:xfrm>
            <a:off x="612648" y="1600200"/>
            <a:ext cx="8153400" cy="5257800"/>
          </a:xfrm>
        </p:spPr>
        <p:txBody>
          <a:bodyPr/>
          <a:lstStyle/>
          <a:p>
            <a:r>
              <a:rPr lang="en-US" dirty="0"/>
              <a:t>Outer joins</a:t>
            </a:r>
          </a:p>
          <a:p>
            <a:pPr lvl="1"/>
            <a:r>
              <a:rPr lang="en-US" dirty="0"/>
              <a:t>First attempt at example query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r>
              <a:rPr lang="en-US" dirty="0"/>
              <a:t>What happened to customers 1, 3, and 8?</a:t>
            </a:r>
          </a:p>
        </p:txBody>
      </p:sp>
      <p:sp>
        <p:nvSpPr>
          <p:cNvPr id="4" name="Rectangle 3"/>
          <p:cNvSpPr/>
          <p:nvPr/>
        </p:nvSpPr>
        <p:spPr>
          <a:xfrm>
            <a:off x="1143000" y="2590800"/>
            <a:ext cx="6858000" cy="120032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altLang="en-US" dirty="0">
                <a:solidFill>
                  <a:srgbClr val="000000"/>
                </a:solidFill>
                <a:latin typeface="Courier New" panose="02070309020205020404" pitchFamily="49" charset="0"/>
                <a:ea typeface="+mn-ea"/>
                <a:cs typeface="Courier New" panose="02070309020205020404" pitchFamily="49" charset="0"/>
              </a:rPr>
              <a:t>SELECT DISTINCT </a:t>
            </a:r>
            <a:r>
              <a:rPr lang="en-US" altLang="en-US" dirty="0" err="1">
                <a:solidFill>
                  <a:srgbClr val="000000"/>
                </a:solidFill>
                <a:latin typeface="Courier New" panose="02070309020205020404" pitchFamily="49" charset="0"/>
                <a:ea typeface="+mn-ea"/>
                <a:cs typeface="Courier New" panose="02070309020205020404" pitchFamily="49" charset="0"/>
              </a:rPr>
              <a:t>c.cust_id</a:t>
            </a:r>
            <a:r>
              <a:rPr lang="en-US" altLang="en-US" dirty="0">
                <a:solidFill>
                  <a:srgbClr val="000000"/>
                </a:solidFill>
                <a:latin typeface="Courier New" panose="02070309020205020404" pitchFamily="49" charset="0"/>
                <a:ea typeface="+mn-ea"/>
                <a:cs typeface="Courier New" panose="02070309020205020404" pitchFamily="49" charset="0"/>
              </a:rPr>
              <a:t>, </a:t>
            </a:r>
            <a:r>
              <a:rPr lang="en-US" altLang="en-US" dirty="0" err="1">
                <a:solidFill>
                  <a:srgbClr val="000000"/>
                </a:solidFill>
                <a:latin typeface="Courier New" panose="02070309020205020404" pitchFamily="49" charset="0"/>
                <a:ea typeface="+mn-ea"/>
                <a:cs typeface="Courier New" panose="02070309020205020404" pitchFamily="49" charset="0"/>
              </a:rPr>
              <a:t>cust_name</a:t>
            </a:r>
            <a:r>
              <a:rPr lang="en-US" altLang="en-US" dirty="0">
                <a:solidFill>
                  <a:srgbClr val="000000"/>
                </a:solidFill>
                <a:latin typeface="Courier New" panose="02070309020205020404" pitchFamily="49" charset="0"/>
                <a:ea typeface="+mn-ea"/>
                <a:cs typeface="Courier New" panose="02070309020205020404" pitchFamily="49" charset="0"/>
              </a:rPr>
              <a:t>, </a:t>
            </a:r>
            <a:r>
              <a:rPr lang="en-US" altLang="en-US" dirty="0" err="1">
                <a:solidFill>
                  <a:srgbClr val="000000"/>
                </a:solidFill>
                <a:latin typeface="Courier New" panose="02070309020205020404" pitchFamily="49" charset="0"/>
                <a:ea typeface="+mn-ea"/>
                <a:cs typeface="Courier New" panose="02070309020205020404" pitchFamily="49" charset="0"/>
              </a:rPr>
              <a:t>purch_date</a:t>
            </a:r>
            <a:endParaRPr lang="en-US" altLang="en-US" dirty="0">
              <a:solidFill>
                <a:srgbClr val="000000"/>
              </a:solidFill>
              <a:latin typeface="Courier New" panose="02070309020205020404" pitchFamily="49" charset="0"/>
              <a:ea typeface="+mn-ea"/>
              <a:cs typeface="Courier New" panose="02070309020205020404" pitchFamily="49" charset="0"/>
            </a:endParaRPr>
          </a:p>
          <a:p>
            <a:pPr>
              <a:defRPr/>
            </a:pPr>
            <a:r>
              <a:rPr lang="en-US" altLang="en-US" dirty="0">
                <a:solidFill>
                  <a:srgbClr val="000000"/>
                </a:solidFill>
                <a:latin typeface="Courier New" panose="02070309020205020404" pitchFamily="49" charset="0"/>
                <a:ea typeface="+mn-ea"/>
                <a:cs typeface="Courier New" panose="02070309020205020404" pitchFamily="49" charset="0"/>
              </a:rPr>
              <a:t>FROM   </a:t>
            </a:r>
            <a:r>
              <a:rPr lang="en-US" altLang="en-US" dirty="0" err="1">
                <a:solidFill>
                  <a:srgbClr val="000000"/>
                </a:solidFill>
                <a:latin typeface="Courier New" panose="02070309020205020404" pitchFamily="49" charset="0"/>
                <a:ea typeface="+mn-ea"/>
                <a:cs typeface="Courier New" panose="02070309020205020404" pitchFamily="49" charset="0"/>
              </a:rPr>
              <a:t>candy_customer</a:t>
            </a:r>
            <a:r>
              <a:rPr lang="en-US" altLang="en-US" dirty="0">
                <a:solidFill>
                  <a:srgbClr val="000000"/>
                </a:solidFill>
                <a:latin typeface="Courier New" panose="02070309020205020404" pitchFamily="49" charset="0"/>
                <a:ea typeface="+mn-ea"/>
                <a:cs typeface="Courier New" panose="02070309020205020404" pitchFamily="49" charset="0"/>
              </a:rPr>
              <a:t> c JOIN </a:t>
            </a:r>
            <a:r>
              <a:rPr lang="en-US" altLang="en-US" dirty="0" err="1">
                <a:solidFill>
                  <a:srgbClr val="000000"/>
                </a:solidFill>
                <a:latin typeface="Courier New" panose="02070309020205020404" pitchFamily="49" charset="0"/>
                <a:ea typeface="+mn-ea"/>
                <a:cs typeface="Courier New" panose="02070309020205020404" pitchFamily="49" charset="0"/>
              </a:rPr>
              <a:t>candy_purchase</a:t>
            </a:r>
            <a:r>
              <a:rPr lang="en-US" altLang="en-US" dirty="0">
                <a:solidFill>
                  <a:srgbClr val="000000"/>
                </a:solidFill>
                <a:latin typeface="Courier New" panose="02070309020205020404" pitchFamily="49" charset="0"/>
                <a:ea typeface="+mn-ea"/>
                <a:cs typeface="Courier New" panose="02070309020205020404" pitchFamily="49" charset="0"/>
              </a:rPr>
              <a:t> p </a:t>
            </a:r>
          </a:p>
          <a:p>
            <a:pPr>
              <a:defRPr/>
            </a:pPr>
            <a:r>
              <a:rPr lang="en-US" altLang="en-US" dirty="0">
                <a:solidFill>
                  <a:srgbClr val="000000"/>
                </a:solidFill>
                <a:latin typeface="Courier New" panose="02070309020205020404" pitchFamily="49" charset="0"/>
                <a:ea typeface="+mn-ea"/>
                <a:cs typeface="Courier New" panose="02070309020205020404" pitchFamily="49" charset="0"/>
              </a:rPr>
              <a:t>       ON </a:t>
            </a:r>
            <a:r>
              <a:rPr lang="en-US" altLang="en-US" dirty="0" err="1">
                <a:solidFill>
                  <a:srgbClr val="000000"/>
                </a:solidFill>
                <a:latin typeface="Courier New" panose="02070309020205020404" pitchFamily="49" charset="0"/>
                <a:ea typeface="+mn-ea"/>
                <a:cs typeface="Courier New" panose="02070309020205020404" pitchFamily="49" charset="0"/>
              </a:rPr>
              <a:t>c.cust_id</a:t>
            </a:r>
            <a:r>
              <a:rPr lang="en-US" altLang="en-US" dirty="0">
                <a:solidFill>
                  <a:srgbClr val="000000"/>
                </a:solidFill>
                <a:latin typeface="Courier New" panose="02070309020205020404" pitchFamily="49" charset="0"/>
                <a:ea typeface="+mn-ea"/>
                <a:cs typeface="Courier New" panose="02070309020205020404" pitchFamily="49" charset="0"/>
              </a:rPr>
              <a:t> = </a:t>
            </a:r>
            <a:r>
              <a:rPr lang="en-US" altLang="en-US" dirty="0" err="1">
                <a:solidFill>
                  <a:srgbClr val="000000"/>
                </a:solidFill>
                <a:latin typeface="Courier New" panose="02070309020205020404" pitchFamily="49" charset="0"/>
                <a:ea typeface="+mn-ea"/>
                <a:cs typeface="Courier New" panose="02070309020205020404" pitchFamily="49" charset="0"/>
              </a:rPr>
              <a:t>p.cust_id</a:t>
            </a:r>
            <a:endParaRPr lang="en-US" altLang="en-US" dirty="0">
              <a:solidFill>
                <a:srgbClr val="000000"/>
              </a:solidFill>
              <a:latin typeface="Courier New" panose="02070309020205020404" pitchFamily="49" charset="0"/>
              <a:ea typeface="+mn-ea"/>
              <a:cs typeface="Courier New" panose="02070309020205020404" pitchFamily="49" charset="0"/>
            </a:endParaRPr>
          </a:p>
          <a:p>
            <a:pPr>
              <a:defRPr/>
            </a:pPr>
            <a:r>
              <a:rPr lang="en-US" altLang="en-US" dirty="0">
                <a:solidFill>
                  <a:srgbClr val="000000"/>
                </a:solidFill>
                <a:latin typeface="Courier New" panose="02070309020205020404" pitchFamily="49" charset="0"/>
                <a:ea typeface="+mn-ea"/>
                <a:cs typeface="Courier New" panose="02070309020205020404" pitchFamily="49" charset="0"/>
              </a:rPr>
              <a:t>ORDER BY </a:t>
            </a:r>
            <a:r>
              <a:rPr lang="en-US" altLang="en-US" dirty="0" err="1">
                <a:solidFill>
                  <a:srgbClr val="000000"/>
                </a:solidFill>
                <a:latin typeface="Courier New" panose="02070309020205020404" pitchFamily="49" charset="0"/>
                <a:ea typeface="+mn-ea"/>
                <a:cs typeface="Courier New" panose="02070309020205020404" pitchFamily="49" charset="0"/>
              </a:rPr>
              <a:t>c.cust_id</a:t>
            </a:r>
            <a:endParaRPr lang="en-US" altLang="en-US" dirty="0">
              <a:solidFill>
                <a:srgbClr val="000000"/>
              </a:solidFill>
              <a:latin typeface="Courier New" panose="02070309020205020404" pitchFamily="49" charset="0"/>
              <a:ea typeface="+mn-ea"/>
              <a:cs typeface="Courier New" panose="02070309020205020404" pitchFamily="49" charset="0"/>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810000"/>
            <a:ext cx="3671887" cy="24264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745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sz="2800" dirty="0"/>
              <a:t>Outer joins</a:t>
            </a:r>
          </a:p>
          <a:p>
            <a:pPr lvl="1"/>
            <a:r>
              <a:rPr lang="en-US" sz="2500" dirty="0"/>
              <a:t>Retrieve all of the records from one table, plus the matching records from a second table, according to the join condition</a:t>
            </a:r>
          </a:p>
          <a:p>
            <a:pPr lvl="2"/>
            <a:r>
              <a:rPr lang="en-US" sz="2100" dirty="0"/>
              <a:t>Retrieves the records in the first table even if they don’t have matching records in the second table </a:t>
            </a:r>
            <a:br>
              <a:rPr lang="en-US" sz="2100" dirty="0"/>
            </a:br>
            <a:endParaRPr lang="en-US" sz="2100" dirty="0"/>
          </a:p>
          <a:p>
            <a:pPr lvl="1"/>
            <a:r>
              <a:rPr lang="en-US" sz="2500" dirty="0"/>
              <a:t>Types of outer joins</a:t>
            </a:r>
          </a:p>
          <a:p>
            <a:pPr lvl="2"/>
            <a:r>
              <a:rPr lang="en-US" sz="2100" dirty="0"/>
              <a:t>Left</a:t>
            </a:r>
          </a:p>
          <a:p>
            <a:pPr lvl="2"/>
            <a:r>
              <a:rPr lang="en-US" sz="2100" dirty="0"/>
              <a:t>Right</a:t>
            </a:r>
          </a:p>
          <a:p>
            <a:pPr lvl="2"/>
            <a:r>
              <a:rPr lang="en-US" sz="2100" dirty="0"/>
              <a:t>Full</a:t>
            </a:r>
          </a:p>
        </p:txBody>
      </p:sp>
    </p:spTree>
    <p:extLst>
      <p:ext uri="{BB962C8B-B14F-4D97-AF65-F5344CB8AC3E}">
        <p14:creationId xmlns:p14="http://schemas.microsoft.com/office/powerpoint/2010/main" val="748273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normAutofit lnSpcReduction="10000"/>
          </a:bodyPr>
          <a:lstStyle/>
          <a:p>
            <a:r>
              <a:rPr lang="en-US" dirty="0"/>
              <a:t>Left outer joins</a:t>
            </a:r>
          </a:p>
          <a:p>
            <a:pPr lvl="1"/>
            <a:r>
              <a:rPr lang="en-US" sz="2400" dirty="0"/>
              <a:t>Retrieves all of the records in the left (first) table, along with the joined records in the right (second) table if they exist (otherwise NULL values are present for result columns from the right table)</a:t>
            </a:r>
          </a:p>
          <a:p>
            <a:pPr lvl="1"/>
            <a:endParaRPr lang="en-US" sz="2400" dirty="0"/>
          </a:p>
          <a:p>
            <a:pPr lvl="1"/>
            <a:endParaRPr lang="en-US" sz="2400" dirty="0"/>
          </a:p>
          <a:p>
            <a:pPr lvl="1"/>
            <a:endParaRPr lang="en-US" sz="2400" dirty="0"/>
          </a:p>
          <a:p>
            <a:pPr lvl="1"/>
            <a:endParaRPr lang="en-US" sz="2400" dirty="0"/>
          </a:p>
          <a:p>
            <a:pPr lvl="2"/>
            <a:r>
              <a:rPr lang="en-US" sz="2100" dirty="0"/>
              <a:t>The “OUTER” term is optional and often omitted</a:t>
            </a:r>
          </a:p>
          <a:p>
            <a:pPr lvl="2"/>
            <a:r>
              <a:rPr lang="en-US" sz="2100" dirty="0"/>
              <a:t>The order of the tables in the FROM clause matters</a:t>
            </a:r>
          </a:p>
        </p:txBody>
      </p:sp>
      <p:sp>
        <p:nvSpPr>
          <p:cNvPr id="4" name="Rectangle 3"/>
          <p:cNvSpPr/>
          <p:nvPr/>
        </p:nvSpPr>
        <p:spPr>
          <a:xfrm>
            <a:off x="1828800" y="3581400"/>
            <a:ext cx="5438775" cy="132343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000000"/>
                </a:solidFill>
                <a:latin typeface="Courier New" charset="0"/>
              </a:rPr>
              <a:t>SELECT </a:t>
            </a:r>
            <a:r>
              <a:rPr lang="en-US" sz="2000" i="1" dirty="0">
                <a:solidFill>
                  <a:srgbClr val="000000"/>
                </a:solidFill>
                <a:latin typeface="Courier New" charset="0"/>
              </a:rPr>
              <a:t>Column1, Column2</a:t>
            </a:r>
            <a:r>
              <a:rPr lang="en-US" sz="2000" dirty="0">
                <a:solidFill>
                  <a:srgbClr val="000000"/>
                </a:solidFill>
                <a:latin typeface="Courier New" charset="0"/>
              </a:rPr>
              <a:t>, …</a:t>
            </a:r>
          </a:p>
          <a:p>
            <a:r>
              <a:rPr lang="en-US" sz="2000" dirty="0">
                <a:solidFill>
                  <a:srgbClr val="000000"/>
                </a:solidFill>
                <a:latin typeface="Courier New" charset="0"/>
              </a:rPr>
              <a:t>FROM </a:t>
            </a:r>
            <a:r>
              <a:rPr lang="en-US" sz="2000" i="1" dirty="0">
                <a:solidFill>
                  <a:srgbClr val="000000"/>
                </a:solidFill>
                <a:latin typeface="Courier New" charset="0"/>
              </a:rPr>
              <a:t>Table1</a:t>
            </a:r>
            <a:r>
              <a:rPr lang="en-US" sz="2000" dirty="0">
                <a:solidFill>
                  <a:srgbClr val="000000"/>
                </a:solidFill>
                <a:latin typeface="Courier New" charset="0"/>
              </a:rPr>
              <a:t> LEFT OUTER JOIN </a:t>
            </a:r>
            <a:r>
              <a:rPr lang="en-US" sz="2000" i="1" dirty="0">
                <a:solidFill>
                  <a:srgbClr val="000000"/>
                </a:solidFill>
                <a:latin typeface="Courier New" charset="0"/>
              </a:rPr>
              <a:t>Table2</a:t>
            </a:r>
          </a:p>
          <a:p>
            <a:r>
              <a:rPr lang="en-US" sz="2000" dirty="0">
                <a:solidFill>
                  <a:srgbClr val="000000"/>
                </a:solidFill>
                <a:latin typeface="Courier New" charset="0"/>
              </a:rPr>
              <a:t>     ON </a:t>
            </a:r>
            <a:r>
              <a:rPr lang="en-US" sz="2000" i="1" dirty="0" err="1">
                <a:solidFill>
                  <a:srgbClr val="000000"/>
                </a:solidFill>
                <a:latin typeface="Courier New" charset="0"/>
              </a:rPr>
              <a:t>JoinCondition</a:t>
            </a:r>
            <a:endParaRPr lang="en-US" sz="2000" i="1" dirty="0">
              <a:solidFill>
                <a:srgbClr val="000000"/>
              </a:solidFill>
              <a:latin typeface="Courier New" charset="0"/>
            </a:endParaRPr>
          </a:p>
          <a:p>
            <a:r>
              <a:rPr lang="en-US" sz="2000" dirty="0">
                <a:solidFill>
                  <a:srgbClr val="000000"/>
                </a:solidFill>
                <a:latin typeface="Courier New" charset="0"/>
              </a:rPr>
              <a:t>WHERE </a:t>
            </a:r>
            <a:r>
              <a:rPr lang="en-US" sz="2000" i="1" dirty="0" err="1">
                <a:solidFill>
                  <a:srgbClr val="000000"/>
                </a:solidFill>
                <a:latin typeface="Courier New" charset="0"/>
              </a:rPr>
              <a:t>SearchCondition</a:t>
            </a:r>
            <a:r>
              <a:rPr lang="en-US" sz="2000" i="1" dirty="0">
                <a:solidFill>
                  <a:srgbClr val="000000"/>
                </a:solidFill>
                <a:latin typeface="Courier New" charset="0"/>
              </a:rPr>
              <a:t>(s);</a:t>
            </a:r>
          </a:p>
        </p:txBody>
      </p:sp>
    </p:spTree>
    <p:extLst>
      <p:ext uri="{BB962C8B-B14F-4D97-AF65-F5344CB8AC3E}">
        <p14:creationId xmlns:p14="http://schemas.microsoft.com/office/powerpoint/2010/main" val="13561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pic>
        <p:nvPicPr>
          <p:cNvPr id="4" name="Picture 3"/>
          <p:cNvPicPr>
            <a:picLocks noChangeAspect="1"/>
          </p:cNvPicPr>
          <p:nvPr/>
        </p:nvPicPr>
        <p:blipFill>
          <a:blip r:embed="rId3"/>
          <a:stretch>
            <a:fillRect/>
          </a:stretch>
        </p:blipFill>
        <p:spPr>
          <a:xfrm>
            <a:off x="2743200" y="2133600"/>
            <a:ext cx="3657600" cy="2651760"/>
          </a:xfrm>
          <a:prstGeom prst="rect">
            <a:avLst/>
          </a:prstGeom>
        </p:spPr>
      </p:pic>
      <p:sp>
        <p:nvSpPr>
          <p:cNvPr id="5" name="TextBox 4"/>
          <p:cNvSpPr txBox="1"/>
          <p:nvPr/>
        </p:nvSpPr>
        <p:spPr>
          <a:xfrm>
            <a:off x="3352800" y="6019800"/>
            <a:ext cx="2640529" cy="369332"/>
          </a:xfrm>
          <a:prstGeom prst="rect">
            <a:avLst/>
          </a:prstGeom>
          <a:noFill/>
        </p:spPr>
        <p:txBody>
          <a:bodyPr wrap="none" rtlCol="0">
            <a:spAutoFit/>
          </a:bodyPr>
          <a:lstStyle/>
          <a:p>
            <a:r>
              <a:rPr lang="en-US" dirty="0"/>
              <a:t>http://www.w3schools.com</a:t>
            </a:r>
          </a:p>
        </p:txBody>
      </p:sp>
    </p:spTree>
    <p:extLst>
      <p:ext uri="{BB962C8B-B14F-4D97-AF65-F5344CB8AC3E}">
        <p14:creationId xmlns:p14="http://schemas.microsoft.com/office/powerpoint/2010/main" val="3600449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Left outer join example</a:t>
            </a:r>
          </a:p>
        </p:txBody>
      </p:sp>
      <p:sp>
        <p:nvSpPr>
          <p:cNvPr id="4" name="Rectangle 3"/>
          <p:cNvSpPr/>
          <p:nvPr/>
        </p:nvSpPr>
        <p:spPr>
          <a:xfrm>
            <a:off x="609600" y="2133600"/>
            <a:ext cx="8078788" cy="132343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altLang="en-US" sz="2000" dirty="0">
                <a:solidFill>
                  <a:srgbClr val="000000"/>
                </a:solidFill>
                <a:latin typeface="Courier New" panose="02070309020205020404" pitchFamily="49" charset="0"/>
                <a:ea typeface="+mn-ea"/>
                <a:cs typeface="Courier New" panose="02070309020205020404" pitchFamily="49" charset="0"/>
              </a:rPr>
              <a:t>SELECT DISTINCT </a:t>
            </a:r>
            <a:r>
              <a:rPr lang="en-US" altLang="en-US" sz="2000" dirty="0" err="1">
                <a:solidFill>
                  <a:srgbClr val="000000"/>
                </a:solidFill>
                <a:latin typeface="Courier New" panose="02070309020205020404" pitchFamily="49" charset="0"/>
                <a:ea typeface="+mn-ea"/>
                <a:cs typeface="Courier New" panose="02070309020205020404" pitchFamily="49" charset="0"/>
              </a:rPr>
              <a:t>c.cust_id</a:t>
            </a:r>
            <a:r>
              <a:rPr lang="en-US" altLang="en-US" sz="2000" dirty="0">
                <a:solidFill>
                  <a:srgbClr val="000000"/>
                </a:solidFill>
                <a:latin typeface="Courier New" panose="02070309020205020404" pitchFamily="49" charset="0"/>
                <a:ea typeface="+mn-ea"/>
                <a:cs typeface="Courier New" panose="02070309020205020404" pitchFamily="49" charset="0"/>
              </a:rPr>
              <a:t>, </a:t>
            </a:r>
            <a:r>
              <a:rPr lang="en-US" altLang="en-US" sz="2000" dirty="0" err="1">
                <a:solidFill>
                  <a:srgbClr val="000000"/>
                </a:solidFill>
                <a:latin typeface="Courier New" panose="02070309020205020404" pitchFamily="49" charset="0"/>
                <a:ea typeface="+mn-ea"/>
                <a:cs typeface="Courier New" panose="02070309020205020404" pitchFamily="49" charset="0"/>
              </a:rPr>
              <a:t>cust_name</a:t>
            </a:r>
            <a:r>
              <a:rPr lang="en-US" altLang="en-US" sz="2000" dirty="0">
                <a:solidFill>
                  <a:srgbClr val="000000"/>
                </a:solidFill>
                <a:latin typeface="Courier New" panose="02070309020205020404" pitchFamily="49" charset="0"/>
                <a:ea typeface="+mn-ea"/>
                <a:cs typeface="Courier New" panose="02070309020205020404" pitchFamily="49" charset="0"/>
              </a:rPr>
              <a:t>, </a:t>
            </a:r>
            <a:r>
              <a:rPr lang="en-US" altLang="en-US" sz="2000" dirty="0" err="1">
                <a:solidFill>
                  <a:srgbClr val="000000"/>
                </a:solidFill>
                <a:latin typeface="Courier New" panose="02070309020205020404" pitchFamily="49" charset="0"/>
                <a:ea typeface="+mn-ea"/>
                <a:cs typeface="Courier New" panose="02070309020205020404" pitchFamily="49" charset="0"/>
              </a:rPr>
              <a:t>purch_date</a:t>
            </a:r>
            <a:endParaRPr lang="en-US" altLang="en-US" sz="2000" dirty="0">
              <a:solidFill>
                <a:srgbClr val="000000"/>
              </a:solidFill>
              <a:latin typeface="Courier New" panose="02070309020205020404" pitchFamily="49" charset="0"/>
              <a:ea typeface="+mn-ea"/>
              <a:cs typeface="Courier New" panose="02070309020205020404" pitchFamily="49" charset="0"/>
            </a:endParaRPr>
          </a:p>
          <a:p>
            <a:pPr>
              <a:defRPr/>
            </a:pPr>
            <a:r>
              <a:rPr lang="en-US" altLang="en-US" sz="2000" dirty="0">
                <a:solidFill>
                  <a:srgbClr val="000000"/>
                </a:solidFill>
                <a:latin typeface="Courier New" panose="02070309020205020404" pitchFamily="49" charset="0"/>
                <a:ea typeface="+mn-ea"/>
                <a:cs typeface="Courier New" panose="02070309020205020404" pitchFamily="49" charset="0"/>
              </a:rPr>
              <a:t>FROM </a:t>
            </a:r>
            <a:r>
              <a:rPr lang="en-US" altLang="en-US" sz="2000" dirty="0" err="1">
                <a:solidFill>
                  <a:srgbClr val="000000"/>
                </a:solidFill>
                <a:latin typeface="Courier New" panose="02070309020205020404" pitchFamily="49" charset="0"/>
                <a:ea typeface="+mn-ea"/>
                <a:cs typeface="Courier New" panose="02070309020205020404" pitchFamily="49" charset="0"/>
              </a:rPr>
              <a:t>candy_customer</a:t>
            </a:r>
            <a:r>
              <a:rPr lang="en-US" altLang="en-US" sz="2000" dirty="0">
                <a:solidFill>
                  <a:srgbClr val="000000"/>
                </a:solidFill>
                <a:latin typeface="Courier New" panose="02070309020205020404" pitchFamily="49" charset="0"/>
                <a:ea typeface="+mn-ea"/>
                <a:cs typeface="Courier New" panose="02070309020205020404" pitchFamily="49" charset="0"/>
              </a:rPr>
              <a:t> c </a:t>
            </a:r>
          </a:p>
          <a:p>
            <a:pPr>
              <a:defRPr/>
            </a:pPr>
            <a:r>
              <a:rPr lang="en-US" altLang="en-US" sz="2000" dirty="0">
                <a:solidFill>
                  <a:srgbClr val="000000"/>
                </a:solidFill>
                <a:latin typeface="Courier New" panose="02070309020205020404" pitchFamily="49" charset="0"/>
                <a:ea typeface="+mn-ea"/>
                <a:cs typeface="Courier New" panose="02070309020205020404" pitchFamily="49" charset="0"/>
              </a:rPr>
              <a:t>LEFT JOIN </a:t>
            </a:r>
            <a:r>
              <a:rPr lang="en-US" altLang="en-US" sz="2000" dirty="0" err="1">
                <a:solidFill>
                  <a:srgbClr val="000000"/>
                </a:solidFill>
                <a:latin typeface="Courier New" panose="02070309020205020404" pitchFamily="49" charset="0"/>
                <a:ea typeface="+mn-ea"/>
                <a:cs typeface="Courier New" panose="02070309020205020404" pitchFamily="49" charset="0"/>
              </a:rPr>
              <a:t>candy_purchase</a:t>
            </a:r>
            <a:r>
              <a:rPr lang="en-US" altLang="en-US" sz="2000" dirty="0">
                <a:solidFill>
                  <a:srgbClr val="000000"/>
                </a:solidFill>
                <a:latin typeface="Courier New" panose="02070309020205020404" pitchFamily="49" charset="0"/>
                <a:ea typeface="+mn-ea"/>
                <a:cs typeface="Courier New" panose="02070309020205020404" pitchFamily="49" charset="0"/>
              </a:rPr>
              <a:t> p ON </a:t>
            </a:r>
            <a:r>
              <a:rPr lang="en-US" altLang="en-US" sz="2000" dirty="0" err="1">
                <a:solidFill>
                  <a:srgbClr val="000000"/>
                </a:solidFill>
                <a:latin typeface="Courier New" panose="02070309020205020404" pitchFamily="49" charset="0"/>
                <a:ea typeface="+mn-ea"/>
                <a:cs typeface="Courier New" panose="02070309020205020404" pitchFamily="49" charset="0"/>
              </a:rPr>
              <a:t>c.cust_id</a:t>
            </a:r>
            <a:r>
              <a:rPr lang="en-US" altLang="en-US" sz="2000" dirty="0">
                <a:solidFill>
                  <a:srgbClr val="000000"/>
                </a:solidFill>
                <a:latin typeface="Courier New" panose="02070309020205020404" pitchFamily="49" charset="0"/>
                <a:ea typeface="+mn-ea"/>
                <a:cs typeface="Courier New" panose="02070309020205020404" pitchFamily="49" charset="0"/>
              </a:rPr>
              <a:t> = </a:t>
            </a:r>
            <a:r>
              <a:rPr lang="en-US" altLang="en-US" sz="2000" dirty="0" err="1">
                <a:solidFill>
                  <a:srgbClr val="000000"/>
                </a:solidFill>
                <a:latin typeface="Courier New" panose="02070309020205020404" pitchFamily="49" charset="0"/>
                <a:ea typeface="+mn-ea"/>
                <a:cs typeface="Courier New" panose="02070309020205020404" pitchFamily="49" charset="0"/>
              </a:rPr>
              <a:t>p.cust_id</a:t>
            </a:r>
            <a:endParaRPr lang="en-US" altLang="en-US" sz="2000" dirty="0">
              <a:solidFill>
                <a:srgbClr val="000000"/>
              </a:solidFill>
              <a:latin typeface="Courier New" panose="02070309020205020404" pitchFamily="49" charset="0"/>
              <a:ea typeface="+mn-ea"/>
              <a:cs typeface="Courier New" panose="02070309020205020404" pitchFamily="49" charset="0"/>
            </a:endParaRPr>
          </a:p>
          <a:p>
            <a:pPr>
              <a:defRPr/>
            </a:pPr>
            <a:r>
              <a:rPr lang="en-US" altLang="en-US" sz="2000" dirty="0">
                <a:solidFill>
                  <a:srgbClr val="000000"/>
                </a:solidFill>
                <a:latin typeface="Courier New" panose="02070309020205020404" pitchFamily="49" charset="0"/>
                <a:ea typeface="+mn-ea"/>
                <a:cs typeface="Courier New" panose="02070309020205020404" pitchFamily="49" charset="0"/>
              </a:rPr>
              <a:t>ORDER BY </a:t>
            </a:r>
            <a:r>
              <a:rPr lang="en-US" altLang="en-US" sz="2000" dirty="0" err="1">
                <a:solidFill>
                  <a:srgbClr val="000000"/>
                </a:solidFill>
                <a:latin typeface="Courier New" panose="02070309020205020404" pitchFamily="49" charset="0"/>
                <a:ea typeface="+mn-ea"/>
                <a:cs typeface="Courier New" panose="02070309020205020404" pitchFamily="49" charset="0"/>
              </a:rPr>
              <a:t>c.cust_id</a:t>
            </a:r>
            <a:endParaRPr lang="en-US" altLang="en-US" sz="2000" dirty="0">
              <a:solidFill>
                <a:srgbClr val="000000"/>
              </a:solidFill>
              <a:latin typeface="Courier New" panose="02070309020205020404" pitchFamily="49" charset="0"/>
              <a:ea typeface="+mn-ea"/>
              <a:cs typeface="Courier New" panose="02070309020205020404" pitchFamily="49" charset="0"/>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505200"/>
            <a:ext cx="3733800" cy="3206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cxnSp>
        <p:nvCxnSpPr>
          <p:cNvPr id="6" name="Straight Arrow Connector 5"/>
          <p:cNvCxnSpPr/>
          <p:nvPr/>
        </p:nvCxnSpPr>
        <p:spPr>
          <a:xfrm>
            <a:off x="2286000" y="4419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86000" y="3886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86000" y="5943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70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Multiple Tables</a:t>
            </a:r>
          </a:p>
        </p:txBody>
      </p:sp>
      <p:sp>
        <p:nvSpPr>
          <p:cNvPr id="3" name="Content Placeholder 2"/>
          <p:cNvSpPr>
            <a:spLocks noGrp="1"/>
          </p:cNvSpPr>
          <p:nvPr>
            <p:ph sz="quarter" idx="1"/>
          </p:nvPr>
        </p:nvSpPr>
        <p:spPr/>
        <p:txBody>
          <a:bodyPr>
            <a:normAutofit/>
          </a:bodyPr>
          <a:lstStyle/>
          <a:p>
            <a:r>
              <a:rPr lang="en-US" sz="2800" dirty="0"/>
              <a:t>So far, our SELECT queries have retrieved data from a single table</a:t>
            </a:r>
          </a:p>
          <a:p>
            <a:endParaRPr lang="en-US" sz="2800" dirty="0"/>
          </a:p>
          <a:p>
            <a:r>
              <a:rPr lang="en-US" sz="2800" dirty="0"/>
              <a:t>Often queries require combining data from multiple tables</a:t>
            </a:r>
          </a:p>
          <a:p>
            <a:pPr lvl="1"/>
            <a:r>
              <a:rPr lang="en-US" sz="2800" dirty="0"/>
              <a:t>List the name of each product and how many pounds of it was purchased today</a:t>
            </a:r>
          </a:p>
          <a:p>
            <a:pPr lvl="1"/>
            <a:r>
              <a:rPr lang="en-US" sz="2800" dirty="0"/>
              <a:t>List the customer name and product name for a specific purchase</a:t>
            </a:r>
            <a:endParaRPr lang="en-US" dirty="0"/>
          </a:p>
        </p:txBody>
      </p:sp>
    </p:spTree>
    <p:extLst>
      <p:ext uri="{BB962C8B-B14F-4D97-AF65-F5344CB8AC3E}">
        <p14:creationId xmlns:p14="http://schemas.microsoft.com/office/powerpoint/2010/main" val="231768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normAutofit fontScale="92500" lnSpcReduction="10000"/>
          </a:bodyPr>
          <a:lstStyle/>
          <a:p>
            <a:r>
              <a:rPr lang="en-US" dirty="0"/>
              <a:t>Right outer joins</a:t>
            </a:r>
          </a:p>
          <a:p>
            <a:pPr lvl="1"/>
            <a:r>
              <a:rPr lang="en-US" sz="2800" dirty="0"/>
              <a:t>Retrieves all of the records in the right (second) table, along with the joined records in the left (first) table if they exist (otherwise NULL values are present for result columns from the right table)</a:t>
            </a:r>
          </a:p>
          <a:p>
            <a:pPr lvl="1"/>
            <a:endParaRPr lang="en-US" sz="2800" dirty="0"/>
          </a:p>
          <a:p>
            <a:pPr lvl="1"/>
            <a:endParaRPr lang="en-US" sz="2800" dirty="0"/>
          </a:p>
          <a:p>
            <a:pPr lvl="1"/>
            <a:endParaRPr lang="en-US" sz="2800" dirty="0"/>
          </a:p>
          <a:p>
            <a:pPr lvl="1"/>
            <a:endParaRPr lang="en-US" sz="2800" dirty="0"/>
          </a:p>
          <a:p>
            <a:pPr lvl="2"/>
            <a:r>
              <a:rPr lang="en-US" sz="2500" dirty="0"/>
              <a:t>Again, the “OUTER” term is optional and often omitted</a:t>
            </a:r>
          </a:p>
          <a:p>
            <a:pPr lvl="2"/>
            <a:r>
              <a:rPr lang="en-US" sz="2500" dirty="0"/>
              <a:t>Again, the order of the tables in the FROM clause matters</a:t>
            </a:r>
          </a:p>
          <a:p>
            <a:pPr lvl="1"/>
            <a:endParaRPr lang="en-US" dirty="0"/>
          </a:p>
        </p:txBody>
      </p:sp>
      <p:sp>
        <p:nvSpPr>
          <p:cNvPr id="4" name="Rectangle 3"/>
          <p:cNvSpPr/>
          <p:nvPr/>
        </p:nvSpPr>
        <p:spPr>
          <a:xfrm>
            <a:off x="1143000" y="3810000"/>
            <a:ext cx="7391400" cy="92333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000000"/>
                </a:solidFill>
                <a:latin typeface="Courier New" charset="0"/>
              </a:rPr>
              <a:t>SELECT </a:t>
            </a:r>
            <a:r>
              <a:rPr lang="en-US" i="1" dirty="0">
                <a:solidFill>
                  <a:srgbClr val="000000"/>
                </a:solidFill>
                <a:latin typeface="Courier New" charset="0"/>
              </a:rPr>
              <a:t>Column1, Column2</a:t>
            </a:r>
            <a:r>
              <a:rPr lang="en-US" dirty="0">
                <a:solidFill>
                  <a:srgbClr val="000000"/>
                </a:solidFill>
                <a:latin typeface="Courier New" charset="0"/>
              </a:rPr>
              <a:t>, …</a:t>
            </a:r>
          </a:p>
          <a:p>
            <a:r>
              <a:rPr lang="en-US" dirty="0">
                <a:solidFill>
                  <a:srgbClr val="000000"/>
                </a:solidFill>
                <a:latin typeface="Courier New" charset="0"/>
              </a:rPr>
              <a:t>FROM </a:t>
            </a:r>
            <a:r>
              <a:rPr lang="en-US" i="1" dirty="0">
                <a:solidFill>
                  <a:srgbClr val="000000"/>
                </a:solidFill>
                <a:latin typeface="Courier New" charset="0"/>
              </a:rPr>
              <a:t>Table1</a:t>
            </a:r>
            <a:r>
              <a:rPr lang="en-US" dirty="0">
                <a:solidFill>
                  <a:srgbClr val="000000"/>
                </a:solidFill>
                <a:latin typeface="Courier New" charset="0"/>
              </a:rPr>
              <a:t> RIGHT OUTER JOIN </a:t>
            </a:r>
            <a:r>
              <a:rPr lang="en-US" i="1" dirty="0">
                <a:solidFill>
                  <a:srgbClr val="000000"/>
                </a:solidFill>
                <a:latin typeface="Courier New" charset="0"/>
              </a:rPr>
              <a:t>Table2 </a:t>
            </a:r>
            <a:r>
              <a:rPr lang="en-US" dirty="0">
                <a:solidFill>
                  <a:srgbClr val="000000"/>
                </a:solidFill>
                <a:latin typeface="Courier New" charset="0"/>
              </a:rPr>
              <a:t>ON </a:t>
            </a:r>
            <a:r>
              <a:rPr lang="en-US" i="1" dirty="0" err="1">
                <a:solidFill>
                  <a:srgbClr val="000000"/>
                </a:solidFill>
                <a:latin typeface="Courier New" charset="0"/>
              </a:rPr>
              <a:t>JoinCondition</a:t>
            </a:r>
            <a:endParaRPr lang="en-US" i="1" dirty="0">
              <a:solidFill>
                <a:srgbClr val="000000"/>
              </a:solidFill>
              <a:latin typeface="Courier New" charset="0"/>
            </a:endParaRPr>
          </a:p>
          <a:p>
            <a:r>
              <a:rPr lang="en-US" dirty="0">
                <a:solidFill>
                  <a:srgbClr val="000000"/>
                </a:solidFill>
                <a:latin typeface="Courier New" charset="0"/>
              </a:rPr>
              <a:t>WHERE </a:t>
            </a:r>
            <a:r>
              <a:rPr lang="en-US" i="1" dirty="0" err="1">
                <a:solidFill>
                  <a:srgbClr val="000000"/>
                </a:solidFill>
                <a:latin typeface="Courier New" charset="0"/>
              </a:rPr>
              <a:t>SearchCondition</a:t>
            </a:r>
            <a:r>
              <a:rPr lang="en-US" i="1" dirty="0">
                <a:solidFill>
                  <a:srgbClr val="000000"/>
                </a:solidFill>
                <a:latin typeface="Courier New" charset="0"/>
              </a:rPr>
              <a:t>(s);</a:t>
            </a:r>
          </a:p>
        </p:txBody>
      </p:sp>
    </p:spTree>
    <p:extLst>
      <p:ext uri="{BB962C8B-B14F-4D97-AF65-F5344CB8AC3E}">
        <p14:creationId xmlns:p14="http://schemas.microsoft.com/office/powerpoint/2010/main" val="1187536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pic>
        <p:nvPicPr>
          <p:cNvPr id="4" name="Picture 3"/>
          <p:cNvPicPr>
            <a:picLocks noChangeAspect="1"/>
          </p:cNvPicPr>
          <p:nvPr/>
        </p:nvPicPr>
        <p:blipFill>
          <a:blip r:embed="rId2"/>
          <a:stretch>
            <a:fillRect/>
          </a:stretch>
        </p:blipFill>
        <p:spPr>
          <a:xfrm>
            <a:off x="2743200" y="2133600"/>
            <a:ext cx="3632200" cy="2633345"/>
          </a:xfrm>
          <a:prstGeom prst="rect">
            <a:avLst/>
          </a:prstGeom>
        </p:spPr>
      </p:pic>
      <p:sp>
        <p:nvSpPr>
          <p:cNvPr id="5" name="TextBox 4"/>
          <p:cNvSpPr txBox="1"/>
          <p:nvPr/>
        </p:nvSpPr>
        <p:spPr>
          <a:xfrm>
            <a:off x="3352800" y="6019800"/>
            <a:ext cx="2640529" cy="369332"/>
          </a:xfrm>
          <a:prstGeom prst="rect">
            <a:avLst/>
          </a:prstGeom>
          <a:noFill/>
        </p:spPr>
        <p:txBody>
          <a:bodyPr wrap="none" rtlCol="0">
            <a:spAutoFit/>
          </a:bodyPr>
          <a:lstStyle/>
          <a:p>
            <a:r>
              <a:rPr lang="en-US" dirty="0"/>
              <a:t>http://www.w3schools.com</a:t>
            </a:r>
          </a:p>
        </p:txBody>
      </p:sp>
    </p:spTree>
    <p:extLst>
      <p:ext uri="{BB962C8B-B14F-4D97-AF65-F5344CB8AC3E}">
        <p14:creationId xmlns:p14="http://schemas.microsoft.com/office/powerpoint/2010/main" val="2252604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Right outer join examples</a:t>
            </a:r>
          </a:p>
        </p:txBody>
      </p:sp>
      <p:sp>
        <p:nvSpPr>
          <p:cNvPr id="4" name="Rectangle 3"/>
          <p:cNvSpPr/>
          <p:nvPr/>
        </p:nvSpPr>
        <p:spPr>
          <a:xfrm>
            <a:off x="4724400" y="2133600"/>
            <a:ext cx="4038600" cy="16619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sz="1700" dirty="0">
                <a:solidFill>
                  <a:srgbClr val="000000"/>
                </a:solidFill>
                <a:latin typeface="Courier New" pitchFamily="49" charset="0"/>
                <a:ea typeface="+mn-ea"/>
                <a:cs typeface="Courier New" pitchFamily="49" charset="0"/>
              </a:rPr>
              <a:t>SELECT DISTINCT </a:t>
            </a:r>
            <a:r>
              <a:rPr lang="en-US" sz="1700" dirty="0" err="1">
                <a:solidFill>
                  <a:srgbClr val="000000"/>
                </a:solidFill>
                <a:latin typeface="Courier New" pitchFamily="49" charset="0"/>
                <a:ea typeface="+mn-ea"/>
                <a:cs typeface="Courier New" pitchFamily="49" charset="0"/>
              </a:rPr>
              <a:t>c.cust_id</a:t>
            </a:r>
            <a:r>
              <a:rPr lang="en-US" sz="1700" dirty="0">
                <a:solidFill>
                  <a:srgbClr val="000000"/>
                </a:solidFill>
                <a:latin typeface="Courier New" pitchFamily="49" charset="0"/>
                <a:ea typeface="+mn-ea"/>
                <a:cs typeface="Courier New" pitchFamily="49" charset="0"/>
              </a:rPr>
              <a:t>, </a:t>
            </a:r>
            <a:r>
              <a:rPr lang="en-US" sz="1700" dirty="0" err="1">
                <a:solidFill>
                  <a:srgbClr val="000000"/>
                </a:solidFill>
                <a:latin typeface="Courier New" pitchFamily="49" charset="0"/>
                <a:ea typeface="+mn-ea"/>
                <a:cs typeface="Courier New" pitchFamily="49" charset="0"/>
              </a:rPr>
              <a:t>cust_name</a:t>
            </a:r>
            <a:r>
              <a:rPr lang="en-US" sz="1700" dirty="0">
                <a:solidFill>
                  <a:srgbClr val="000000"/>
                </a:solidFill>
                <a:latin typeface="Courier New" pitchFamily="49" charset="0"/>
                <a:ea typeface="+mn-ea"/>
                <a:cs typeface="Courier New" pitchFamily="49" charset="0"/>
              </a:rPr>
              <a:t>, </a:t>
            </a:r>
            <a:r>
              <a:rPr lang="en-US" sz="1700" dirty="0" err="1">
                <a:solidFill>
                  <a:srgbClr val="000000"/>
                </a:solidFill>
                <a:latin typeface="Courier New" pitchFamily="49" charset="0"/>
                <a:ea typeface="+mn-ea"/>
                <a:cs typeface="Courier New" pitchFamily="49" charset="0"/>
              </a:rPr>
              <a:t>purch_date</a:t>
            </a:r>
            <a:endParaRPr lang="en-US" sz="1700" dirty="0">
              <a:solidFill>
                <a:srgbClr val="000000"/>
              </a:solidFill>
              <a:latin typeface="Courier New" pitchFamily="49" charset="0"/>
              <a:ea typeface="+mn-ea"/>
              <a:cs typeface="Courier New" pitchFamily="49" charset="0"/>
            </a:endParaRPr>
          </a:p>
          <a:p>
            <a:pPr>
              <a:defRPr/>
            </a:pPr>
            <a:r>
              <a:rPr lang="en-US" sz="1700" dirty="0">
                <a:solidFill>
                  <a:srgbClr val="000000"/>
                </a:solidFill>
                <a:latin typeface="Courier New" pitchFamily="49" charset="0"/>
                <a:ea typeface="+mn-ea"/>
                <a:cs typeface="Courier New" pitchFamily="49" charset="0"/>
              </a:rPr>
              <a:t>FROM </a:t>
            </a:r>
            <a:r>
              <a:rPr lang="en-US" sz="1700" dirty="0" err="1">
                <a:solidFill>
                  <a:srgbClr val="000000"/>
                </a:solidFill>
                <a:latin typeface="Courier New" pitchFamily="49" charset="0"/>
                <a:ea typeface="+mn-ea"/>
                <a:cs typeface="Courier New" pitchFamily="49" charset="0"/>
              </a:rPr>
              <a:t>candy_purchase</a:t>
            </a:r>
            <a:r>
              <a:rPr lang="en-US" sz="1700" dirty="0">
                <a:solidFill>
                  <a:srgbClr val="000000"/>
                </a:solidFill>
                <a:latin typeface="Courier New" pitchFamily="49" charset="0"/>
                <a:ea typeface="+mn-ea"/>
                <a:cs typeface="Courier New" pitchFamily="49" charset="0"/>
              </a:rPr>
              <a:t> p </a:t>
            </a:r>
          </a:p>
          <a:p>
            <a:pPr>
              <a:defRPr/>
            </a:pPr>
            <a:r>
              <a:rPr lang="en-US" sz="1700" dirty="0">
                <a:solidFill>
                  <a:srgbClr val="000000"/>
                </a:solidFill>
                <a:latin typeface="Courier New" pitchFamily="49" charset="0"/>
                <a:ea typeface="+mn-ea"/>
                <a:cs typeface="Courier New" pitchFamily="49" charset="0"/>
              </a:rPr>
              <a:t>RIGHT JOIN </a:t>
            </a:r>
            <a:r>
              <a:rPr lang="en-US" sz="1700" dirty="0" err="1">
                <a:solidFill>
                  <a:srgbClr val="000000"/>
                </a:solidFill>
                <a:latin typeface="Courier New" pitchFamily="49" charset="0"/>
                <a:ea typeface="+mn-ea"/>
                <a:cs typeface="Courier New" pitchFamily="49" charset="0"/>
              </a:rPr>
              <a:t>candy_customer</a:t>
            </a:r>
            <a:r>
              <a:rPr lang="en-US" sz="1700" dirty="0">
                <a:solidFill>
                  <a:srgbClr val="000000"/>
                </a:solidFill>
                <a:latin typeface="Courier New" pitchFamily="49" charset="0"/>
                <a:ea typeface="+mn-ea"/>
                <a:cs typeface="Courier New" pitchFamily="49" charset="0"/>
              </a:rPr>
              <a:t> c ON </a:t>
            </a:r>
            <a:r>
              <a:rPr lang="en-US" sz="1700" dirty="0" err="1">
                <a:solidFill>
                  <a:srgbClr val="000000"/>
                </a:solidFill>
                <a:latin typeface="Courier New" pitchFamily="49" charset="0"/>
                <a:ea typeface="+mn-ea"/>
                <a:cs typeface="Courier New" pitchFamily="49" charset="0"/>
              </a:rPr>
              <a:t>c.cust_id</a:t>
            </a:r>
            <a:r>
              <a:rPr lang="en-US" sz="1700" dirty="0">
                <a:solidFill>
                  <a:srgbClr val="000000"/>
                </a:solidFill>
                <a:latin typeface="Courier New" pitchFamily="49" charset="0"/>
                <a:ea typeface="+mn-ea"/>
                <a:cs typeface="Courier New" pitchFamily="49" charset="0"/>
              </a:rPr>
              <a:t> = </a:t>
            </a:r>
            <a:r>
              <a:rPr lang="en-US" sz="1700" dirty="0" err="1">
                <a:solidFill>
                  <a:srgbClr val="000000"/>
                </a:solidFill>
                <a:latin typeface="Courier New" pitchFamily="49" charset="0"/>
                <a:ea typeface="+mn-ea"/>
                <a:cs typeface="Courier New" pitchFamily="49" charset="0"/>
              </a:rPr>
              <a:t>p.cust_id</a:t>
            </a:r>
            <a:endParaRPr lang="en-US" sz="1700" dirty="0">
              <a:solidFill>
                <a:srgbClr val="000000"/>
              </a:solidFill>
              <a:latin typeface="Courier New" pitchFamily="49" charset="0"/>
              <a:ea typeface="+mn-ea"/>
              <a:cs typeface="Courier New" pitchFamily="49" charset="0"/>
            </a:endParaRPr>
          </a:p>
          <a:p>
            <a:pPr>
              <a:defRPr/>
            </a:pPr>
            <a:r>
              <a:rPr lang="en-US" sz="1700" dirty="0">
                <a:solidFill>
                  <a:srgbClr val="000000"/>
                </a:solidFill>
                <a:latin typeface="Courier New" pitchFamily="49" charset="0"/>
                <a:ea typeface="+mn-ea"/>
                <a:cs typeface="Courier New" pitchFamily="49" charset="0"/>
              </a:rPr>
              <a:t>ORDER BY </a:t>
            </a:r>
            <a:r>
              <a:rPr lang="en-US" sz="1700" dirty="0" err="1">
                <a:solidFill>
                  <a:srgbClr val="000000"/>
                </a:solidFill>
                <a:latin typeface="Courier New" pitchFamily="49" charset="0"/>
                <a:ea typeface="+mn-ea"/>
                <a:cs typeface="Courier New" pitchFamily="49" charset="0"/>
              </a:rPr>
              <a:t>c.cust_id</a:t>
            </a:r>
            <a:endParaRPr lang="en-US" sz="1700" dirty="0">
              <a:solidFill>
                <a:srgbClr val="000000"/>
              </a:solidFill>
              <a:latin typeface="Courier New" pitchFamily="49" charset="0"/>
              <a:ea typeface="+mn-ea"/>
              <a:cs typeface="Courier New" pitchFamily="49" charset="0"/>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867416"/>
            <a:ext cx="3416300" cy="29905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Rectangle 8"/>
          <p:cNvSpPr/>
          <p:nvPr/>
        </p:nvSpPr>
        <p:spPr>
          <a:xfrm>
            <a:off x="609600" y="2133600"/>
            <a:ext cx="4038600" cy="16619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sz="1700" dirty="0">
                <a:solidFill>
                  <a:srgbClr val="000000"/>
                </a:solidFill>
                <a:latin typeface="Courier New" pitchFamily="49" charset="0"/>
                <a:ea typeface="+mn-ea"/>
                <a:cs typeface="Courier New" pitchFamily="49" charset="0"/>
              </a:rPr>
              <a:t>SELECT DISTINCT </a:t>
            </a:r>
            <a:r>
              <a:rPr lang="en-US" sz="1700" dirty="0" err="1">
                <a:solidFill>
                  <a:srgbClr val="000000"/>
                </a:solidFill>
                <a:latin typeface="Courier New" pitchFamily="49" charset="0"/>
                <a:ea typeface="+mn-ea"/>
                <a:cs typeface="Courier New" pitchFamily="49" charset="0"/>
              </a:rPr>
              <a:t>c.cust_id</a:t>
            </a:r>
            <a:r>
              <a:rPr lang="en-US" sz="1700" dirty="0">
                <a:solidFill>
                  <a:srgbClr val="000000"/>
                </a:solidFill>
                <a:latin typeface="Courier New" pitchFamily="49" charset="0"/>
                <a:ea typeface="+mn-ea"/>
                <a:cs typeface="Courier New" pitchFamily="49" charset="0"/>
              </a:rPr>
              <a:t>, </a:t>
            </a:r>
            <a:r>
              <a:rPr lang="en-US" sz="1700" dirty="0" err="1">
                <a:solidFill>
                  <a:srgbClr val="000000"/>
                </a:solidFill>
                <a:latin typeface="Courier New" pitchFamily="49" charset="0"/>
                <a:ea typeface="+mn-ea"/>
                <a:cs typeface="Courier New" pitchFamily="49" charset="0"/>
              </a:rPr>
              <a:t>cust_name</a:t>
            </a:r>
            <a:r>
              <a:rPr lang="en-US" sz="1700" dirty="0">
                <a:solidFill>
                  <a:srgbClr val="000000"/>
                </a:solidFill>
                <a:latin typeface="Courier New" pitchFamily="49" charset="0"/>
                <a:ea typeface="+mn-ea"/>
                <a:cs typeface="Courier New" pitchFamily="49" charset="0"/>
              </a:rPr>
              <a:t>, </a:t>
            </a:r>
            <a:r>
              <a:rPr lang="en-US" sz="1700" dirty="0" err="1">
                <a:solidFill>
                  <a:srgbClr val="000000"/>
                </a:solidFill>
                <a:latin typeface="Courier New" pitchFamily="49" charset="0"/>
                <a:ea typeface="+mn-ea"/>
                <a:cs typeface="Courier New" pitchFamily="49" charset="0"/>
              </a:rPr>
              <a:t>purch_date</a:t>
            </a:r>
            <a:endParaRPr lang="en-US" sz="1700" dirty="0">
              <a:solidFill>
                <a:srgbClr val="000000"/>
              </a:solidFill>
              <a:latin typeface="Courier New" pitchFamily="49" charset="0"/>
              <a:ea typeface="+mn-ea"/>
              <a:cs typeface="Courier New" pitchFamily="49" charset="0"/>
            </a:endParaRPr>
          </a:p>
          <a:p>
            <a:pPr>
              <a:defRPr/>
            </a:pPr>
            <a:r>
              <a:rPr lang="en-US" sz="1700" dirty="0">
                <a:solidFill>
                  <a:srgbClr val="000000"/>
                </a:solidFill>
                <a:latin typeface="Courier New" pitchFamily="49" charset="0"/>
                <a:ea typeface="+mn-ea"/>
                <a:cs typeface="Courier New" pitchFamily="49" charset="0"/>
              </a:rPr>
              <a:t>FROM </a:t>
            </a:r>
            <a:r>
              <a:rPr lang="en-US" sz="1700" dirty="0" err="1">
                <a:solidFill>
                  <a:srgbClr val="000000"/>
                </a:solidFill>
                <a:latin typeface="Courier New" pitchFamily="49" charset="0"/>
                <a:cs typeface="Courier New" pitchFamily="49" charset="0"/>
              </a:rPr>
              <a:t>candy_customer</a:t>
            </a:r>
            <a:r>
              <a:rPr lang="en-US" sz="1700" dirty="0">
                <a:solidFill>
                  <a:srgbClr val="000000"/>
                </a:solidFill>
                <a:latin typeface="Courier New" pitchFamily="49" charset="0"/>
                <a:cs typeface="Courier New" pitchFamily="49" charset="0"/>
              </a:rPr>
              <a:t> c</a:t>
            </a:r>
            <a:endParaRPr lang="en-US" sz="1700" dirty="0">
              <a:solidFill>
                <a:srgbClr val="000000"/>
              </a:solidFill>
              <a:latin typeface="Courier New" pitchFamily="49" charset="0"/>
              <a:ea typeface="+mn-ea"/>
              <a:cs typeface="Courier New" pitchFamily="49" charset="0"/>
            </a:endParaRPr>
          </a:p>
          <a:p>
            <a:pPr>
              <a:defRPr/>
            </a:pPr>
            <a:r>
              <a:rPr lang="en-US" sz="1700" dirty="0">
                <a:solidFill>
                  <a:srgbClr val="000000"/>
                </a:solidFill>
                <a:latin typeface="Courier New" pitchFamily="49" charset="0"/>
                <a:ea typeface="+mn-ea"/>
                <a:cs typeface="Courier New" pitchFamily="49" charset="0"/>
              </a:rPr>
              <a:t>RIGHT JOIN </a:t>
            </a:r>
            <a:r>
              <a:rPr lang="en-US" sz="1700" dirty="0" err="1">
                <a:solidFill>
                  <a:srgbClr val="000000"/>
                </a:solidFill>
                <a:latin typeface="Courier New" pitchFamily="49" charset="0"/>
                <a:cs typeface="Courier New" pitchFamily="49" charset="0"/>
              </a:rPr>
              <a:t>candy_purchase</a:t>
            </a:r>
            <a:r>
              <a:rPr lang="en-US" sz="1700" dirty="0">
                <a:solidFill>
                  <a:srgbClr val="000000"/>
                </a:solidFill>
                <a:latin typeface="Courier New" pitchFamily="49" charset="0"/>
                <a:cs typeface="Courier New" pitchFamily="49" charset="0"/>
              </a:rPr>
              <a:t> p</a:t>
            </a:r>
            <a:r>
              <a:rPr lang="en-US" sz="1700" dirty="0">
                <a:solidFill>
                  <a:srgbClr val="000000"/>
                </a:solidFill>
                <a:latin typeface="Courier New" pitchFamily="49" charset="0"/>
                <a:ea typeface="+mn-ea"/>
                <a:cs typeface="Courier New" pitchFamily="49" charset="0"/>
              </a:rPr>
              <a:t> ON </a:t>
            </a:r>
            <a:r>
              <a:rPr lang="en-US" sz="1700" dirty="0" err="1">
                <a:solidFill>
                  <a:srgbClr val="000000"/>
                </a:solidFill>
                <a:latin typeface="Courier New" pitchFamily="49" charset="0"/>
                <a:ea typeface="+mn-ea"/>
                <a:cs typeface="Courier New" pitchFamily="49" charset="0"/>
              </a:rPr>
              <a:t>c.cust_id</a:t>
            </a:r>
            <a:r>
              <a:rPr lang="en-US" sz="1700" dirty="0">
                <a:solidFill>
                  <a:srgbClr val="000000"/>
                </a:solidFill>
                <a:latin typeface="Courier New" pitchFamily="49" charset="0"/>
                <a:ea typeface="+mn-ea"/>
                <a:cs typeface="Courier New" pitchFamily="49" charset="0"/>
              </a:rPr>
              <a:t> = </a:t>
            </a:r>
            <a:r>
              <a:rPr lang="en-US" sz="1700" dirty="0" err="1">
                <a:solidFill>
                  <a:srgbClr val="000000"/>
                </a:solidFill>
                <a:latin typeface="Courier New" pitchFamily="49" charset="0"/>
                <a:ea typeface="+mn-ea"/>
                <a:cs typeface="Courier New" pitchFamily="49" charset="0"/>
              </a:rPr>
              <a:t>p.cust_id</a:t>
            </a:r>
            <a:endParaRPr lang="en-US" sz="1700" dirty="0">
              <a:solidFill>
                <a:srgbClr val="000000"/>
              </a:solidFill>
              <a:latin typeface="Courier New" pitchFamily="49" charset="0"/>
              <a:ea typeface="+mn-ea"/>
              <a:cs typeface="Courier New" pitchFamily="49" charset="0"/>
            </a:endParaRPr>
          </a:p>
          <a:p>
            <a:pPr>
              <a:defRPr/>
            </a:pPr>
            <a:r>
              <a:rPr lang="en-US" sz="1700" dirty="0">
                <a:solidFill>
                  <a:srgbClr val="000000"/>
                </a:solidFill>
                <a:latin typeface="Courier New" pitchFamily="49" charset="0"/>
                <a:ea typeface="+mn-ea"/>
                <a:cs typeface="Courier New" pitchFamily="49" charset="0"/>
              </a:rPr>
              <a:t>ORDER BY </a:t>
            </a:r>
            <a:r>
              <a:rPr lang="en-US" sz="1700" dirty="0" err="1">
                <a:solidFill>
                  <a:srgbClr val="000000"/>
                </a:solidFill>
                <a:latin typeface="Courier New" pitchFamily="49" charset="0"/>
                <a:ea typeface="+mn-ea"/>
                <a:cs typeface="Courier New" pitchFamily="49" charset="0"/>
              </a:rPr>
              <a:t>c.cust_id</a:t>
            </a:r>
            <a:endParaRPr lang="en-US" sz="1700" dirty="0">
              <a:solidFill>
                <a:srgbClr val="000000"/>
              </a:solidFill>
              <a:latin typeface="Courier New" pitchFamily="49" charset="0"/>
              <a:ea typeface="+mn-ea"/>
              <a:cs typeface="Courier New" pitchFamily="49" charset="0"/>
            </a:endParaRPr>
          </a:p>
        </p:txBody>
      </p:sp>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191000"/>
            <a:ext cx="3671887" cy="24264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36541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227931943"/>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17022"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106934210"/>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17023"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835761275"/>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17024"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2955165458"/>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17025"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3848438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 Queries</a:t>
            </a:r>
          </a:p>
        </p:txBody>
      </p:sp>
      <p:sp>
        <p:nvSpPr>
          <p:cNvPr id="3" name="Content Placeholder 2"/>
          <p:cNvSpPr>
            <a:spLocks noGrp="1"/>
          </p:cNvSpPr>
          <p:nvPr>
            <p:ph sz="quarter" idx="1"/>
          </p:nvPr>
        </p:nvSpPr>
        <p:spPr>
          <a:xfrm>
            <a:off x="612648" y="1600200"/>
            <a:ext cx="3730752" cy="4495800"/>
          </a:xfrm>
        </p:spPr>
        <p:txBody>
          <a:bodyPr/>
          <a:lstStyle/>
          <a:p>
            <a:r>
              <a:rPr lang="en-US" dirty="0"/>
              <a:t>Full outer joins</a:t>
            </a:r>
          </a:p>
          <a:p>
            <a:pPr lvl="1"/>
            <a:r>
              <a:rPr lang="en-US" sz="2400" dirty="0"/>
              <a:t>Retrieves all of the joined records in both tables if they exist (otherwise NULL values are present for result columns from the table in which a joined record does not exist)</a:t>
            </a:r>
          </a:p>
          <a:p>
            <a:pPr marL="365760" lvl="1" indent="0">
              <a:buNone/>
            </a:pPr>
            <a:endParaRPr lang="en-US"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27344" t="18750" r="37500" b="28125"/>
          <a:stretch>
            <a:fillRect/>
          </a:stretch>
        </p:blipFill>
        <p:spPr bwMode="auto">
          <a:xfrm>
            <a:off x="4495800" y="1600200"/>
            <a:ext cx="4419600" cy="5008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609600" y="5334000"/>
            <a:ext cx="350520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Assuming a purchase record was present without an associated </a:t>
            </a:r>
            <a:r>
              <a:rPr lang="en-US" sz="2000" dirty="0" err="1"/>
              <a:t>cust_id</a:t>
            </a:r>
            <a:endParaRPr lang="en-US" sz="2000" dirty="0"/>
          </a:p>
        </p:txBody>
      </p:sp>
      <p:cxnSp>
        <p:nvCxnSpPr>
          <p:cNvPr id="6" name="Straight Arrow Connector 5"/>
          <p:cNvCxnSpPr>
            <a:stCxn id="5" idx="3"/>
          </p:cNvCxnSpPr>
          <p:nvPr/>
        </p:nvCxnSpPr>
        <p:spPr>
          <a:xfrm>
            <a:off x="4114800" y="5841832"/>
            <a:ext cx="1219200" cy="583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452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pic>
        <p:nvPicPr>
          <p:cNvPr id="4" name="Picture 3"/>
          <p:cNvPicPr>
            <a:picLocks noChangeAspect="1"/>
          </p:cNvPicPr>
          <p:nvPr/>
        </p:nvPicPr>
        <p:blipFill>
          <a:blip r:embed="rId2"/>
          <a:stretch>
            <a:fillRect/>
          </a:stretch>
        </p:blipFill>
        <p:spPr>
          <a:xfrm>
            <a:off x="2743200" y="2133600"/>
            <a:ext cx="3632200" cy="2633345"/>
          </a:xfrm>
          <a:prstGeom prst="rect">
            <a:avLst/>
          </a:prstGeom>
        </p:spPr>
      </p:pic>
      <p:sp>
        <p:nvSpPr>
          <p:cNvPr id="5" name="TextBox 4"/>
          <p:cNvSpPr txBox="1"/>
          <p:nvPr/>
        </p:nvSpPr>
        <p:spPr>
          <a:xfrm>
            <a:off x="3352800" y="6019800"/>
            <a:ext cx="2640529" cy="369332"/>
          </a:xfrm>
          <a:prstGeom prst="rect">
            <a:avLst/>
          </a:prstGeom>
          <a:noFill/>
        </p:spPr>
        <p:txBody>
          <a:bodyPr wrap="none" rtlCol="0">
            <a:spAutoFit/>
          </a:bodyPr>
          <a:lstStyle/>
          <a:p>
            <a:r>
              <a:rPr lang="en-US" dirty="0"/>
              <a:t>http://www.w3schools.com</a:t>
            </a:r>
          </a:p>
        </p:txBody>
      </p:sp>
    </p:spTree>
    <p:extLst>
      <p:ext uri="{BB962C8B-B14F-4D97-AF65-F5344CB8AC3E}">
        <p14:creationId xmlns:p14="http://schemas.microsoft.com/office/powerpoint/2010/main" val="1858470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a:t>General approach to outer joins with 3 or more tables</a:t>
            </a:r>
          </a:p>
          <a:p>
            <a:pPr lvl="2"/>
            <a:r>
              <a:rPr lang="en-US" sz="2400" dirty="0"/>
              <a:t>Multiple joins are processed from top to bottom</a:t>
            </a:r>
          </a:p>
          <a:p>
            <a:pPr lvl="2"/>
            <a:r>
              <a:rPr lang="en-US" sz="2400" dirty="0"/>
              <a:t>Table that you want to display ALL records from must always use an outer join</a:t>
            </a:r>
          </a:p>
          <a:p>
            <a:pPr lvl="3"/>
            <a:r>
              <a:rPr lang="en-US" sz="2100" dirty="0"/>
              <a:t>If the query contains subsequent joins, you must continue to join the result to other tables using an outer join</a:t>
            </a:r>
          </a:p>
          <a:p>
            <a:pPr lvl="2"/>
            <a:r>
              <a:rPr lang="en-US" sz="2400" dirty="0"/>
              <a:t>Create a query that retrieves:</a:t>
            </a:r>
          </a:p>
          <a:p>
            <a:pPr lvl="3"/>
            <a:r>
              <a:rPr lang="en-US" sz="2100" dirty="0"/>
              <a:t>Every customer ID and name</a:t>
            </a:r>
          </a:p>
          <a:p>
            <a:pPr lvl="3"/>
            <a:r>
              <a:rPr lang="en-US" sz="2100" dirty="0"/>
              <a:t>The description of every product the customer has ever purchased</a:t>
            </a:r>
          </a:p>
          <a:p>
            <a:pPr lvl="3"/>
            <a:r>
              <a:rPr lang="en-US" sz="2100" dirty="0"/>
              <a:t>Without duplicate records</a:t>
            </a:r>
          </a:p>
          <a:p>
            <a:pPr lvl="3"/>
            <a:r>
              <a:rPr lang="en-US" sz="2100" dirty="0"/>
              <a:t>Ordered by customer ID</a:t>
            </a:r>
          </a:p>
        </p:txBody>
      </p:sp>
    </p:spTree>
    <p:extLst>
      <p:ext uri="{BB962C8B-B14F-4D97-AF65-F5344CB8AC3E}">
        <p14:creationId xmlns:p14="http://schemas.microsoft.com/office/powerpoint/2010/main" val="4121275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Outer joins with 3 or more tables</a:t>
            </a:r>
          </a:p>
        </p:txBody>
      </p:sp>
      <p:sp>
        <p:nvSpPr>
          <p:cNvPr id="5" name="Rectangle 4"/>
          <p:cNvSpPr/>
          <p:nvPr/>
        </p:nvSpPr>
        <p:spPr>
          <a:xfrm>
            <a:off x="457200" y="2133600"/>
            <a:ext cx="4495800" cy="2308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dirty="0">
                <a:solidFill>
                  <a:srgbClr val="000000"/>
                </a:solidFill>
                <a:latin typeface="Courier New" pitchFamily="49" charset="0"/>
                <a:ea typeface="+mn-ea"/>
                <a:cs typeface="Courier New" pitchFamily="49" charset="0"/>
              </a:rPr>
              <a:t>SELECT DISTINCT </a:t>
            </a:r>
            <a:r>
              <a:rPr lang="en-US" dirty="0" err="1">
                <a:solidFill>
                  <a:srgbClr val="000000"/>
                </a:solidFill>
                <a:latin typeface="Courier New" pitchFamily="49" charset="0"/>
                <a:ea typeface="+mn-ea"/>
                <a:cs typeface="Courier New" pitchFamily="49" charset="0"/>
              </a:rPr>
              <a:t>c.cust_id</a:t>
            </a:r>
            <a:r>
              <a:rPr lang="en-US" dirty="0">
                <a:solidFill>
                  <a:srgbClr val="000000"/>
                </a:solidFill>
                <a:latin typeface="Courier New" pitchFamily="49" charset="0"/>
                <a:ea typeface="+mn-ea"/>
                <a:cs typeface="Courier New" pitchFamily="49" charset="0"/>
              </a:rPr>
              <a:t>, </a:t>
            </a:r>
          </a:p>
          <a:p>
            <a:pPr>
              <a:defRPr/>
            </a:pP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ea typeface="+mn-ea"/>
                <a:cs typeface="Courier New" pitchFamily="49" charset="0"/>
              </a:rPr>
              <a:t>cust_name</a:t>
            </a:r>
            <a:r>
              <a:rPr lang="en-US" dirty="0">
                <a:solidFill>
                  <a:srgbClr val="000000"/>
                </a:solidFill>
                <a:latin typeface="Courier New" pitchFamily="49" charset="0"/>
                <a:ea typeface="+mn-ea"/>
                <a:cs typeface="Courier New" pitchFamily="49" charset="0"/>
              </a:rPr>
              <a:t>, </a:t>
            </a:r>
            <a:r>
              <a:rPr lang="en-US" dirty="0" err="1">
                <a:solidFill>
                  <a:srgbClr val="000000"/>
                </a:solidFill>
                <a:latin typeface="Courier New" pitchFamily="49" charset="0"/>
                <a:ea typeface="+mn-ea"/>
                <a:cs typeface="Courier New" pitchFamily="49" charset="0"/>
              </a:rPr>
              <a:t>prod_desc</a:t>
            </a:r>
            <a:endParaRPr lang="en-US" dirty="0">
              <a:solidFill>
                <a:srgbClr val="000000"/>
              </a:solidFill>
              <a:latin typeface="Courier New" pitchFamily="49" charset="0"/>
              <a:ea typeface="+mn-ea"/>
              <a:cs typeface="Courier New" pitchFamily="49" charset="0"/>
            </a:endParaRPr>
          </a:p>
          <a:p>
            <a:pPr>
              <a:defRPr/>
            </a:pPr>
            <a:r>
              <a:rPr lang="en-US" dirty="0">
                <a:solidFill>
                  <a:srgbClr val="000000"/>
                </a:solidFill>
                <a:latin typeface="Courier New" pitchFamily="49" charset="0"/>
                <a:ea typeface="+mn-ea"/>
                <a:cs typeface="Courier New" pitchFamily="49" charset="0"/>
              </a:rPr>
              <a:t>FROM </a:t>
            </a:r>
            <a:r>
              <a:rPr lang="en-US" dirty="0" err="1">
                <a:solidFill>
                  <a:srgbClr val="000000"/>
                </a:solidFill>
                <a:latin typeface="Courier New" pitchFamily="49" charset="0"/>
                <a:ea typeface="+mn-ea"/>
                <a:cs typeface="Courier New" pitchFamily="49" charset="0"/>
              </a:rPr>
              <a:t>candy_customer</a:t>
            </a:r>
            <a:r>
              <a:rPr lang="en-US" dirty="0">
                <a:solidFill>
                  <a:srgbClr val="000000"/>
                </a:solidFill>
                <a:latin typeface="Courier New" pitchFamily="49" charset="0"/>
                <a:ea typeface="+mn-ea"/>
                <a:cs typeface="Courier New" pitchFamily="49" charset="0"/>
              </a:rPr>
              <a:t> c </a:t>
            </a:r>
          </a:p>
          <a:p>
            <a:pPr>
              <a:defRPr/>
            </a:pPr>
            <a:r>
              <a:rPr lang="en-US" dirty="0">
                <a:solidFill>
                  <a:srgbClr val="000000"/>
                </a:solidFill>
                <a:latin typeface="Courier New" pitchFamily="49" charset="0"/>
                <a:ea typeface="+mn-ea"/>
                <a:cs typeface="Courier New" pitchFamily="49" charset="0"/>
              </a:rPr>
              <a:t>    </a:t>
            </a:r>
            <a:r>
              <a:rPr lang="en-US" dirty="0">
                <a:solidFill>
                  <a:srgbClr val="000000"/>
                </a:solidFill>
                <a:latin typeface="Courier New" pitchFamily="49" charset="0"/>
                <a:cs typeface="Courier New" pitchFamily="49" charset="0"/>
              </a:rPr>
              <a:t> </a:t>
            </a:r>
            <a:r>
              <a:rPr lang="en-US" dirty="0">
                <a:solidFill>
                  <a:srgbClr val="000000"/>
                </a:solidFill>
                <a:latin typeface="Courier New" pitchFamily="49" charset="0"/>
                <a:ea typeface="+mn-ea"/>
                <a:cs typeface="Courier New" pitchFamily="49" charset="0"/>
              </a:rPr>
              <a:t>LEFT JOIN </a:t>
            </a:r>
            <a:r>
              <a:rPr lang="en-US" dirty="0" err="1">
                <a:solidFill>
                  <a:srgbClr val="000000"/>
                </a:solidFill>
                <a:latin typeface="Courier New" pitchFamily="49" charset="0"/>
                <a:ea typeface="+mn-ea"/>
                <a:cs typeface="Courier New" pitchFamily="49" charset="0"/>
              </a:rPr>
              <a:t>candy_purchase</a:t>
            </a:r>
            <a:r>
              <a:rPr lang="en-US" dirty="0">
                <a:solidFill>
                  <a:srgbClr val="000000"/>
                </a:solidFill>
                <a:latin typeface="Courier New" pitchFamily="49" charset="0"/>
                <a:ea typeface="+mn-ea"/>
                <a:cs typeface="Courier New" pitchFamily="49" charset="0"/>
              </a:rPr>
              <a:t> p </a:t>
            </a:r>
          </a:p>
          <a:p>
            <a:pPr>
              <a:defRPr/>
            </a:pPr>
            <a:r>
              <a:rPr lang="en-US" dirty="0">
                <a:solidFill>
                  <a:srgbClr val="000000"/>
                </a:solidFill>
                <a:latin typeface="Courier New" pitchFamily="49" charset="0"/>
                <a:cs typeface="Courier New" pitchFamily="49" charset="0"/>
              </a:rPr>
              <a:t>     </a:t>
            </a:r>
            <a:r>
              <a:rPr lang="en-US" dirty="0">
                <a:solidFill>
                  <a:srgbClr val="000000"/>
                </a:solidFill>
                <a:latin typeface="Courier New" pitchFamily="49" charset="0"/>
                <a:ea typeface="+mn-ea"/>
                <a:cs typeface="Courier New" pitchFamily="49" charset="0"/>
              </a:rPr>
              <a:t>ON </a:t>
            </a:r>
            <a:r>
              <a:rPr lang="en-US" dirty="0" err="1">
                <a:solidFill>
                  <a:srgbClr val="000000"/>
                </a:solidFill>
                <a:latin typeface="Courier New" pitchFamily="49" charset="0"/>
                <a:ea typeface="+mn-ea"/>
                <a:cs typeface="Courier New" pitchFamily="49" charset="0"/>
              </a:rPr>
              <a:t>c.cust_id</a:t>
            </a:r>
            <a:r>
              <a:rPr lang="en-US" dirty="0">
                <a:solidFill>
                  <a:srgbClr val="000000"/>
                </a:solidFill>
                <a:latin typeface="Courier New" pitchFamily="49" charset="0"/>
                <a:ea typeface="+mn-ea"/>
                <a:cs typeface="Courier New" pitchFamily="49" charset="0"/>
              </a:rPr>
              <a:t> = </a:t>
            </a:r>
            <a:r>
              <a:rPr lang="en-US" dirty="0" err="1">
                <a:solidFill>
                  <a:srgbClr val="000000"/>
                </a:solidFill>
                <a:latin typeface="Courier New" pitchFamily="49" charset="0"/>
                <a:ea typeface="+mn-ea"/>
                <a:cs typeface="Courier New" pitchFamily="49" charset="0"/>
              </a:rPr>
              <a:t>p.cust_id</a:t>
            </a:r>
            <a:endParaRPr lang="en-US" dirty="0">
              <a:solidFill>
                <a:srgbClr val="000000"/>
              </a:solidFill>
              <a:latin typeface="Courier New" pitchFamily="49" charset="0"/>
              <a:ea typeface="+mn-ea"/>
              <a:cs typeface="Courier New" pitchFamily="49" charset="0"/>
            </a:endParaRPr>
          </a:p>
          <a:p>
            <a:pPr>
              <a:defRPr/>
            </a:pPr>
            <a:r>
              <a:rPr lang="en-US" dirty="0">
                <a:solidFill>
                  <a:srgbClr val="000000"/>
                </a:solidFill>
                <a:latin typeface="Courier New" pitchFamily="49" charset="0"/>
                <a:ea typeface="+mn-ea"/>
                <a:cs typeface="Courier New" pitchFamily="49" charset="0"/>
              </a:rPr>
              <a:t>     LEFT JOIN </a:t>
            </a:r>
            <a:r>
              <a:rPr lang="en-US" dirty="0" err="1">
                <a:solidFill>
                  <a:srgbClr val="000000"/>
                </a:solidFill>
                <a:latin typeface="Courier New" pitchFamily="49" charset="0"/>
                <a:ea typeface="+mn-ea"/>
                <a:cs typeface="Courier New" pitchFamily="49" charset="0"/>
              </a:rPr>
              <a:t>candy_product</a:t>
            </a:r>
            <a:r>
              <a:rPr lang="en-US" dirty="0">
                <a:solidFill>
                  <a:srgbClr val="000000"/>
                </a:solidFill>
                <a:latin typeface="Courier New" pitchFamily="49" charset="0"/>
                <a:ea typeface="+mn-ea"/>
                <a:cs typeface="Courier New" pitchFamily="49" charset="0"/>
              </a:rPr>
              <a:t> </a:t>
            </a:r>
            <a:r>
              <a:rPr lang="en-US" dirty="0" err="1">
                <a:solidFill>
                  <a:srgbClr val="000000"/>
                </a:solidFill>
                <a:latin typeface="Courier New" pitchFamily="49" charset="0"/>
                <a:ea typeface="+mn-ea"/>
                <a:cs typeface="Courier New" pitchFamily="49" charset="0"/>
              </a:rPr>
              <a:t>pr</a:t>
            </a:r>
            <a:r>
              <a:rPr lang="en-US" dirty="0">
                <a:solidFill>
                  <a:srgbClr val="000000"/>
                </a:solidFill>
                <a:latin typeface="Courier New" pitchFamily="49" charset="0"/>
                <a:ea typeface="+mn-ea"/>
                <a:cs typeface="Courier New" pitchFamily="49" charset="0"/>
              </a:rPr>
              <a:t> </a:t>
            </a:r>
          </a:p>
          <a:p>
            <a:pPr>
              <a:defRPr/>
            </a:pPr>
            <a:r>
              <a:rPr lang="en-US" dirty="0">
                <a:solidFill>
                  <a:srgbClr val="000000"/>
                </a:solidFill>
                <a:latin typeface="Courier New" pitchFamily="49" charset="0"/>
                <a:cs typeface="Courier New" pitchFamily="49" charset="0"/>
              </a:rPr>
              <a:t>     </a:t>
            </a:r>
            <a:r>
              <a:rPr lang="en-US" dirty="0">
                <a:solidFill>
                  <a:srgbClr val="000000"/>
                </a:solidFill>
                <a:latin typeface="Courier New" pitchFamily="49" charset="0"/>
                <a:ea typeface="+mn-ea"/>
                <a:cs typeface="Courier New" pitchFamily="49" charset="0"/>
              </a:rPr>
              <a:t>ON </a:t>
            </a:r>
            <a:r>
              <a:rPr lang="en-US" dirty="0" err="1">
                <a:solidFill>
                  <a:srgbClr val="000000"/>
                </a:solidFill>
                <a:latin typeface="Courier New" pitchFamily="49" charset="0"/>
                <a:ea typeface="+mn-ea"/>
                <a:cs typeface="Courier New" pitchFamily="49" charset="0"/>
              </a:rPr>
              <a:t>p.prod_id</a:t>
            </a:r>
            <a:r>
              <a:rPr lang="en-US" dirty="0">
                <a:solidFill>
                  <a:srgbClr val="000000"/>
                </a:solidFill>
                <a:latin typeface="Courier New" pitchFamily="49" charset="0"/>
                <a:ea typeface="+mn-ea"/>
                <a:cs typeface="Courier New" pitchFamily="49" charset="0"/>
              </a:rPr>
              <a:t> = </a:t>
            </a:r>
            <a:r>
              <a:rPr lang="en-US" dirty="0" err="1">
                <a:solidFill>
                  <a:srgbClr val="000000"/>
                </a:solidFill>
                <a:latin typeface="Courier New" pitchFamily="49" charset="0"/>
                <a:ea typeface="+mn-ea"/>
                <a:cs typeface="Courier New" pitchFamily="49" charset="0"/>
              </a:rPr>
              <a:t>pr.prod_id</a:t>
            </a:r>
            <a:endParaRPr lang="en-US" dirty="0">
              <a:solidFill>
                <a:srgbClr val="000000"/>
              </a:solidFill>
              <a:latin typeface="Courier New" pitchFamily="49" charset="0"/>
              <a:ea typeface="+mn-ea"/>
              <a:cs typeface="Courier New" pitchFamily="49" charset="0"/>
            </a:endParaRPr>
          </a:p>
          <a:p>
            <a:pPr>
              <a:defRPr/>
            </a:pPr>
            <a:r>
              <a:rPr lang="en-US" dirty="0">
                <a:solidFill>
                  <a:srgbClr val="000000"/>
                </a:solidFill>
                <a:latin typeface="Courier New" pitchFamily="49" charset="0"/>
                <a:ea typeface="+mn-ea"/>
                <a:cs typeface="Courier New" pitchFamily="49" charset="0"/>
              </a:rPr>
              <a:t>ORDER BY </a:t>
            </a:r>
            <a:r>
              <a:rPr lang="en-US" dirty="0" err="1">
                <a:solidFill>
                  <a:srgbClr val="000000"/>
                </a:solidFill>
                <a:latin typeface="Courier New" pitchFamily="49" charset="0"/>
                <a:ea typeface="+mn-ea"/>
                <a:cs typeface="Courier New" pitchFamily="49" charset="0"/>
              </a:rPr>
              <a:t>c.cust_id</a:t>
            </a:r>
            <a:endParaRPr lang="en-US" dirty="0">
              <a:solidFill>
                <a:srgbClr val="000000"/>
              </a:solidFill>
              <a:latin typeface="Courier New" pitchFamily="49" charset="0"/>
              <a:ea typeface="+mn-ea"/>
              <a:cs typeface="Courier New" pitchFamily="49" charset="0"/>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133599"/>
            <a:ext cx="3970421" cy="46054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476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a:bodyPr>
          <a:lstStyle/>
          <a:p>
            <a:r>
              <a:rPr lang="en-US" dirty="0"/>
              <a:t>Queries using multiple tables</a:t>
            </a:r>
          </a:p>
          <a:p>
            <a:pPr lvl="1"/>
            <a:r>
              <a:rPr lang="en-US" dirty="0"/>
              <a:t>Join queries </a:t>
            </a:r>
          </a:p>
          <a:p>
            <a:pPr lvl="2"/>
            <a:r>
              <a:rPr lang="en-US" dirty="0"/>
              <a:t>Inner </a:t>
            </a:r>
          </a:p>
          <a:p>
            <a:pPr lvl="2"/>
            <a:r>
              <a:rPr lang="en-US" dirty="0"/>
              <a:t>Outer </a:t>
            </a:r>
          </a:p>
          <a:p>
            <a:pPr lvl="2"/>
            <a:r>
              <a:rPr lang="en-US" b="1" dirty="0"/>
              <a:t>Self</a:t>
            </a:r>
          </a:p>
          <a:p>
            <a:pPr lvl="1"/>
            <a:r>
              <a:rPr lang="en-US" dirty="0"/>
              <a:t>Nested queries</a:t>
            </a:r>
          </a:p>
          <a:p>
            <a:r>
              <a:rPr lang="en-US" dirty="0"/>
              <a:t>Queries using set operations</a:t>
            </a:r>
          </a:p>
          <a:p>
            <a:r>
              <a:rPr lang="en-US" dirty="0"/>
              <a:t>Views</a:t>
            </a:r>
            <a:endParaRPr lang="en-US" dirty="0">
              <a:cs typeface="Tw Cen MT"/>
            </a:endParaRPr>
          </a:p>
        </p:txBody>
      </p:sp>
    </p:spTree>
    <p:extLst>
      <p:ext uri="{BB962C8B-B14F-4D97-AF65-F5344CB8AC3E}">
        <p14:creationId xmlns:p14="http://schemas.microsoft.com/office/powerpoint/2010/main" val="2549448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Self joins</a:t>
            </a:r>
          </a:p>
          <a:p>
            <a:pPr lvl="1"/>
            <a:r>
              <a:rPr lang="en-US" sz="2400" dirty="0"/>
              <a:t>Sometimes database tables contain FKs that reference a field within the </a:t>
            </a:r>
            <a:r>
              <a:rPr lang="en-US" sz="2400" b="1" dirty="0"/>
              <a:t>same table</a:t>
            </a:r>
          </a:p>
          <a:p>
            <a:pPr lvl="1"/>
            <a:r>
              <a:rPr lang="en-US" sz="2400" dirty="0"/>
              <a:t>A self join uses this to join a table with itself</a:t>
            </a:r>
          </a:p>
          <a:p>
            <a:pPr lvl="1"/>
            <a:endParaRPr lang="en-US" dirty="0"/>
          </a:p>
        </p:txBody>
      </p:sp>
      <p:graphicFrame>
        <p:nvGraphicFramePr>
          <p:cNvPr id="4" name="Group 404"/>
          <p:cNvGraphicFramePr>
            <a:graphicFrameLocks/>
          </p:cNvGraphicFramePr>
          <p:nvPr>
            <p:extLst>
              <p:ext uri="{D42A27DB-BD31-4B8C-83A1-F6EECF244321}">
                <p14:modId xmlns:p14="http://schemas.microsoft.com/office/powerpoint/2010/main" val="2171723219"/>
              </p:ext>
            </p:extLst>
          </p:nvPr>
        </p:nvGraphicFramePr>
        <p:xfrm>
          <a:off x="533400" y="3429000"/>
          <a:ext cx="3308350" cy="2255898"/>
        </p:xfrm>
        <a:graphic>
          <a:graphicData uri="http://schemas.openxmlformats.org/drawingml/2006/table">
            <a:tbl>
              <a:tblPr/>
              <a:tblGrid>
                <a:gridCol w="102235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tblGrid>
              <a:tr h="7318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Name</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Manager</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Smith</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2</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Jones</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3</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Black</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4</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Gonzales</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Kelley</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2</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Oval 124"/>
          <p:cNvSpPr>
            <a:spLocks noChangeArrowheads="1"/>
          </p:cNvSpPr>
          <p:nvPr/>
        </p:nvSpPr>
        <p:spPr bwMode="auto">
          <a:xfrm>
            <a:off x="1219200" y="4129088"/>
            <a:ext cx="304800" cy="304800"/>
          </a:xfrm>
          <a:prstGeom prst="ellipse">
            <a:avLst/>
          </a:prstGeom>
          <a:solidFill>
            <a:schemeClr val="accent1">
              <a:alpha val="14902"/>
            </a:schemeClr>
          </a:solidFill>
          <a:ln w="9525">
            <a:solidFill>
              <a:schemeClr val="tx1"/>
            </a:solidFill>
            <a:round/>
            <a:headEnd/>
            <a:tailEnd/>
          </a:ln>
        </p:spPr>
        <p:txBody>
          <a:bodyPr wrap="none" anchor="ctr"/>
          <a:lstStyle/>
          <a:p>
            <a:endParaRPr lang="en-US"/>
          </a:p>
        </p:txBody>
      </p:sp>
      <p:sp>
        <p:nvSpPr>
          <p:cNvPr id="6" name="Oval 125"/>
          <p:cNvSpPr>
            <a:spLocks noChangeArrowheads="1"/>
          </p:cNvSpPr>
          <p:nvPr/>
        </p:nvSpPr>
        <p:spPr bwMode="auto">
          <a:xfrm>
            <a:off x="3552825" y="4724400"/>
            <a:ext cx="304800" cy="304800"/>
          </a:xfrm>
          <a:prstGeom prst="ellipse">
            <a:avLst/>
          </a:prstGeom>
          <a:solidFill>
            <a:schemeClr val="accent1">
              <a:alpha val="14902"/>
            </a:schemeClr>
          </a:solidFill>
          <a:ln w="9525">
            <a:solidFill>
              <a:schemeClr val="tx1"/>
            </a:solidFill>
            <a:round/>
            <a:headEnd/>
            <a:tailEnd/>
          </a:ln>
        </p:spPr>
        <p:txBody>
          <a:bodyPr wrap="none" anchor="ctr"/>
          <a:lstStyle/>
          <a:p>
            <a:endParaRPr lang="en-US"/>
          </a:p>
        </p:txBody>
      </p:sp>
      <p:sp>
        <p:nvSpPr>
          <p:cNvPr id="7" name="Line 126"/>
          <p:cNvSpPr>
            <a:spLocks noChangeShapeType="1"/>
          </p:cNvSpPr>
          <p:nvPr/>
        </p:nvSpPr>
        <p:spPr bwMode="auto">
          <a:xfrm>
            <a:off x="1524000" y="4357688"/>
            <a:ext cx="2057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8" name="Group 400"/>
          <p:cNvGraphicFramePr>
            <a:graphicFrameLocks noGrp="1"/>
          </p:cNvGraphicFramePr>
          <p:nvPr>
            <p:extLst>
              <p:ext uri="{D42A27DB-BD31-4B8C-83A1-F6EECF244321}">
                <p14:modId xmlns:p14="http://schemas.microsoft.com/office/powerpoint/2010/main" val="2152816774"/>
              </p:ext>
            </p:extLst>
          </p:nvPr>
        </p:nvGraphicFramePr>
        <p:xfrm>
          <a:off x="4419600" y="3387725"/>
          <a:ext cx="4246563" cy="2346872"/>
        </p:xfrm>
        <a:graphic>
          <a:graphicData uri="http://schemas.openxmlformats.org/drawingml/2006/table">
            <a:tbl>
              <a:tblPr/>
              <a:tblGrid>
                <a:gridCol w="792163">
                  <a:extLst>
                    <a:ext uri="{9D8B030D-6E8A-4147-A177-3AD203B41FA5}">
                      <a16:colId xmlns:a16="http://schemas.microsoft.com/office/drawing/2014/main" val="20000"/>
                    </a:ext>
                  </a:extLst>
                </a:gridCol>
                <a:gridCol w="2430462">
                  <a:extLst>
                    <a:ext uri="{9D8B030D-6E8A-4147-A177-3AD203B41FA5}">
                      <a16:colId xmlns:a16="http://schemas.microsoft.com/office/drawing/2014/main" val="20001"/>
                    </a:ext>
                  </a:extLst>
                </a:gridCol>
                <a:gridCol w="1023938">
                  <a:extLst>
                    <a:ext uri="{9D8B030D-6E8A-4147-A177-3AD203B41FA5}">
                      <a16:colId xmlns:a16="http://schemas.microsoft.com/office/drawing/2014/main" val="20002"/>
                    </a:ext>
                  </a:extLst>
                </a:gridCol>
              </a:tblGrid>
              <a:tr h="517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ProjectID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ProjectName</a:t>
                      </a:r>
                      <a:endParaRPr kumimoji="0" lang="en-US" sz="1400" b="1"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Parent</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ProjectID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Hardware Support Intranet</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2</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Exploration Database</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3</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Hardware Support Database</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4</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Hardware Support Services</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Hardware Support Interface</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Exploration JSPs</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2</a:t>
                      </a:r>
                      <a:endParaRPr kumimoji="0" lang="en-US" sz="1400" b="0" i="0" u="none" strike="noStrike" cap="none" normalizeH="0" baseline="0">
                        <a:ln>
                          <a:noFill/>
                        </a:ln>
                        <a:solidFill>
                          <a:schemeClr val="tx1"/>
                        </a:solidFill>
                        <a:effectLst/>
                        <a:latin typeface="Arial" charset="0"/>
                        <a:ea typeface="ＭＳ Ｐゴシック" charset="0"/>
                      </a:endParaRPr>
                    </a:p>
                  </a:txBody>
                  <a:tcPr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Oval 401"/>
          <p:cNvSpPr>
            <a:spLocks noChangeArrowheads="1"/>
          </p:cNvSpPr>
          <p:nvPr/>
        </p:nvSpPr>
        <p:spPr bwMode="auto">
          <a:xfrm>
            <a:off x="4876800" y="4225925"/>
            <a:ext cx="304800" cy="304800"/>
          </a:xfrm>
          <a:prstGeom prst="ellipse">
            <a:avLst/>
          </a:prstGeom>
          <a:solidFill>
            <a:schemeClr val="accent1">
              <a:alpha val="14902"/>
            </a:schemeClr>
          </a:solidFill>
          <a:ln w="9525">
            <a:solidFill>
              <a:schemeClr val="tx1"/>
            </a:solidFill>
            <a:round/>
            <a:headEnd/>
            <a:tailEnd/>
          </a:ln>
        </p:spPr>
        <p:txBody>
          <a:bodyPr wrap="none" anchor="ctr"/>
          <a:lstStyle/>
          <a:p>
            <a:endParaRPr lang="en-US"/>
          </a:p>
        </p:txBody>
      </p:sp>
      <p:sp>
        <p:nvSpPr>
          <p:cNvPr id="10" name="Oval 402"/>
          <p:cNvSpPr>
            <a:spLocks noChangeArrowheads="1"/>
          </p:cNvSpPr>
          <p:nvPr/>
        </p:nvSpPr>
        <p:spPr bwMode="auto">
          <a:xfrm>
            <a:off x="8382000" y="5334000"/>
            <a:ext cx="304800" cy="304800"/>
          </a:xfrm>
          <a:prstGeom prst="ellipse">
            <a:avLst/>
          </a:prstGeom>
          <a:solidFill>
            <a:schemeClr val="accent1">
              <a:alpha val="14902"/>
            </a:schemeClr>
          </a:solidFill>
          <a:ln w="9525">
            <a:solidFill>
              <a:schemeClr val="tx1"/>
            </a:solidFill>
            <a:round/>
            <a:headEnd/>
            <a:tailEnd/>
          </a:ln>
        </p:spPr>
        <p:txBody>
          <a:bodyPr wrap="none" anchor="ctr"/>
          <a:lstStyle/>
          <a:p>
            <a:endParaRPr lang="en-US"/>
          </a:p>
        </p:txBody>
      </p:sp>
      <p:sp>
        <p:nvSpPr>
          <p:cNvPr id="11" name="Line 403"/>
          <p:cNvSpPr>
            <a:spLocks noChangeShapeType="1"/>
          </p:cNvSpPr>
          <p:nvPr/>
        </p:nvSpPr>
        <p:spPr bwMode="auto">
          <a:xfrm>
            <a:off x="5181600" y="4454525"/>
            <a:ext cx="3200400" cy="10318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8526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1750007959"/>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18563"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901304195"/>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18564"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950991267"/>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18565"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103697256"/>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18566"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1886166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Self joins</a:t>
            </a:r>
          </a:p>
          <a:p>
            <a:pPr lvl="1"/>
            <a:r>
              <a:rPr lang="en-US" sz="2400" dirty="0"/>
              <a:t>Create a </a:t>
            </a:r>
            <a:r>
              <a:rPr lang="en-US" sz="2400" b="1" dirty="0"/>
              <a:t>table alias</a:t>
            </a:r>
            <a:r>
              <a:rPr lang="en-US" sz="2400" dirty="0"/>
              <a:t> so you can join the table to a copy of itself</a:t>
            </a:r>
          </a:p>
        </p:txBody>
      </p:sp>
      <p:graphicFrame>
        <p:nvGraphicFramePr>
          <p:cNvPr id="4" name="Group 5"/>
          <p:cNvGraphicFramePr>
            <a:graphicFrameLocks noGrp="1"/>
          </p:cNvGraphicFramePr>
          <p:nvPr>
            <p:extLst>
              <p:ext uri="{D42A27DB-BD31-4B8C-83A1-F6EECF244321}">
                <p14:modId xmlns:p14="http://schemas.microsoft.com/office/powerpoint/2010/main" val="2522715868"/>
              </p:ext>
            </p:extLst>
          </p:nvPr>
        </p:nvGraphicFramePr>
        <p:xfrm>
          <a:off x="990600" y="3505200"/>
          <a:ext cx="3308350" cy="2255898"/>
        </p:xfrm>
        <a:graphic>
          <a:graphicData uri="http://schemas.openxmlformats.org/drawingml/2006/table">
            <a:tbl>
              <a:tblPr/>
              <a:tblGrid>
                <a:gridCol w="102235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tblGrid>
              <a:tr h="7318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Name</a:t>
                      </a:r>
                      <a:endParaRPr kumimoji="0" lang="en-US" sz="1400" b="1" i="0" u="none" strike="noStrike" cap="none" normalizeH="0" baseline="0" dirty="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Manager</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Smith</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2</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Jones</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3</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Black</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4</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Gonzales</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Kelley</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2</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Text Box 38"/>
          <p:cNvSpPr txBox="1">
            <a:spLocks noChangeArrowheads="1"/>
          </p:cNvSpPr>
          <p:nvPr/>
        </p:nvSpPr>
        <p:spPr bwMode="auto">
          <a:xfrm>
            <a:off x="2286000" y="3124200"/>
            <a:ext cx="1098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Table “a”</a:t>
            </a:r>
          </a:p>
        </p:txBody>
      </p:sp>
      <p:graphicFrame>
        <p:nvGraphicFramePr>
          <p:cNvPr id="6" name="Group 39"/>
          <p:cNvGraphicFramePr>
            <a:graphicFrameLocks noGrp="1"/>
          </p:cNvGraphicFramePr>
          <p:nvPr>
            <p:extLst>
              <p:ext uri="{D42A27DB-BD31-4B8C-83A1-F6EECF244321}">
                <p14:modId xmlns:p14="http://schemas.microsoft.com/office/powerpoint/2010/main" val="2712190383"/>
              </p:ext>
            </p:extLst>
          </p:nvPr>
        </p:nvGraphicFramePr>
        <p:xfrm>
          <a:off x="4876800" y="3505200"/>
          <a:ext cx="3308350" cy="2255898"/>
        </p:xfrm>
        <a:graphic>
          <a:graphicData uri="http://schemas.openxmlformats.org/drawingml/2006/table">
            <a:tbl>
              <a:tblPr/>
              <a:tblGrid>
                <a:gridCol w="102235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tblGrid>
              <a:tr h="7318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Name</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Employee</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Manager</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ID</a:t>
                      </a:r>
                      <a:endParaRPr kumimoji="0" lang="en-US" sz="1400" b="1"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Smith</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2</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Jones</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 </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3</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Black</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4</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Gonzales</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Kelley</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2</a:t>
                      </a:r>
                      <a:endParaRPr kumimoji="0" lang="en-US" sz="1400" b="0" i="0" u="none" strike="noStrike" cap="none" normalizeH="0" baseline="0">
                        <a:ln>
                          <a:noFill/>
                        </a:ln>
                        <a:solidFill>
                          <a:schemeClr val="tx1"/>
                        </a:solidFill>
                        <a:effectLst/>
                        <a:latin typeface="Arial" charset="0"/>
                        <a:ea typeface="ＭＳ Ｐゴシック"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69"/>
          <p:cNvSpPr txBox="1">
            <a:spLocks noChangeArrowheads="1"/>
          </p:cNvSpPr>
          <p:nvPr/>
        </p:nvSpPr>
        <p:spPr bwMode="auto">
          <a:xfrm>
            <a:off x="6172200" y="3124200"/>
            <a:ext cx="1098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Table “b”</a:t>
            </a:r>
          </a:p>
        </p:txBody>
      </p:sp>
      <p:sp>
        <p:nvSpPr>
          <p:cNvPr id="8" name="Oval 70"/>
          <p:cNvSpPr>
            <a:spLocks noChangeArrowheads="1"/>
          </p:cNvSpPr>
          <p:nvPr/>
        </p:nvSpPr>
        <p:spPr bwMode="auto">
          <a:xfrm>
            <a:off x="3962400" y="4800600"/>
            <a:ext cx="304800" cy="304800"/>
          </a:xfrm>
          <a:prstGeom prst="ellipse">
            <a:avLst/>
          </a:prstGeom>
          <a:solidFill>
            <a:schemeClr val="accent1">
              <a:alpha val="25882"/>
            </a:schemeClr>
          </a:solidFill>
          <a:ln w="9525">
            <a:solidFill>
              <a:schemeClr val="tx1"/>
            </a:solidFill>
            <a:round/>
            <a:headEnd/>
            <a:tailEnd/>
          </a:ln>
        </p:spPr>
        <p:txBody>
          <a:bodyPr wrap="none" anchor="ctr"/>
          <a:lstStyle/>
          <a:p>
            <a:endParaRPr lang="en-US"/>
          </a:p>
        </p:txBody>
      </p:sp>
      <p:sp>
        <p:nvSpPr>
          <p:cNvPr id="9" name="Oval 71"/>
          <p:cNvSpPr>
            <a:spLocks noChangeArrowheads="1"/>
          </p:cNvSpPr>
          <p:nvPr/>
        </p:nvSpPr>
        <p:spPr bwMode="auto">
          <a:xfrm>
            <a:off x="5562600" y="4267200"/>
            <a:ext cx="304800" cy="304800"/>
          </a:xfrm>
          <a:prstGeom prst="ellipse">
            <a:avLst/>
          </a:prstGeom>
          <a:solidFill>
            <a:schemeClr val="accent1">
              <a:alpha val="25882"/>
            </a:schemeClr>
          </a:solidFill>
          <a:ln w="9525">
            <a:solidFill>
              <a:schemeClr val="tx1"/>
            </a:solidFill>
            <a:round/>
            <a:headEnd/>
            <a:tailEnd/>
          </a:ln>
        </p:spPr>
        <p:txBody>
          <a:bodyPr wrap="none" anchor="ctr"/>
          <a:lstStyle/>
          <a:p>
            <a:endParaRPr lang="en-US"/>
          </a:p>
        </p:txBody>
      </p:sp>
      <p:sp>
        <p:nvSpPr>
          <p:cNvPr id="10" name="Line 72"/>
          <p:cNvSpPr>
            <a:spLocks noChangeShapeType="1"/>
          </p:cNvSpPr>
          <p:nvPr/>
        </p:nvSpPr>
        <p:spPr bwMode="auto">
          <a:xfrm flipV="1">
            <a:off x="4267200" y="4419600"/>
            <a:ext cx="1295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93456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Self joins</a:t>
            </a:r>
          </a:p>
          <a:p>
            <a:pPr lvl="1"/>
            <a:r>
              <a:rPr lang="en-US" dirty="0"/>
              <a:t>Example</a:t>
            </a:r>
          </a:p>
        </p:txBody>
      </p:sp>
      <p:sp>
        <p:nvSpPr>
          <p:cNvPr id="4" name="Rectangle 4"/>
          <p:cNvSpPr>
            <a:spLocks noChangeArrowheads="1"/>
          </p:cNvSpPr>
          <p:nvPr/>
        </p:nvSpPr>
        <p:spPr bwMode="auto">
          <a:xfrm>
            <a:off x="914400" y="2895600"/>
            <a:ext cx="7543800" cy="16462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2400" dirty="0">
                <a:solidFill>
                  <a:srgbClr val="000000"/>
                </a:solidFill>
                <a:latin typeface="Courier New" charset="0"/>
              </a:rPr>
              <a:t>SELECT </a:t>
            </a:r>
            <a:r>
              <a:rPr lang="en-US" sz="2400" dirty="0" err="1">
                <a:solidFill>
                  <a:srgbClr val="000000"/>
                </a:solidFill>
                <a:latin typeface="Courier New" charset="0"/>
              </a:rPr>
              <a:t>a.emp_name</a:t>
            </a:r>
            <a:r>
              <a:rPr lang="en-US" sz="2400" dirty="0">
                <a:solidFill>
                  <a:srgbClr val="000000"/>
                </a:solidFill>
                <a:latin typeface="Courier New" charset="0"/>
              </a:rPr>
              <a:t>, </a:t>
            </a:r>
            <a:r>
              <a:rPr lang="en-US" sz="2400" dirty="0" err="1">
                <a:solidFill>
                  <a:srgbClr val="000000"/>
                </a:solidFill>
                <a:latin typeface="Courier New" charset="0"/>
              </a:rPr>
              <a:t>b.emp_name</a:t>
            </a:r>
            <a:r>
              <a:rPr lang="en-US" sz="2400" dirty="0">
                <a:solidFill>
                  <a:srgbClr val="000000"/>
                </a:solidFill>
                <a:latin typeface="Courier New" charset="0"/>
              </a:rPr>
              <a:t> AS MANAGER</a:t>
            </a:r>
          </a:p>
          <a:p>
            <a:r>
              <a:rPr lang="en-US" sz="2400" dirty="0">
                <a:solidFill>
                  <a:srgbClr val="000000"/>
                </a:solidFill>
                <a:latin typeface="Courier New" charset="0"/>
              </a:rPr>
              <a:t>FROM employee a JOIN employee b</a:t>
            </a:r>
          </a:p>
          <a:p>
            <a:r>
              <a:rPr lang="en-US" sz="2400" dirty="0">
                <a:solidFill>
                  <a:srgbClr val="000000"/>
                </a:solidFill>
                <a:latin typeface="Courier New" charset="0"/>
              </a:rPr>
              <a:t>     ON </a:t>
            </a:r>
            <a:r>
              <a:rPr lang="en-US" sz="2400" dirty="0" err="1">
                <a:solidFill>
                  <a:srgbClr val="000000"/>
                </a:solidFill>
                <a:latin typeface="Courier New" charset="0"/>
              </a:rPr>
              <a:t>a.emp_manager_id</a:t>
            </a:r>
            <a:r>
              <a:rPr lang="en-US" sz="2400" dirty="0">
                <a:solidFill>
                  <a:srgbClr val="000000"/>
                </a:solidFill>
                <a:latin typeface="Courier New" charset="0"/>
              </a:rPr>
              <a:t> = </a:t>
            </a:r>
            <a:r>
              <a:rPr lang="en-US" sz="2400" dirty="0" err="1">
                <a:solidFill>
                  <a:srgbClr val="000000"/>
                </a:solidFill>
                <a:latin typeface="Courier New" charset="0"/>
              </a:rPr>
              <a:t>b.emp_id</a:t>
            </a:r>
            <a:endParaRPr lang="en-US" sz="2400" dirty="0">
              <a:solidFill>
                <a:srgbClr val="000000"/>
              </a:solidFill>
              <a:latin typeface="Courier New" charset="0"/>
            </a:endParaRPr>
          </a:p>
        </p:txBody>
      </p:sp>
    </p:spTree>
    <p:extLst>
      <p:ext uri="{BB962C8B-B14F-4D97-AF65-F5344CB8AC3E}">
        <p14:creationId xmlns:p14="http://schemas.microsoft.com/office/powerpoint/2010/main" val="3171800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a:bodyPr>
          <a:lstStyle/>
          <a:p>
            <a:r>
              <a:rPr lang="en-US" dirty="0"/>
              <a:t>Queries using multiple tables</a:t>
            </a:r>
          </a:p>
          <a:p>
            <a:pPr lvl="1"/>
            <a:r>
              <a:rPr lang="en-US" dirty="0"/>
              <a:t>Join queries </a:t>
            </a:r>
          </a:p>
          <a:p>
            <a:pPr lvl="2"/>
            <a:r>
              <a:rPr lang="en-US" dirty="0"/>
              <a:t>Inner </a:t>
            </a:r>
          </a:p>
          <a:p>
            <a:pPr lvl="2"/>
            <a:r>
              <a:rPr lang="en-US" dirty="0"/>
              <a:t>Outer </a:t>
            </a:r>
          </a:p>
          <a:p>
            <a:pPr lvl="2"/>
            <a:r>
              <a:rPr lang="en-US" dirty="0"/>
              <a:t>Self</a:t>
            </a:r>
          </a:p>
          <a:p>
            <a:pPr lvl="1"/>
            <a:r>
              <a:rPr lang="en-US" b="1" dirty="0"/>
              <a:t>Nested queries</a:t>
            </a:r>
          </a:p>
          <a:p>
            <a:r>
              <a:rPr lang="en-US" dirty="0"/>
              <a:t>Queries using set operations</a:t>
            </a:r>
          </a:p>
          <a:p>
            <a:r>
              <a:rPr lang="en-US" dirty="0"/>
              <a:t>Views</a:t>
            </a:r>
            <a:endParaRPr lang="en-US" dirty="0">
              <a:cs typeface="Tw Cen MT"/>
            </a:endParaRPr>
          </a:p>
        </p:txBody>
      </p:sp>
    </p:spTree>
    <p:extLst>
      <p:ext uri="{BB962C8B-B14F-4D97-AF65-F5344CB8AC3E}">
        <p14:creationId xmlns:p14="http://schemas.microsoft.com/office/powerpoint/2010/main" val="2202798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sz="3200" dirty="0"/>
              <a:t>Consist of a </a:t>
            </a:r>
            <a:r>
              <a:rPr lang="en-US" sz="3200" dirty="0">
                <a:solidFill>
                  <a:schemeClr val="accent1"/>
                </a:solidFill>
              </a:rPr>
              <a:t>main query </a:t>
            </a:r>
            <a:r>
              <a:rPr lang="en-US" sz="3200" dirty="0"/>
              <a:t>and a </a:t>
            </a:r>
            <a:r>
              <a:rPr lang="en-US" sz="3200" dirty="0" err="1">
                <a:solidFill>
                  <a:schemeClr val="accent1"/>
                </a:solidFill>
              </a:rPr>
              <a:t>subquery</a:t>
            </a:r>
            <a:endParaRPr lang="en-US" sz="3200" dirty="0">
              <a:solidFill>
                <a:schemeClr val="accent1"/>
              </a:solidFill>
            </a:endParaRPr>
          </a:p>
          <a:p>
            <a:pPr lvl="1"/>
            <a:r>
              <a:rPr lang="en-US" dirty="0"/>
              <a:t>The </a:t>
            </a:r>
            <a:r>
              <a:rPr lang="en-US" dirty="0" err="1"/>
              <a:t>subquery</a:t>
            </a:r>
            <a:r>
              <a:rPr lang="en-US" dirty="0"/>
              <a:t> retrieves a search condition value for the main query</a:t>
            </a:r>
          </a:p>
          <a:p>
            <a:pPr lvl="1"/>
            <a:r>
              <a:rPr lang="en-US" dirty="0"/>
              <a:t>Find the purchase id, date, and pounds for all purchases of Celestial Cashew Crunch</a:t>
            </a:r>
          </a:p>
          <a:p>
            <a:pPr lvl="1"/>
            <a:endParaRPr lang="en-US" dirty="0"/>
          </a:p>
          <a:p>
            <a:pPr marL="0" indent="0">
              <a:buNone/>
            </a:pPr>
            <a:endParaRPr lang="en-US" dirty="0"/>
          </a:p>
        </p:txBody>
      </p:sp>
      <p:sp>
        <p:nvSpPr>
          <p:cNvPr id="4" name="Rectangle 4"/>
          <p:cNvSpPr>
            <a:spLocks noChangeArrowheads="1"/>
          </p:cNvSpPr>
          <p:nvPr/>
        </p:nvSpPr>
        <p:spPr bwMode="auto">
          <a:xfrm>
            <a:off x="990600" y="4114800"/>
            <a:ext cx="7413625" cy="1951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2000" dirty="0">
                <a:solidFill>
                  <a:srgbClr val="000000"/>
                </a:solidFill>
                <a:latin typeface="Courier New" charset="0"/>
                <a:cs typeface="Courier New" charset="0"/>
              </a:rPr>
              <a:t>SELECT </a:t>
            </a:r>
            <a:r>
              <a:rPr lang="en-US" sz="2000" dirty="0" err="1">
                <a:solidFill>
                  <a:srgbClr val="000000"/>
                </a:solidFill>
                <a:latin typeface="Courier New" charset="0"/>
                <a:cs typeface="Courier New" charset="0"/>
              </a:rPr>
              <a:t>purch_id</a:t>
            </a:r>
            <a:r>
              <a:rPr lang="en-US" sz="2000" dirty="0">
                <a:solidFill>
                  <a:srgbClr val="000000"/>
                </a:solidFill>
                <a:latin typeface="Courier New" charset="0"/>
                <a:cs typeface="Courier New" charset="0"/>
              </a:rPr>
              <a:t>, </a:t>
            </a:r>
            <a:r>
              <a:rPr lang="en-US" sz="2000" dirty="0" err="1">
                <a:solidFill>
                  <a:srgbClr val="000000"/>
                </a:solidFill>
                <a:latin typeface="Courier New" charset="0"/>
                <a:cs typeface="Courier New" charset="0"/>
              </a:rPr>
              <a:t>purch_date</a:t>
            </a:r>
            <a:r>
              <a:rPr lang="en-US" sz="2000" dirty="0">
                <a:solidFill>
                  <a:srgbClr val="000000"/>
                </a:solidFill>
                <a:latin typeface="Courier New" charset="0"/>
                <a:cs typeface="Courier New" charset="0"/>
              </a:rPr>
              <a:t>, pounds</a:t>
            </a:r>
          </a:p>
          <a:p>
            <a:r>
              <a:rPr lang="en-US" sz="2000" dirty="0">
                <a:solidFill>
                  <a:srgbClr val="000000"/>
                </a:solidFill>
                <a:latin typeface="Courier New" charset="0"/>
                <a:cs typeface="Courier New" charset="0"/>
              </a:rPr>
              <a:t>FROM </a:t>
            </a:r>
            <a:r>
              <a:rPr lang="en-US" sz="2000" dirty="0" err="1">
                <a:solidFill>
                  <a:srgbClr val="000000"/>
                </a:solidFill>
                <a:latin typeface="Courier New" charset="0"/>
                <a:cs typeface="Courier New" charset="0"/>
              </a:rPr>
              <a:t>candy_purchase</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WHERE </a:t>
            </a:r>
            <a:r>
              <a:rPr lang="en-US" sz="2000" dirty="0" err="1">
                <a:solidFill>
                  <a:srgbClr val="000000"/>
                </a:solidFill>
                <a:latin typeface="Courier New" charset="0"/>
                <a:cs typeface="Courier New" charset="0"/>
              </a:rPr>
              <a:t>prod_id</a:t>
            </a:r>
            <a:r>
              <a:rPr lang="en-US" sz="2000" dirty="0">
                <a:solidFill>
                  <a:srgbClr val="000000"/>
                </a:solidFill>
                <a:latin typeface="Courier New" charset="0"/>
                <a:cs typeface="Courier New" charset="0"/>
              </a:rPr>
              <a:t> =</a:t>
            </a:r>
          </a:p>
          <a:p>
            <a:r>
              <a:rPr lang="en-US" sz="2000" dirty="0">
                <a:solidFill>
                  <a:srgbClr val="000000"/>
                </a:solidFill>
                <a:latin typeface="Courier New" charset="0"/>
                <a:cs typeface="Courier New" charset="0"/>
              </a:rPr>
              <a:t>  (SELECT </a:t>
            </a:r>
            <a:r>
              <a:rPr lang="en-US" sz="2000" dirty="0" err="1">
                <a:solidFill>
                  <a:srgbClr val="000000"/>
                </a:solidFill>
                <a:latin typeface="Courier New" charset="0"/>
                <a:cs typeface="Courier New" charset="0"/>
              </a:rPr>
              <a:t>prod_id</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   FROM </a:t>
            </a:r>
            <a:r>
              <a:rPr lang="en-US" sz="2000" dirty="0" err="1">
                <a:solidFill>
                  <a:srgbClr val="000000"/>
                </a:solidFill>
                <a:latin typeface="Courier New" charset="0"/>
                <a:cs typeface="Courier New" charset="0"/>
              </a:rPr>
              <a:t>candy_product</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   WHERE </a:t>
            </a:r>
            <a:r>
              <a:rPr lang="en-US" sz="2000" dirty="0" err="1">
                <a:solidFill>
                  <a:srgbClr val="000000"/>
                </a:solidFill>
                <a:latin typeface="Courier New" charset="0"/>
                <a:cs typeface="Courier New" charset="0"/>
              </a:rPr>
              <a:t>prod_desc</a:t>
            </a:r>
            <a:r>
              <a:rPr lang="en-US" sz="2000" dirty="0">
                <a:solidFill>
                  <a:srgbClr val="000000"/>
                </a:solidFill>
                <a:latin typeface="Courier New" charset="0"/>
                <a:cs typeface="Courier New" charset="0"/>
              </a:rPr>
              <a:t> = 'Celestial Cashew Crunch')</a:t>
            </a:r>
          </a:p>
        </p:txBody>
      </p:sp>
    </p:spTree>
    <p:extLst>
      <p:ext uri="{BB962C8B-B14F-4D97-AF65-F5344CB8AC3E}">
        <p14:creationId xmlns:p14="http://schemas.microsoft.com/office/powerpoint/2010/main" val="1080868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00400"/>
            <a:ext cx="7932625" cy="1887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676400" y="3962400"/>
            <a:ext cx="1668575" cy="327381"/>
          </a:xfrm>
          <a:prstGeom prst="rect">
            <a:avLst/>
          </a:prstGeom>
          <a:solidFill>
            <a:schemeClr val="accent1">
              <a:alpha val="21960"/>
            </a:schemeClr>
          </a:solidFill>
          <a:ln w="9525">
            <a:solidFill>
              <a:schemeClr val="tx1"/>
            </a:solidFill>
            <a:miter lim="800000"/>
            <a:headEnd/>
            <a:tailEnd/>
          </a:ln>
        </p:spPr>
        <p:txBody>
          <a:bodyPr wrap="none" anchor="ctr"/>
          <a:lstStyle/>
          <a:p>
            <a:endParaRPr lang="en-US"/>
          </a:p>
        </p:txBody>
      </p:sp>
      <p:sp>
        <p:nvSpPr>
          <p:cNvPr id="2" name="Title 1"/>
          <p:cNvSpPr>
            <a:spLocks noGrp="1"/>
          </p:cNvSpPr>
          <p:nvPr>
            <p:ph type="title"/>
          </p:nvPr>
        </p:nvSpPr>
        <p:spPr/>
        <p:txBody>
          <a:bodyPr/>
          <a:lstStyle/>
          <a:p>
            <a:r>
              <a:rPr lang="en-US" dirty="0"/>
              <a:t>Nested Queries</a:t>
            </a:r>
          </a:p>
        </p:txBody>
      </p:sp>
      <p:sp>
        <p:nvSpPr>
          <p:cNvPr id="4" name="Rectangle 4"/>
          <p:cNvSpPr>
            <a:spLocks noChangeArrowheads="1"/>
          </p:cNvSpPr>
          <p:nvPr/>
        </p:nvSpPr>
        <p:spPr bwMode="auto">
          <a:xfrm>
            <a:off x="1371600" y="1600200"/>
            <a:ext cx="6629400" cy="1752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purch_id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purch_date</a:t>
            </a:r>
            <a:r>
              <a:rPr lang="en-US" dirty="0">
                <a:solidFill>
                  <a:srgbClr val="000000"/>
                </a:solidFill>
                <a:latin typeface="Courier New" charset="0"/>
                <a:cs typeface="Courier New" charset="0"/>
              </a:rPr>
              <a:t>, pounds</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candy_purchase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WHERE </a:t>
            </a:r>
            <a:r>
              <a:rPr lang="en-US" dirty="0" err="1">
                <a:solidFill>
                  <a:srgbClr val="000000"/>
                </a:solidFill>
                <a:latin typeface="Courier New" charset="0"/>
                <a:cs typeface="Courier New" charset="0"/>
              </a:rPr>
              <a:t>prod_id</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  (SELECT </a:t>
            </a:r>
            <a:r>
              <a:rPr lang="en-US" dirty="0" err="1">
                <a:solidFill>
                  <a:srgbClr val="000000"/>
                </a:solidFill>
                <a:latin typeface="Courier New" charset="0"/>
                <a:cs typeface="Courier New" charset="0"/>
              </a:rPr>
              <a:t>prod_id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FROM </a:t>
            </a:r>
            <a:r>
              <a:rPr lang="en-US" dirty="0" err="1">
                <a:solidFill>
                  <a:srgbClr val="000000"/>
                </a:solidFill>
                <a:latin typeface="Courier New" charset="0"/>
                <a:cs typeface="Courier New" charset="0"/>
              </a:rPr>
              <a:t>candy_product</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WHERE </a:t>
            </a:r>
            <a:r>
              <a:rPr lang="en-US" dirty="0" err="1">
                <a:solidFill>
                  <a:srgbClr val="000000"/>
                </a:solidFill>
                <a:latin typeface="Courier New" charset="0"/>
                <a:cs typeface="Courier New" charset="0"/>
              </a:rPr>
              <a:t>prod_desc</a:t>
            </a:r>
            <a:r>
              <a:rPr lang="en-US" dirty="0">
                <a:solidFill>
                  <a:srgbClr val="000000"/>
                </a:solidFill>
                <a:latin typeface="Courier New" charset="0"/>
                <a:cs typeface="Courier New" charset="0"/>
              </a:rPr>
              <a:t> = 'Celestial Cashew Crunch')</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953000"/>
            <a:ext cx="4146550" cy="1744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Rectangle 8"/>
          <p:cNvSpPr>
            <a:spLocks noChangeArrowheads="1"/>
          </p:cNvSpPr>
          <p:nvPr/>
        </p:nvSpPr>
        <p:spPr bwMode="auto">
          <a:xfrm>
            <a:off x="5638800" y="3962400"/>
            <a:ext cx="1668575" cy="327381"/>
          </a:xfrm>
          <a:prstGeom prst="rect">
            <a:avLst/>
          </a:prstGeom>
          <a:solidFill>
            <a:schemeClr val="accent1">
              <a:alpha val="21960"/>
            </a:schemeClr>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609853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a:xfrm>
            <a:off x="612648" y="3810000"/>
            <a:ext cx="8153400" cy="2286000"/>
          </a:xfrm>
        </p:spPr>
        <p:txBody>
          <a:bodyPr/>
          <a:lstStyle/>
          <a:p>
            <a:r>
              <a:rPr lang="en-US" altLang="en-US" sz="2800" dirty="0"/>
              <a:t>The </a:t>
            </a:r>
            <a:r>
              <a:rPr lang="en-US" altLang="en-US" sz="2800" dirty="0" err="1"/>
              <a:t>subquery</a:t>
            </a:r>
            <a:r>
              <a:rPr lang="en-US" altLang="en-US" sz="2800" dirty="0"/>
              <a:t> returns exactly </a:t>
            </a:r>
            <a:r>
              <a:rPr lang="en-US" altLang="en-US" sz="2800" b="1" dirty="0"/>
              <a:t>one</a:t>
            </a:r>
            <a:r>
              <a:rPr lang="en-US" altLang="en-US" sz="2800" dirty="0"/>
              <a:t> value</a:t>
            </a:r>
          </a:p>
          <a:p>
            <a:r>
              <a:rPr lang="en-US" altLang="en-US" sz="2800" dirty="0"/>
              <a:t>The </a:t>
            </a:r>
            <a:r>
              <a:rPr lang="en-US" altLang="en-US" sz="2800" i="1" dirty="0" err="1"/>
              <a:t>SearchColumn</a:t>
            </a:r>
            <a:r>
              <a:rPr lang="en-US" altLang="en-US" sz="2800" dirty="0"/>
              <a:t> data type in the main query must match the </a:t>
            </a:r>
            <a:r>
              <a:rPr lang="en-US" altLang="en-US" sz="2800" i="1" dirty="0" err="1"/>
              <a:t>SearchColumn</a:t>
            </a:r>
            <a:r>
              <a:rPr lang="en-US" altLang="en-US" sz="2800" dirty="0"/>
              <a:t> in the </a:t>
            </a:r>
            <a:r>
              <a:rPr lang="en-US" altLang="en-US" sz="2800" dirty="0" err="1"/>
              <a:t>subquery</a:t>
            </a:r>
            <a:endParaRPr lang="en-US" altLang="en-US" sz="2800" dirty="0"/>
          </a:p>
          <a:p>
            <a:r>
              <a:rPr lang="en-US" altLang="en-US" sz="2800" dirty="0"/>
              <a:t>The </a:t>
            </a:r>
            <a:r>
              <a:rPr lang="en-US" altLang="en-US" sz="2800" i="1" dirty="0" err="1"/>
              <a:t>SearchColumn</a:t>
            </a:r>
            <a:r>
              <a:rPr lang="en-US" altLang="en-US" sz="2800" dirty="0"/>
              <a:t> is usually a foreign key value</a:t>
            </a:r>
          </a:p>
        </p:txBody>
      </p:sp>
      <p:sp>
        <p:nvSpPr>
          <p:cNvPr id="5" name="Rectangle 4"/>
          <p:cNvSpPr>
            <a:spLocks noChangeArrowheads="1"/>
          </p:cNvSpPr>
          <p:nvPr/>
        </p:nvSpPr>
        <p:spPr bwMode="auto">
          <a:xfrm>
            <a:off x="1371600" y="1600200"/>
            <a:ext cx="6629400" cy="1752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purch_id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purch_date</a:t>
            </a:r>
            <a:r>
              <a:rPr lang="en-US" dirty="0">
                <a:solidFill>
                  <a:srgbClr val="000000"/>
                </a:solidFill>
                <a:latin typeface="Courier New" charset="0"/>
                <a:cs typeface="Courier New" charset="0"/>
              </a:rPr>
              <a:t>, pounds</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candy_purchase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WHERE </a:t>
            </a:r>
            <a:r>
              <a:rPr lang="en-US" dirty="0" err="1">
                <a:solidFill>
                  <a:srgbClr val="000000"/>
                </a:solidFill>
                <a:latin typeface="Courier New" charset="0"/>
                <a:cs typeface="Courier New" charset="0"/>
              </a:rPr>
              <a:t>prod_id</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  (SELECT </a:t>
            </a:r>
            <a:r>
              <a:rPr lang="en-US" dirty="0" err="1">
                <a:solidFill>
                  <a:srgbClr val="000000"/>
                </a:solidFill>
                <a:latin typeface="Courier New" charset="0"/>
                <a:cs typeface="Courier New" charset="0"/>
              </a:rPr>
              <a:t>prod_id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FROM </a:t>
            </a:r>
            <a:r>
              <a:rPr lang="en-US" dirty="0" err="1">
                <a:solidFill>
                  <a:srgbClr val="000000"/>
                </a:solidFill>
                <a:latin typeface="Courier New" charset="0"/>
                <a:cs typeface="Courier New" charset="0"/>
              </a:rPr>
              <a:t>candy_product</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WHERE </a:t>
            </a:r>
            <a:r>
              <a:rPr lang="en-US" dirty="0" err="1">
                <a:solidFill>
                  <a:srgbClr val="000000"/>
                </a:solidFill>
                <a:latin typeface="Courier New" charset="0"/>
                <a:cs typeface="Courier New" charset="0"/>
              </a:rPr>
              <a:t>prod_desc</a:t>
            </a:r>
            <a:r>
              <a:rPr lang="en-US" dirty="0">
                <a:solidFill>
                  <a:srgbClr val="000000"/>
                </a:solidFill>
                <a:latin typeface="Courier New" charset="0"/>
                <a:cs typeface="Courier New" charset="0"/>
              </a:rPr>
              <a:t> = 'Celestial Cashew Crunch')</a:t>
            </a:r>
          </a:p>
        </p:txBody>
      </p:sp>
    </p:spTree>
    <p:extLst>
      <p:ext uri="{BB962C8B-B14F-4D97-AF65-F5344CB8AC3E}">
        <p14:creationId xmlns:p14="http://schemas.microsoft.com/office/powerpoint/2010/main" val="719078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dirty="0"/>
              <a:t>Alternate format</a:t>
            </a:r>
          </a:p>
        </p:txBody>
      </p:sp>
      <p:sp>
        <p:nvSpPr>
          <p:cNvPr id="5" name="Rectangle 7"/>
          <p:cNvSpPr>
            <a:spLocks noChangeArrowheads="1"/>
          </p:cNvSpPr>
          <p:nvPr/>
        </p:nvSpPr>
        <p:spPr bwMode="auto">
          <a:xfrm>
            <a:off x="1371600" y="2133600"/>
            <a:ext cx="6270625" cy="1762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cust_id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purch_id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purch_date</a:t>
            </a:r>
            <a:r>
              <a:rPr lang="en-US" dirty="0">
                <a:solidFill>
                  <a:srgbClr val="000000"/>
                </a:solidFill>
                <a:latin typeface="Courier New" charset="0"/>
                <a:cs typeface="Courier New" charset="0"/>
              </a:rPr>
              <a:t>, pounds</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candy_purchase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WHERE </a:t>
            </a:r>
            <a:r>
              <a:rPr lang="en-US" dirty="0" err="1">
                <a:solidFill>
                  <a:srgbClr val="000000"/>
                </a:solidFill>
                <a:latin typeface="Courier New" charset="0"/>
                <a:cs typeface="Courier New" charset="0"/>
              </a:rPr>
              <a:t>cust_id</a:t>
            </a:r>
            <a:r>
              <a:rPr lang="en-US" dirty="0">
                <a:solidFill>
                  <a:srgbClr val="000000"/>
                </a:solidFill>
                <a:latin typeface="Courier New" charset="0"/>
                <a:cs typeface="Courier New" charset="0"/>
              </a:rPr>
              <a:t> IN</a:t>
            </a:r>
          </a:p>
          <a:p>
            <a:r>
              <a:rPr lang="en-US" dirty="0">
                <a:solidFill>
                  <a:srgbClr val="000000"/>
                </a:solidFill>
                <a:latin typeface="Courier New" charset="0"/>
                <a:cs typeface="Courier New" charset="0"/>
              </a:rPr>
              <a:t>  (SELECT </a:t>
            </a:r>
            <a:r>
              <a:rPr lang="en-US" dirty="0" err="1">
                <a:solidFill>
                  <a:srgbClr val="000000"/>
                </a:solidFill>
                <a:latin typeface="Courier New" charset="0"/>
                <a:cs typeface="Courier New" charset="0"/>
              </a:rPr>
              <a:t>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FROM </a:t>
            </a:r>
            <a:r>
              <a:rPr lang="en-US" dirty="0" err="1">
                <a:solidFill>
                  <a:srgbClr val="000000"/>
                </a:solidFill>
                <a:latin typeface="Courier New" charset="0"/>
                <a:cs typeface="Courier New" charset="0"/>
              </a:rPr>
              <a:t>candy_customer</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WHERE </a:t>
            </a:r>
            <a:r>
              <a:rPr lang="en-US" dirty="0" err="1">
                <a:solidFill>
                  <a:srgbClr val="000000"/>
                </a:solidFill>
                <a:latin typeface="Courier New" charset="0"/>
                <a:cs typeface="Courier New" charset="0"/>
              </a:rPr>
              <a:t>cust_type</a:t>
            </a:r>
            <a:r>
              <a:rPr lang="en-US" dirty="0">
                <a:solidFill>
                  <a:srgbClr val="000000"/>
                </a:solidFill>
                <a:latin typeface="Courier New" charset="0"/>
                <a:cs typeface="Courier New" charset="0"/>
              </a:rPr>
              <a:t> = 'P’)</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t="7993"/>
          <a:stretch>
            <a:fillRect/>
          </a:stretch>
        </p:blipFill>
        <p:spPr bwMode="auto">
          <a:xfrm>
            <a:off x="381000" y="3886200"/>
            <a:ext cx="8229600" cy="1722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5522913"/>
            <a:ext cx="4795837" cy="1328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8" name="Rectangle 5"/>
          <p:cNvSpPr>
            <a:spLocks noChangeArrowheads="1"/>
          </p:cNvSpPr>
          <p:nvPr/>
        </p:nvSpPr>
        <p:spPr bwMode="auto">
          <a:xfrm>
            <a:off x="4267200" y="4495800"/>
            <a:ext cx="381000" cy="304800"/>
          </a:xfrm>
          <a:prstGeom prst="rect">
            <a:avLst/>
          </a:prstGeom>
          <a:solidFill>
            <a:srgbClr val="FFFF00">
              <a:alpha val="32941"/>
            </a:srgbClr>
          </a:solidFill>
          <a:ln w="9525">
            <a:solidFill>
              <a:schemeClr val="tx1"/>
            </a:solidFill>
            <a:miter lim="800000"/>
            <a:headEnd/>
            <a:tailEnd/>
          </a:ln>
        </p:spPr>
        <p:txBody>
          <a:bodyPr wrap="none" anchor="ctr"/>
          <a:lstStyle/>
          <a:p>
            <a:endParaRPr lang="en-US" b="1"/>
          </a:p>
        </p:txBody>
      </p:sp>
    </p:spTree>
    <p:extLst>
      <p:ext uri="{BB962C8B-B14F-4D97-AF65-F5344CB8AC3E}">
        <p14:creationId xmlns:p14="http://schemas.microsoft.com/office/powerpoint/2010/main" val="1345534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dirty="0"/>
              <a:t>Alternate format</a:t>
            </a:r>
          </a:p>
          <a:p>
            <a:pPr lvl="1"/>
            <a:r>
              <a:rPr lang="en-US" dirty="0"/>
              <a:t>Nested queries were actually unnecessary in the previous examples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3237"/>
            <a:ext cx="5738834" cy="3814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73728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dirty="0"/>
              <a:t>Nested queries with multiple </a:t>
            </a:r>
            <a:r>
              <a:rPr lang="en-US" dirty="0" err="1"/>
              <a:t>subqueries</a:t>
            </a:r>
            <a:endParaRPr lang="en-US" dirty="0"/>
          </a:p>
          <a:p>
            <a:pPr lvl="1"/>
            <a:r>
              <a:rPr lang="en-US" sz="2400" dirty="0"/>
              <a:t>A nested query’s main query can have multiple search conditions whose values are specified by </a:t>
            </a:r>
            <a:r>
              <a:rPr lang="en-US" sz="2400" dirty="0" err="1"/>
              <a:t>subqueries</a:t>
            </a:r>
            <a:endParaRPr lang="en-US" sz="2400" dirty="0"/>
          </a:p>
        </p:txBody>
      </p:sp>
      <p:sp>
        <p:nvSpPr>
          <p:cNvPr id="4" name="Rectangle 6"/>
          <p:cNvSpPr>
            <a:spLocks noChangeArrowheads="1"/>
          </p:cNvSpPr>
          <p:nvPr/>
        </p:nvSpPr>
        <p:spPr bwMode="auto">
          <a:xfrm>
            <a:off x="762000" y="2971800"/>
            <a:ext cx="7620000" cy="2819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purch_id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purch_date</a:t>
            </a:r>
            <a:r>
              <a:rPr lang="en-US" dirty="0">
                <a:solidFill>
                  <a:srgbClr val="000000"/>
                </a:solidFill>
                <a:latin typeface="Courier New" charset="0"/>
                <a:cs typeface="Courier New" charset="0"/>
              </a:rPr>
              <a:t>, pounds</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candy_purchase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WHERE  </a:t>
            </a:r>
            <a:r>
              <a:rPr lang="en-US" dirty="0" err="1">
                <a:solidFill>
                  <a:srgbClr val="000000"/>
                </a:solidFill>
                <a:latin typeface="Courier New" charset="0"/>
                <a:cs typeface="Courier New" charset="0"/>
              </a:rPr>
              <a:t>prod_id</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         (SELECT </a:t>
            </a:r>
            <a:r>
              <a:rPr lang="en-US" dirty="0" err="1">
                <a:solidFill>
                  <a:srgbClr val="000000"/>
                </a:solidFill>
                <a:latin typeface="Courier New" charset="0"/>
                <a:cs typeface="Courier New" charset="0"/>
              </a:rPr>
              <a:t>prod_id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FROM </a:t>
            </a:r>
            <a:r>
              <a:rPr lang="en-US" dirty="0" err="1">
                <a:solidFill>
                  <a:srgbClr val="000000"/>
                </a:solidFill>
                <a:latin typeface="Courier New" charset="0"/>
                <a:cs typeface="Courier New" charset="0"/>
              </a:rPr>
              <a:t>candy_product</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WHERE </a:t>
            </a:r>
            <a:r>
              <a:rPr lang="en-US" dirty="0" err="1">
                <a:solidFill>
                  <a:srgbClr val="000000"/>
                </a:solidFill>
                <a:latin typeface="Courier New" charset="0"/>
                <a:cs typeface="Courier New" charset="0"/>
              </a:rPr>
              <a:t>prod_desc</a:t>
            </a:r>
            <a:r>
              <a:rPr lang="en-US" dirty="0">
                <a:solidFill>
                  <a:srgbClr val="000000"/>
                </a:solidFill>
                <a:latin typeface="Courier New" charset="0"/>
                <a:cs typeface="Courier New" charset="0"/>
              </a:rPr>
              <a:t> = 'Celestial Cashew Crunch’)</a:t>
            </a:r>
          </a:p>
          <a:p>
            <a:r>
              <a:rPr lang="en-US" dirty="0">
                <a:solidFill>
                  <a:srgbClr val="000000"/>
                </a:solidFill>
                <a:latin typeface="Courier New" charset="0"/>
                <a:cs typeface="Courier New" charset="0"/>
              </a:rPr>
              <a:t>AND </a:t>
            </a:r>
            <a:r>
              <a:rPr lang="en-US" dirty="0" err="1">
                <a:solidFill>
                  <a:srgbClr val="000000"/>
                </a:solidFill>
                <a:latin typeface="Courier New" charset="0"/>
                <a:cs typeface="Courier New" charset="0"/>
              </a:rPr>
              <a:t>cust_id</a:t>
            </a:r>
            <a:r>
              <a:rPr lang="en-US" dirty="0">
                <a:solidFill>
                  <a:srgbClr val="000000"/>
                </a:solidFill>
                <a:latin typeface="Courier New" charset="0"/>
                <a:cs typeface="Courier New" charset="0"/>
              </a:rPr>
              <a:t> IN</a:t>
            </a:r>
          </a:p>
          <a:p>
            <a:r>
              <a:rPr lang="en-US" dirty="0">
                <a:solidFill>
                  <a:srgbClr val="000000"/>
                </a:solidFill>
                <a:latin typeface="Courier New" charset="0"/>
                <a:cs typeface="Courier New" charset="0"/>
              </a:rPr>
              <a:t>          (SELECT </a:t>
            </a:r>
            <a:r>
              <a:rPr lang="en-US" dirty="0" err="1">
                <a:solidFill>
                  <a:srgbClr val="000000"/>
                </a:solidFill>
                <a:latin typeface="Courier New" charset="0"/>
                <a:cs typeface="Courier New" charset="0"/>
              </a:rPr>
              <a:t>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FROM </a:t>
            </a:r>
            <a:r>
              <a:rPr lang="en-US" dirty="0" err="1">
                <a:solidFill>
                  <a:srgbClr val="000000"/>
                </a:solidFill>
                <a:latin typeface="Courier New" charset="0"/>
                <a:cs typeface="Courier New" charset="0"/>
              </a:rPr>
              <a:t>candy_customer</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WHERE </a:t>
            </a:r>
            <a:r>
              <a:rPr lang="en-US" dirty="0" err="1">
                <a:solidFill>
                  <a:srgbClr val="000000"/>
                </a:solidFill>
                <a:latin typeface="Courier New" charset="0"/>
                <a:cs typeface="Courier New" charset="0"/>
              </a:rPr>
              <a:t>cust_type</a:t>
            </a:r>
            <a:r>
              <a:rPr lang="en-US" dirty="0">
                <a:solidFill>
                  <a:srgbClr val="000000"/>
                </a:solidFill>
                <a:latin typeface="Courier New" charset="0"/>
                <a:cs typeface="Courier New" charset="0"/>
              </a:rPr>
              <a:t> = 'P');</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943600"/>
            <a:ext cx="422592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TextBox 5"/>
          <p:cNvSpPr txBox="1"/>
          <p:nvPr/>
        </p:nvSpPr>
        <p:spPr>
          <a:xfrm>
            <a:off x="5105400" y="5943600"/>
            <a:ext cx="3200400" cy="707886"/>
          </a:xfrm>
          <a:prstGeom prst="rect">
            <a:avLst/>
          </a:prstGeom>
          <a:noFill/>
        </p:spPr>
        <p:txBody>
          <a:bodyPr wrap="square" rtlCol="0">
            <a:spAutoFit/>
          </a:bodyPr>
          <a:lstStyle/>
          <a:p>
            <a:r>
              <a:rPr lang="en-US" sz="2000" dirty="0"/>
              <a:t>Can this query be written without any nested queries?</a:t>
            </a:r>
          </a:p>
        </p:txBody>
      </p:sp>
    </p:spTree>
    <p:extLst>
      <p:ext uri="{BB962C8B-B14F-4D97-AF65-F5344CB8AC3E}">
        <p14:creationId xmlns:p14="http://schemas.microsoft.com/office/powerpoint/2010/main" val="695514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dirty="0"/>
              <a:t>Previous query without any nested queries</a:t>
            </a:r>
          </a:p>
        </p:txBody>
      </p:sp>
      <p:sp>
        <p:nvSpPr>
          <p:cNvPr id="5" name="Rectangle 5"/>
          <p:cNvSpPr>
            <a:spLocks noChangeArrowheads="1"/>
          </p:cNvSpPr>
          <p:nvPr/>
        </p:nvSpPr>
        <p:spPr bwMode="auto">
          <a:xfrm>
            <a:off x="609600" y="2438400"/>
            <a:ext cx="8002587" cy="194468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2000" dirty="0">
                <a:solidFill>
                  <a:srgbClr val="000000"/>
                </a:solidFill>
                <a:latin typeface="Courier New" charset="0"/>
                <a:cs typeface="Courier New" charset="0"/>
              </a:rPr>
              <a:t>SELECT </a:t>
            </a:r>
            <a:r>
              <a:rPr lang="en-US" sz="2000" dirty="0" err="1">
                <a:solidFill>
                  <a:srgbClr val="000000"/>
                </a:solidFill>
                <a:latin typeface="Courier New" charset="0"/>
                <a:cs typeface="Courier New" charset="0"/>
              </a:rPr>
              <a:t>purch_id</a:t>
            </a:r>
            <a:r>
              <a:rPr lang="en-US" sz="2000" dirty="0">
                <a:solidFill>
                  <a:srgbClr val="000000"/>
                </a:solidFill>
                <a:latin typeface="Courier New" charset="0"/>
                <a:cs typeface="Courier New" charset="0"/>
              </a:rPr>
              <a:t>, </a:t>
            </a:r>
            <a:r>
              <a:rPr lang="en-US" sz="2000" dirty="0" err="1">
                <a:solidFill>
                  <a:srgbClr val="000000"/>
                </a:solidFill>
                <a:latin typeface="Courier New" charset="0"/>
                <a:cs typeface="Courier New" charset="0"/>
              </a:rPr>
              <a:t>purch_date</a:t>
            </a:r>
            <a:r>
              <a:rPr lang="en-US" sz="2000" dirty="0">
                <a:solidFill>
                  <a:srgbClr val="000000"/>
                </a:solidFill>
                <a:latin typeface="Courier New" charset="0"/>
                <a:cs typeface="Courier New" charset="0"/>
              </a:rPr>
              <a:t>, pounds</a:t>
            </a:r>
          </a:p>
          <a:p>
            <a:r>
              <a:rPr lang="en-US" sz="2000" dirty="0">
                <a:solidFill>
                  <a:srgbClr val="000000"/>
                </a:solidFill>
                <a:latin typeface="Courier New" charset="0"/>
                <a:cs typeface="Courier New" charset="0"/>
              </a:rPr>
              <a:t>FROM   </a:t>
            </a:r>
            <a:r>
              <a:rPr lang="en-US" sz="2000" dirty="0" err="1">
                <a:solidFill>
                  <a:srgbClr val="000000"/>
                </a:solidFill>
                <a:latin typeface="Courier New" charset="0"/>
                <a:cs typeface="Courier New" charset="0"/>
              </a:rPr>
              <a:t>candy_purchase</a:t>
            </a:r>
            <a:r>
              <a:rPr lang="en-US" sz="2000" dirty="0">
                <a:solidFill>
                  <a:srgbClr val="000000"/>
                </a:solidFill>
                <a:latin typeface="Courier New" charset="0"/>
                <a:cs typeface="Courier New" charset="0"/>
              </a:rPr>
              <a:t> </a:t>
            </a:r>
            <a:r>
              <a:rPr lang="en-US" sz="2000" dirty="0" err="1">
                <a:solidFill>
                  <a:srgbClr val="000000"/>
                </a:solidFill>
                <a:latin typeface="Courier New" charset="0"/>
                <a:cs typeface="Courier New" charset="0"/>
              </a:rPr>
              <a:t>pu</a:t>
            </a:r>
            <a:r>
              <a:rPr lang="en-US" sz="2000" dirty="0">
                <a:solidFill>
                  <a:srgbClr val="000000"/>
                </a:solidFill>
                <a:latin typeface="Courier New" charset="0"/>
                <a:cs typeface="Courier New" charset="0"/>
              </a:rPr>
              <a:t> </a:t>
            </a:r>
          </a:p>
          <a:p>
            <a:r>
              <a:rPr lang="en-US" sz="2000" dirty="0">
                <a:solidFill>
                  <a:srgbClr val="000000"/>
                </a:solidFill>
                <a:latin typeface="Courier New" charset="0"/>
                <a:cs typeface="Courier New" charset="0"/>
              </a:rPr>
              <a:t>   JOIN </a:t>
            </a:r>
            <a:r>
              <a:rPr lang="en-US" sz="2000" dirty="0" err="1">
                <a:solidFill>
                  <a:srgbClr val="000000"/>
                </a:solidFill>
                <a:latin typeface="Courier New" charset="0"/>
                <a:cs typeface="Courier New" charset="0"/>
              </a:rPr>
              <a:t>candy_product</a:t>
            </a:r>
            <a:r>
              <a:rPr lang="en-US" sz="2000" dirty="0">
                <a:solidFill>
                  <a:srgbClr val="000000"/>
                </a:solidFill>
                <a:latin typeface="Courier New" charset="0"/>
                <a:cs typeface="Courier New" charset="0"/>
              </a:rPr>
              <a:t> </a:t>
            </a:r>
            <a:r>
              <a:rPr lang="en-US" sz="2000" dirty="0" err="1">
                <a:solidFill>
                  <a:srgbClr val="000000"/>
                </a:solidFill>
                <a:latin typeface="Courier New" charset="0"/>
                <a:cs typeface="Courier New" charset="0"/>
              </a:rPr>
              <a:t>pr</a:t>
            </a:r>
            <a:r>
              <a:rPr lang="en-US" sz="2000" dirty="0">
                <a:solidFill>
                  <a:srgbClr val="000000"/>
                </a:solidFill>
                <a:latin typeface="Courier New" charset="0"/>
                <a:cs typeface="Courier New" charset="0"/>
              </a:rPr>
              <a:t> ON </a:t>
            </a:r>
            <a:r>
              <a:rPr lang="en-US" sz="2000" dirty="0" err="1">
                <a:solidFill>
                  <a:srgbClr val="000000"/>
                </a:solidFill>
                <a:latin typeface="Courier New" charset="0"/>
                <a:cs typeface="Courier New" charset="0"/>
              </a:rPr>
              <a:t>pu.prod_id</a:t>
            </a:r>
            <a:r>
              <a:rPr lang="en-US" sz="2000" dirty="0">
                <a:solidFill>
                  <a:srgbClr val="000000"/>
                </a:solidFill>
                <a:latin typeface="Courier New" charset="0"/>
                <a:cs typeface="Courier New" charset="0"/>
              </a:rPr>
              <a:t> = </a:t>
            </a:r>
            <a:r>
              <a:rPr lang="en-US" sz="2000" dirty="0" err="1">
                <a:solidFill>
                  <a:srgbClr val="000000"/>
                </a:solidFill>
                <a:latin typeface="Courier New" charset="0"/>
                <a:cs typeface="Courier New" charset="0"/>
              </a:rPr>
              <a:t>pr.prod_id</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   JOIN </a:t>
            </a:r>
            <a:r>
              <a:rPr lang="en-US" sz="2000" dirty="0" err="1">
                <a:solidFill>
                  <a:srgbClr val="000000"/>
                </a:solidFill>
                <a:latin typeface="Courier New" charset="0"/>
                <a:cs typeface="Courier New" charset="0"/>
              </a:rPr>
              <a:t>candy_customer</a:t>
            </a:r>
            <a:r>
              <a:rPr lang="en-US" sz="2000" dirty="0">
                <a:solidFill>
                  <a:srgbClr val="000000"/>
                </a:solidFill>
                <a:latin typeface="Courier New" charset="0"/>
                <a:cs typeface="Courier New" charset="0"/>
              </a:rPr>
              <a:t> c ON </a:t>
            </a:r>
            <a:r>
              <a:rPr lang="en-US" sz="2000" dirty="0" err="1">
                <a:solidFill>
                  <a:srgbClr val="000000"/>
                </a:solidFill>
                <a:latin typeface="Courier New" charset="0"/>
                <a:cs typeface="Courier New" charset="0"/>
              </a:rPr>
              <a:t>pu.cust_id</a:t>
            </a:r>
            <a:r>
              <a:rPr lang="en-US" sz="2000" dirty="0">
                <a:solidFill>
                  <a:srgbClr val="000000"/>
                </a:solidFill>
                <a:latin typeface="Courier New" charset="0"/>
                <a:cs typeface="Courier New" charset="0"/>
              </a:rPr>
              <a:t> = </a:t>
            </a:r>
            <a:r>
              <a:rPr lang="en-US" sz="2000" dirty="0" err="1">
                <a:solidFill>
                  <a:srgbClr val="000000"/>
                </a:solidFill>
                <a:latin typeface="Courier New" charset="0"/>
                <a:cs typeface="Courier New" charset="0"/>
              </a:rPr>
              <a:t>c.cust_id</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WHERE </a:t>
            </a:r>
            <a:r>
              <a:rPr lang="en-US" sz="2000" dirty="0" err="1">
                <a:solidFill>
                  <a:srgbClr val="000000"/>
                </a:solidFill>
                <a:latin typeface="Courier New" charset="0"/>
                <a:cs typeface="Courier New" charset="0"/>
              </a:rPr>
              <a:t>c.cust_type</a:t>
            </a:r>
            <a:r>
              <a:rPr lang="en-US" sz="2000" dirty="0">
                <a:solidFill>
                  <a:srgbClr val="000000"/>
                </a:solidFill>
                <a:latin typeface="Courier New" charset="0"/>
                <a:cs typeface="Courier New" charset="0"/>
              </a:rPr>
              <a:t> = 'P' </a:t>
            </a:r>
          </a:p>
          <a:p>
            <a:r>
              <a:rPr lang="en-US" sz="2000" dirty="0">
                <a:solidFill>
                  <a:srgbClr val="000000"/>
                </a:solidFill>
                <a:latin typeface="Courier New" charset="0"/>
                <a:cs typeface="Courier New" charset="0"/>
              </a:rPr>
              <a:t>AND </a:t>
            </a:r>
            <a:r>
              <a:rPr lang="en-US" sz="2000" dirty="0" err="1">
                <a:solidFill>
                  <a:srgbClr val="000000"/>
                </a:solidFill>
                <a:latin typeface="Courier New" charset="0"/>
                <a:cs typeface="Courier New" charset="0"/>
              </a:rPr>
              <a:t>pr.prod_desc</a:t>
            </a:r>
            <a:r>
              <a:rPr lang="en-US" sz="2000" dirty="0">
                <a:solidFill>
                  <a:srgbClr val="000000"/>
                </a:solidFill>
                <a:latin typeface="Courier New" charset="0"/>
                <a:cs typeface="Courier New" charset="0"/>
              </a:rPr>
              <a:t> = 'Celestial Cashew Crunch’;</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648200"/>
            <a:ext cx="6989763" cy="1392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0214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Multiple Tables</a:t>
            </a:r>
          </a:p>
        </p:txBody>
      </p:sp>
      <p:sp>
        <p:nvSpPr>
          <p:cNvPr id="3" name="Content Placeholder 2"/>
          <p:cNvSpPr>
            <a:spLocks noGrp="1"/>
          </p:cNvSpPr>
          <p:nvPr>
            <p:ph sz="quarter" idx="1"/>
          </p:nvPr>
        </p:nvSpPr>
        <p:spPr/>
        <p:txBody>
          <a:bodyPr/>
          <a:lstStyle/>
          <a:p>
            <a:pPr>
              <a:defRPr/>
            </a:pPr>
            <a:r>
              <a:rPr lang="en-US" altLang="en-US" sz="3200" dirty="0"/>
              <a:t>Approaches</a:t>
            </a:r>
          </a:p>
          <a:p>
            <a:pPr lvl="1">
              <a:defRPr/>
            </a:pPr>
            <a:r>
              <a:rPr lang="en-US" altLang="en-US" sz="2800" b="1" dirty="0"/>
              <a:t>Join queries</a:t>
            </a:r>
          </a:p>
          <a:p>
            <a:pPr lvl="2">
              <a:defRPr/>
            </a:pPr>
            <a:r>
              <a:rPr lang="en-US" altLang="en-US" sz="2400" dirty="0"/>
              <a:t>Join tables on primary key/foreign key relationships</a:t>
            </a:r>
          </a:p>
          <a:p>
            <a:pPr marL="685800" lvl="2" indent="0">
              <a:buNone/>
              <a:defRPr/>
            </a:pPr>
            <a:endParaRPr lang="en-US" altLang="en-US" sz="2200" dirty="0"/>
          </a:p>
          <a:p>
            <a:pPr lvl="1">
              <a:defRPr/>
            </a:pPr>
            <a:r>
              <a:rPr lang="en-US" altLang="en-US" sz="2800" b="1" dirty="0">
                <a:solidFill>
                  <a:srgbClr val="000000"/>
                </a:solidFill>
              </a:rPr>
              <a:t>Nested queries</a:t>
            </a:r>
          </a:p>
          <a:p>
            <a:pPr lvl="2">
              <a:defRPr/>
            </a:pPr>
            <a:r>
              <a:rPr lang="en-US" altLang="en-US" sz="2400" dirty="0"/>
              <a:t>Use the output of one query in a search condition in a second query</a:t>
            </a:r>
          </a:p>
        </p:txBody>
      </p:sp>
    </p:spTree>
    <p:extLst>
      <p:ext uri="{BB962C8B-B14F-4D97-AF65-F5344CB8AC3E}">
        <p14:creationId xmlns:p14="http://schemas.microsoft.com/office/powerpoint/2010/main" val="692058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normAutofit fontScale="92500" lnSpcReduction="10000"/>
          </a:bodyPr>
          <a:lstStyle/>
          <a:p>
            <a:r>
              <a:rPr lang="en-US" sz="2800" dirty="0"/>
              <a:t>For many nested queries, you could achieve the same result with a join query</a:t>
            </a:r>
          </a:p>
          <a:p>
            <a:pPr lvl="1"/>
            <a:r>
              <a:rPr lang="en-US" sz="2800" dirty="0"/>
              <a:t>A nested query may seem more straight-forward than the equivalent join query</a:t>
            </a:r>
          </a:p>
          <a:p>
            <a:pPr lvl="1"/>
            <a:r>
              <a:rPr lang="en-US" sz="2800" dirty="0"/>
              <a:t>Restrictions</a:t>
            </a:r>
          </a:p>
          <a:p>
            <a:pPr lvl="2"/>
            <a:r>
              <a:rPr lang="en-US" sz="2800" dirty="0"/>
              <a:t>Final results can only come from the main query table</a:t>
            </a:r>
          </a:p>
          <a:p>
            <a:pPr lvl="2"/>
            <a:r>
              <a:rPr lang="en-US" sz="2800" dirty="0"/>
              <a:t>Execution time used to be slower but this is no longer the case with improved query optimizers</a:t>
            </a:r>
          </a:p>
          <a:p>
            <a:pPr lvl="1"/>
            <a:r>
              <a:rPr lang="en-US" sz="3100" dirty="0"/>
              <a:t>However, some nested query results can’t be retrieved through a join…</a:t>
            </a:r>
          </a:p>
        </p:txBody>
      </p:sp>
    </p:spTree>
    <p:extLst>
      <p:ext uri="{BB962C8B-B14F-4D97-AF65-F5344CB8AC3E}">
        <p14:creationId xmlns:p14="http://schemas.microsoft.com/office/powerpoint/2010/main" val="2386575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sz="2800" dirty="0"/>
              <a:t>Create a query that retrieves the IDs and names of all customers who have made an order in which the total pounds of the order is greater than the average pounds of all individual orders</a:t>
            </a:r>
          </a:p>
          <a:p>
            <a:pPr lvl="1"/>
            <a:r>
              <a:rPr lang="en-US" sz="2500" dirty="0"/>
              <a:t>Answer is developed in the next three slides</a:t>
            </a:r>
          </a:p>
          <a:p>
            <a:endParaRPr lang="en-US" dirty="0"/>
          </a:p>
        </p:txBody>
      </p:sp>
    </p:spTree>
    <p:extLst>
      <p:ext uri="{BB962C8B-B14F-4D97-AF65-F5344CB8AC3E}">
        <p14:creationId xmlns:p14="http://schemas.microsoft.com/office/powerpoint/2010/main" val="4191720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3199919786"/>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17926"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51041559"/>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17927"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134658806"/>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17928"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4049254180"/>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17929"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2995212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sz="2800" dirty="0"/>
              <a:t>Strategy for creating and debugging nested queries</a:t>
            </a:r>
          </a:p>
          <a:p>
            <a:pPr lvl="1"/>
            <a:r>
              <a:rPr lang="en-US" sz="2400" dirty="0"/>
              <a:t>Create and debug the </a:t>
            </a:r>
            <a:r>
              <a:rPr lang="en-US" sz="2400" dirty="0" err="1"/>
              <a:t>subquery</a:t>
            </a:r>
            <a:r>
              <a:rPr lang="en-US" sz="2400" dirty="0"/>
              <a:t>(</a:t>
            </a:r>
            <a:r>
              <a:rPr lang="en-US" sz="2400" dirty="0" err="1"/>
              <a:t>ies</a:t>
            </a:r>
            <a:r>
              <a:rPr lang="en-US" sz="2400" dirty="0"/>
              <a:t>) first</a:t>
            </a:r>
          </a:p>
          <a:p>
            <a:pPr lvl="1"/>
            <a:r>
              <a:rPr lang="en-US" sz="2400" dirty="0"/>
              <a:t>Next work on the main query</a:t>
            </a:r>
          </a:p>
          <a:p>
            <a:pPr lvl="1"/>
            <a:r>
              <a:rPr lang="en-US" sz="2400" dirty="0"/>
              <a:t>Integrate the main and </a:t>
            </a:r>
            <a:r>
              <a:rPr lang="en-US" sz="2400" dirty="0" err="1"/>
              <a:t>subquery</a:t>
            </a:r>
            <a:r>
              <a:rPr lang="en-US" sz="2400" dirty="0"/>
              <a:t>(</a:t>
            </a:r>
            <a:r>
              <a:rPr lang="en-US" sz="2400" dirty="0" err="1"/>
              <a:t>ies</a:t>
            </a:r>
            <a:r>
              <a:rPr lang="en-US" sz="2400" dirty="0"/>
              <a:t>)</a:t>
            </a:r>
          </a:p>
          <a:p>
            <a:pPr lvl="1"/>
            <a:r>
              <a:rPr lang="en-US" sz="2400" dirty="0"/>
              <a:t>If the integration doesn’t run, debug it by hard-coding the search condition rather than using the </a:t>
            </a:r>
            <a:r>
              <a:rPr lang="en-US" sz="2400" dirty="0" err="1"/>
              <a:t>subquery</a:t>
            </a:r>
            <a:endParaRPr lang="en-US" sz="2400" dirty="0"/>
          </a:p>
        </p:txBody>
      </p:sp>
    </p:spTree>
    <p:extLst>
      <p:ext uri="{BB962C8B-B14F-4D97-AF65-F5344CB8AC3E}">
        <p14:creationId xmlns:p14="http://schemas.microsoft.com/office/powerpoint/2010/main" val="1366421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sz="2800" dirty="0"/>
              <a:t>Strategy for creating and debugging nested queries</a:t>
            </a:r>
          </a:p>
          <a:p>
            <a:pPr lvl="1"/>
            <a:r>
              <a:rPr lang="en-US" sz="2400" dirty="0"/>
              <a:t>Create and debug the </a:t>
            </a:r>
            <a:r>
              <a:rPr lang="en-US" sz="2400" dirty="0" err="1"/>
              <a:t>subquery</a:t>
            </a:r>
            <a:r>
              <a:rPr lang="en-US" sz="2400" dirty="0"/>
              <a:t>(</a:t>
            </a:r>
            <a:r>
              <a:rPr lang="en-US" sz="2400" dirty="0" err="1"/>
              <a:t>ies</a:t>
            </a:r>
            <a:r>
              <a:rPr lang="en-US" sz="2400" dirty="0"/>
              <a:t>) first</a:t>
            </a:r>
          </a:p>
          <a:p>
            <a:pPr lvl="1"/>
            <a:endParaRPr lang="en-US" sz="2400" dirty="0"/>
          </a:p>
          <a:p>
            <a:pPr marL="365760" lvl="1" indent="0">
              <a:buNone/>
            </a:pPr>
            <a:endParaRPr lang="en-US" sz="2400" dirty="0"/>
          </a:p>
          <a:p>
            <a:pPr lvl="1"/>
            <a:r>
              <a:rPr lang="en-US" sz="2400" dirty="0"/>
              <a:t>Next work on the main query</a:t>
            </a:r>
          </a:p>
        </p:txBody>
      </p:sp>
      <p:sp>
        <p:nvSpPr>
          <p:cNvPr id="5" name="Rectangle 5"/>
          <p:cNvSpPr>
            <a:spLocks noChangeArrowheads="1"/>
          </p:cNvSpPr>
          <p:nvPr/>
        </p:nvSpPr>
        <p:spPr bwMode="auto">
          <a:xfrm>
            <a:off x="1066800" y="2667000"/>
            <a:ext cx="2895600" cy="685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AVG(pounds)</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a:t>
            </a:r>
          </a:p>
        </p:txBody>
      </p:sp>
      <p:sp>
        <p:nvSpPr>
          <p:cNvPr id="7" name="Rectangle 5"/>
          <p:cNvSpPr>
            <a:spLocks noChangeArrowheads="1"/>
          </p:cNvSpPr>
          <p:nvPr/>
        </p:nvSpPr>
        <p:spPr bwMode="auto">
          <a:xfrm>
            <a:off x="1066800" y="4038600"/>
            <a:ext cx="5715000" cy="1752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cust_name</a:t>
            </a:r>
            <a:r>
              <a:rPr lang="en-US" dirty="0">
                <a:solidFill>
                  <a:srgbClr val="000000"/>
                </a:solidFill>
                <a:latin typeface="Courier New" charset="0"/>
                <a:cs typeface="Courier New" charset="0"/>
              </a:rPr>
              <a:t>, SUM(pounds)</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c </a:t>
            </a:r>
          </a:p>
          <a:p>
            <a:r>
              <a:rPr lang="en-US" dirty="0">
                <a:solidFill>
                  <a:srgbClr val="000000"/>
                </a:solidFill>
                <a:latin typeface="Courier New" charset="0"/>
                <a:cs typeface="Courier New" charset="0"/>
              </a:rPr>
              <a:t>     INNER JOIN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 p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GROUP BY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cust_name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ORDER BY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a:t>
            </a:r>
          </a:p>
        </p:txBody>
      </p:sp>
      <p:sp>
        <p:nvSpPr>
          <p:cNvPr id="4" name="TextBox 3"/>
          <p:cNvSpPr txBox="1"/>
          <p:nvPr/>
        </p:nvSpPr>
        <p:spPr>
          <a:xfrm>
            <a:off x="4419600" y="2819400"/>
            <a:ext cx="4008842" cy="369332"/>
          </a:xfrm>
          <a:prstGeom prst="rect">
            <a:avLst/>
          </a:prstGeom>
          <a:noFill/>
        </p:spPr>
        <p:txBody>
          <a:bodyPr wrap="none" rtlCol="0">
            <a:spAutoFit/>
          </a:bodyPr>
          <a:lstStyle/>
          <a:p>
            <a:r>
              <a:rPr lang="en-US" dirty="0"/>
              <a:t>Find average pounds per candy purchase</a:t>
            </a:r>
          </a:p>
        </p:txBody>
      </p:sp>
      <p:sp>
        <p:nvSpPr>
          <p:cNvPr id="6" name="TextBox 5"/>
          <p:cNvSpPr txBox="1"/>
          <p:nvPr/>
        </p:nvSpPr>
        <p:spPr>
          <a:xfrm>
            <a:off x="6781800" y="4267200"/>
            <a:ext cx="1981200" cy="1200329"/>
          </a:xfrm>
          <a:prstGeom prst="rect">
            <a:avLst/>
          </a:prstGeom>
          <a:noFill/>
        </p:spPr>
        <p:txBody>
          <a:bodyPr wrap="square" rtlCol="0">
            <a:spAutoFit/>
          </a:bodyPr>
          <a:lstStyle/>
          <a:p>
            <a:r>
              <a:rPr lang="en-US" dirty="0"/>
              <a:t>Find customer id, name, and total pounds per customer purchase</a:t>
            </a:r>
          </a:p>
        </p:txBody>
      </p:sp>
    </p:spTree>
    <p:extLst>
      <p:ext uri="{BB962C8B-B14F-4D97-AF65-F5344CB8AC3E}">
        <p14:creationId xmlns:p14="http://schemas.microsoft.com/office/powerpoint/2010/main" val="2113864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sz="2800" dirty="0"/>
              <a:t>Strategy for creating and debugging nested queries</a:t>
            </a:r>
          </a:p>
          <a:p>
            <a:pPr lvl="1"/>
            <a:r>
              <a:rPr lang="en-US" sz="2400" dirty="0"/>
              <a:t>Results of </a:t>
            </a:r>
            <a:r>
              <a:rPr lang="en-US" sz="2400" dirty="0" err="1"/>
              <a:t>subquery</a:t>
            </a:r>
            <a:r>
              <a:rPr lang="en-US" sz="2400" dirty="0"/>
              <a:t> and main query</a:t>
            </a:r>
          </a:p>
        </p:txBody>
      </p:sp>
      <p:pic>
        <p:nvPicPr>
          <p:cNvPr id="5" name="Picture 4"/>
          <p:cNvPicPr>
            <a:picLocks noChangeAspect="1"/>
          </p:cNvPicPr>
          <p:nvPr/>
        </p:nvPicPr>
        <p:blipFill>
          <a:blip r:embed="rId3"/>
          <a:stretch>
            <a:fillRect/>
          </a:stretch>
        </p:blipFill>
        <p:spPr>
          <a:xfrm>
            <a:off x="1219200" y="2743200"/>
            <a:ext cx="5745480" cy="3048000"/>
          </a:xfrm>
          <a:prstGeom prst="rect">
            <a:avLst/>
          </a:prstGeom>
        </p:spPr>
      </p:pic>
    </p:spTree>
    <p:extLst>
      <p:ext uri="{BB962C8B-B14F-4D97-AF65-F5344CB8AC3E}">
        <p14:creationId xmlns:p14="http://schemas.microsoft.com/office/powerpoint/2010/main" val="1212205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lstStyle/>
          <a:p>
            <a:r>
              <a:rPr lang="en-US" sz="2800" dirty="0"/>
              <a:t>Strategy for creating and debugging nested queries</a:t>
            </a:r>
          </a:p>
          <a:p>
            <a:pPr lvl="1"/>
            <a:r>
              <a:rPr lang="en-US" sz="2400" dirty="0"/>
              <a:t>Integrate the main and </a:t>
            </a:r>
            <a:r>
              <a:rPr lang="en-US" sz="2400" dirty="0" err="1"/>
              <a:t>subquery</a:t>
            </a:r>
            <a:r>
              <a:rPr lang="en-US" sz="2400" dirty="0"/>
              <a:t>(</a:t>
            </a:r>
            <a:r>
              <a:rPr lang="en-US" sz="2400" dirty="0" err="1"/>
              <a:t>ies</a:t>
            </a:r>
            <a:r>
              <a:rPr lang="en-US" sz="2400" dirty="0"/>
              <a:t>)</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43200"/>
            <a:ext cx="7823891"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002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sz="quarter" idx="1"/>
          </p:nvPr>
        </p:nvSpPr>
        <p:spPr/>
        <p:txBody>
          <a:bodyPr>
            <a:normAutofit/>
          </a:bodyPr>
          <a:lstStyle/>
          <a:p>
            <a:r>
              <a:rPr lang="en-US" dirty="0">
                <a:solidFill>
                  <a:srgbClr val="000000"/>
                </a:solidFill>
              </a:rPr>
              <a:t>Order of fields in the GROUP BY clause</a:t>
            </a:r>
          </a:p>
          <a:p>
            <a:endParaRPr lang="en-US" dirty="0">
              <a:solidFill>
                <a:srgbClr val="000000"/>
              </a:solidFill>
            </a:endParaRPr>
          </a:p>
          <a:p>
            <a:endParaRPr lang="en-US" dirty="0">
              <a:solidFill>
                <a:srgbClr val="000000"/>
              </a:solidFill>
            </a:endParaRPr>
          </a:p>
          <a:p>
            <a:pPr marL="365760" lvl="1" indent="0">
              <a:buNone/>
            </a:pPr>
            <a:endParaRPr lang="en-US" dirty="0">
              <a:solidFill>
                <a:srgbClr val="000000"/>
              </a:solidFill>
            </a:endParaRPr>
          </a:p>
          <a:p>
            <a:pPr marL="365760" lvl="1" indent="0">
              <a:buNone/>
            </a:pPr>
            <a:endParaRPr lang="en-US" sz="2000" dirty="0">
              <a:solidFill>
                <a:srgbClr val="000000"/>
              </a:solidFill>
            </a:endParaRPr>
          </a:p>
          <a:p>
            <a:pPr lvl="1"/>
            <a:r>
              <a:rPr lang="en-US" sz="2400" dirty="0">
                <a:solidFill>
                  <a:srgbClr val="000000"/>
                </a:solidFill>
              </a:rPr>
              <a:t>Changing the order of the fields can change the order the rows are returned in, but the number of rows and their content will be the same</a:t>
            </a:r>
          </a:p>
          <a:p>
            <a:pPr lvl="2"/>
            <a:r>
              <a:rPr lang="en-US" sz="2400" dirty="0" err="1">
                <a:solidFill>
                  <a:srgbClr val="000000"/>
                </a:solidFill>
              </a:rPr>
              <a:t>cust_name</a:t>
            </a:r>
            <a:r>
              <a:rPr lang="en-US" sz="2400" dirty="0">
                <a:solidFill>
                  <a:srgbClr val="000000"/>
                </a:solidFill>
              </a:rPr>
              <a:t>, </a:t>
            </a:r>
            <a:r>
              <a:rPr lang="en-US" sz="2400" dirty="0" err="1">
                <a:solidFill>
                  <a:srgbClr val="000000"/>
                </a:solidFill>
              </a:rPr>
              <a:t>c.cust_id</a:t>
            </a:r>
            <a:r>
              <a:rPr lang="en-US" sz="2400" dirty="0">
                <a:solidFill>
                  <a:srgbClr val="000000"/>
                </a:solidFill>
              </a:rPr>
              <a:t> is equivalent to </a:t>
            </a:r>
            <a:r>
              <a:rPr lang="en-US" sz="2400" dirty="0" err="1">
                <a:solidFill>
                  <a:srgbClr val="000000"/>
                </a:solidFill>
              </a:rPr>
              <a:t>c.cust_id</a:t>
            </a:r>
            <a:r>
              <a:rPr lang="en-US" sz="2400" dirty="0">
                <a:solidFill>
                  <a:srgbClr val="000000"/>
                </a:solidFill>
              </a:rPr>
              <a:t>, </a:t>
            </a:r>
            <a:r>
              <a:rPr lang="en-US" sz="2400" dirty="0" err="1">
                <a:solidFill>
                  <a:srgbClr val="000000"/>
                </a:solidFill>
              </a:rPr>
              <a:t>cust_name</a:t>
            </a:r>
            <a:endParaRPr lang="en-US" sz="2100" dirty="0">
              <a:solidFill>
                <a:srgbClr val="000000"/>
              </a:solidFill>
            </a:endParaRPr>
          </a:p>
        </p:txBody>
      </p:sp>
      <p:sp>
        <p:nvSpPr>
          <p:cNvPr id="4" name="Rectangle 3"/>
          <p:cNvSpPr>
            <a:spLocks noChangeArrowheads="1"/>
          </p:cNvSpPr>
          <p:nvPr/>
        </p:nvSpPr>
        <p:spPr bwMode="auto">
          <a:xfrm>
            <a:off x="1676400" y="2362200"/>
            <a:ext cx="5867400" cy="147732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cust_name</a:t>
            </a:r>
            <a:r>
              <a:rPr lang="en-US" dirty="0">
                <a:solidFill>
                  <a:srgbClr val="000000"/>
                </a:solidFill>
                <a:latin typeface="Courier New" charset="0"/>
                <a:cs typeface="Courier New" charset="0"/>
              </a:rPr>
              <a:t>, SUM(pounds)</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c </a:t>
            </a:r>
          </a:p>
          <a:p>
            <a:r>
              <a:rPr lang="en-US" dirty="0">
                <a:solidFill>
                  <a:srgbClr val="000000"/>
                </a:solidFill>
                <a:latin typeface="Courier New" charset="0"/>
                <a:cs typeface="Courier New" charset="0"/>
              </a:rPr>
              <a:t>     INNER JOIN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 p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GROUP BY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cust_name</a:t>
            </a:r>
            <a:endParaRPr lang="en-US" dirty="0">
              <a:solidFill>
                <a:srgbClr val="000000"/>
              </a:solidFill>
              <a:latin typeface="Courier New" charset="0"/>
              <a:cs typeface="Courier New" charset="0"/>
            </a:endParaRPr>
          </a:p>
        </p:txBody>
      </p:sp>
    </p:spTree>
    <p:extLst>
      <p:ext uri="{BB962C8B-B14F-4D97-AF65-F5344CB8AC3E}">
        <p14:creationId xmlns:p14="http://schemas.microsoft.com/office/powerpoint/2010/main" val="964949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Evaluation</a:t>
            </a:r>
          </a:p>
        </p:txBody>
      </p:sp>
      <p:sp>
        <p:nvSpPr>
          <p:cNvPr id="3" name="Content Placeholder 2"/>
          <p:cNvSpPr>
            <a:spLocks noGrp="1"/>
          </p:cNvSpPr>
          <p:nvPr>
            <p:ph sz="quarter" idx="1"/>
          </p:nvPr>
        </p:nvSpPr>
        <p:spPr/>
        <p:txBody>
          <a:bodyPr/>
          <a:lstStyle/>
          <a:p>
            <a:r>
              <a:rPr lang="en-US" dirty="0"/>
              <a:t>SQL clauses are evaluated in the following order</a:t>
            </a:r>
          </a:p>
          <a:p>
            <a:pPr lvl="1"/>
            <a:r>
              <a:rPr lang="en-US" dirty="0"/>
              <a:t>FROM</a:t>
            </a:r>
          </a:p>
          <a:p>
            <a:pPr lvl="1"/>
            <a:r>
              <a:rPr lang="en-US" dirty="0"/>
              <a:t>WHERE</a:t>
            </a:r>
          </a:p>
          <a:p>
            <a:pPr lvl="1"/>
            <a:r>
              <a:rPr lang="en-US" dirty="0"/>
              <a:t>GROUP BY</a:t>
            </a:r>
          </a:p>
          <a:p>
            <a:pPr lvl="1"/>
            <a:r>
              <a:rPr lang="en-US" dirty="0"/>
              <a:t>HAVING</a:t>
            </a:r>
          </a:p>
          <a:p>
            <a:pPr lvl="1"/>
            <a:r>
              <a:rPr lang="en-US" dirty="0"/>
              <a:t>SELECT</a:t>
            </a:r>
          </a:p>
          <a:p>
            <a:pPr lvl="1"/>
            <a:r>
              <a:rPr lang="en-US" dirty="0"/>
              <a:t>ORDER BY</a:t>
            </a:r>
          </a:p>
        </p:txBody>
      </p:sp>
    </p:spTree>
    <p:extLst>
      <p:ext uri="{BB962C8B-B14F-4D97-AF65-F5344CB8AC3E}">
        <p14:creationId xmlns:p14="http://schemas.microsoft.com/office/powerpoint/2010/main" val="211097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a:bodyPr>
          <a:lstStyle/>
          <a:p>
            <a:r>
              <a:rPr lang="en-US" dirty="0"/>
              <a:t>Queries using multiple tables</a:t>
            </a:r>
          </a:p>
          <a:p>
            <a:pPr lvl="1"/>
            <a:r>
              <a:rPr lang="en-US" dirty="0"/>
              <a:t>Join queries </a:t>
            </a:r>
          </a:p>
          <a:p>
            <a:pPr lvl="2"/>
            <a:r>
              <a:rPr lang="en-US" dirty="0"/>
              <a:t>Inner </a:t>
            </a:r>
          </a:p>
          <a:p>
            <a:pPr lvl="2"/>
            <a:r>
              <a:rPr lang="en-US" dirty="0"/>
              <a:t>Outer </a:t>
            </a:r>
          </a:p>
          <a:p>
            <a:pPr lvl="2"/>
            <a:r>
              <a:rPr lang="en-US" dirty="0"/>
              <a:t>Self</a:t>
            </a:r>
          </a:p>
          <a:p>
            <a:pPr lvl="1"/>
            <a:r>
              <a:rPr lang="en-US" dirty="0"/>
              <a:t>Nested queries</a:t>
            </a:r>
          </a:p>
          <a:p>
            <a:r>
              <a:rPr lang="en-US" b="1" dirty="0"/>
              <a:t>Queries using set operations</a:t>
            </a:r>
          </a:p>
          <a:p>
            <a:r>
              <a:rPr lang="en-US" dirty="0"/>
              <a:t>Views</a:t>
            </a:r>
            <a:endParaRPr lang="en-US" dirty="0">
              <a:cs typeface="Tw Cen MT"/>
            </a:endParaRPr>
          </a:p>
        </p:txBody>
      </p:sp>
    </p:spTree>
    <p:extLst>
      <p:ext uri="{BB962C8B-B14F-4D97-AF65-F5344CB8AC3E}">
        <p14:creationId xmlns:p14="http://schemas.microsoft.com/office/powerpoint/2010/main" val="187751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a:bodyPr>
          <a:lstStyle/>
          <a:p>
            <a:r>
              <a:rPr lang="en-US" dirty="0"/>
              <a:t>Queries using multiple tables</a:t>
            </a:r>
          </a:p>
          <a:p>
            <a:pPr lvl="1"/>
            <a:r>
              <a:rPr lang="en-US" b="1" dirty="0"/>
              <a:t>Join queries </a:t>
            </a:r>
          </a:p>
          <a:p>
            <a:pPr lvl="2"/>
            <a:r>
              <a:rPr lang="en-US" dirty="0"/>
              <a:t>Inner </a:t>
            </a:r>
          </a:p>
          <a:p>
            <a:pPr lvl="2"/>
            <a:r>
              <a:rPr lang="en-US" dirty="0"/>
              <a:t>Outer </a:t>
            </a:r>
          </a:p>
          <a:p>
            <a:pPr lvl="2"/>
            <a:r>
              <a:rPr lang="en-US" dirty="0"/>
              <a:t>Self</a:t>
            </a:r>
          </a:p>
          <a:p>
            <a:pPr lvl="1"/>
            <a:r>
              <a:rPr lang="en-US" dirty="0"/>
              <a:t>Nested queries</a:t>
            </a:r>
          </a:p>
          <a:p>
            <a:r>
              <a:rPr lang="en-US" dirty="0"/>
              <a:t>Queries using set operations</a:t>
            </a:r>
          </a:p>
          <a:p>
            <a:r>
              <a:rPr lang="en-US" dirty="0"/>
              <a:t>Views</a:t>
            </a:r>
            <a:endParaRPr lang="en-US" dirty="0">
              <a:cs typeface="Tw Cen MT"/>
            </a:endParaRPr>
          </a:p>
        </p:txBody>
      </p:sp>
    </p:spTree>
    <p:extLst>
      <p:ext uri="{BB962C8B-B14F-4D97-AF65-F5344CB8AC3E}">
        <p14:creationId xmlns:p14="http://schemas.microsoft.com/office/powerpoint/2010/main" val="3445461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sz="3200" dirty="0"/>
              <a:t>Basic set operators</a:t>
            </a:r>
          </a:p>
          <a:p>
            <a:pPr lvl="1"/>
            <a:r>
              <a:rPr lang="en-US" sz="2400" dirty="0"/>
              <a:t>UNION</a:t>
            </a:r>
          </a:p>
          <a:p>
            <a:pPr lvl="1"/>
            <a:r>
              <a:rPr lang="en-US" sz="2400" dirty="0"/>
              <a:t>UNION ALL</a:t>
            </a:r>
          </a:p>
          <a:p>
            <a:pPr lvl="1"/>
            <a:r>
              <a:rPr lang="en-US" sz="2400" dirty="0"/>
              <a:t>INTERSECT</a:t>
            </a:r>
          </a:p>
          <a:p>
            <a:pPr lvl="1"/>
            <a:r>
              <a:rPr lang="en-US" sz="2400" dirty="0"/>
              <a:t>MINUS</a:t>
            </a:r>
            <a:endParaRPr lang="en-US" dirty="0"/>
          </a:p>
        </p:txBody>
      </p:sp>
    </p:spTree>
    <p:extLst>
      <p:ext uri="{BB962C8B-B14F-4D97-AF65-F5344CB8AC3E}">
        <p14:creationId xmlns:p14="http://schemas.microsoft.com/office/powerpoint/2010/main" val="32348853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a:t>UNION and UNION ALL</a:t>
            </a:r>
          </a:p>
          <a:p>
            <a:pPr lvl="1"/>
            <a:r>
              <a:rPr lang="en-US" sz="2500" dirty="0">
                <a:cs typeface="Courier New" charset="0"/>
              </a:rPr>
              <a:t>Combines the retrieved </a:t>
            </a:r>
            <a:r>
              <a:rPr lang="en-US" sz="2500" dirty="0" err="1">
                <a:cs typeface="Courier New" charset="0"/>
              </a:rPr>
              <a:t>recordsets</a:t>
            </a:r>
            <a:r>
              <a:rPr lang="en-US" sz="2500" dirty="0">
                <a:cs typeface="Courier New" charset="0"/>
              </a:rPr>
              <a:t> of 2 independent queries</a:t>
            </a:r>
          </a:p>
          <a:p>
            <a:pPr lvl="1"/>
            <a:r>
              <a:rPr lang="en-US" sz="2800" dirty="0">
                <a:cs typeface="Courier New" charset="0"/>
              </a:rPr>
              <a:t>Example</a:t>
            </a:r>
          </a:p>
          <a:p>
            <a:pPr lvl="2"/>
            <a:r>
              <a:rPr lang="en-US" sz="2500" dirty="0">
                <a:cs typeface="Courier New" charset="0"/>
              </a:rPr>
              <a:t>Retrieve a list of all dates on which there was any activity (purchase or delivery)</a:t>
            </a:r>
            <a:endParaRPr lang="en-US" dirty="0"/>
          </a:p>
        </p:txBody>
      </p:sp>
      <p:sp>
        <p:nvSpPr>
          <p:cNvPr id="4" name="Rectangle 5"/>
          <p:cNvSpPr>
            <a:spLocks noChangeArrowheads="1"/>
          </p:cNvSpPr>
          <p:nvPr/>
        </p:nvSpPr>
        <p:spPr bwMode="auto">
          <a:xfrm>
            <a:off x="2971800" y="4419600"/>
            <a:ext cx="3429000" cy="1676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2000" dirty="0">
                <a:solidFill>
                  <a:srgbClr val="000000"/>
                </a:solidFill>
                <a:latin typeface="Courier New" charset="0"/>
                <a:cs typeface="Courier New" charset="0"/>
              </a:rPr>
              <a:t>SELECT </a:t>
            </a:r>
            <a:r>
              <a:rPr lang="en-US" sz="2000" dirty="0" err="1">
                <a:solidFill>
                  <a:srgbClr val="000000"/>
                </a:solidFill>
                <a:latin typeface="Courier New" charset="0"/>
                <a:cs typeface="Courier New" charset="0"/>
              </a:rPr>
              <a:t>purch_date</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FROM </a:t>
            </a:r>
            <a:r>
              <a:rPr lang="en-US" sz="2000" dirty="0" err="1">
                <a:solidFill>
                  <a:srgbClr val="000000"/>
                </a:solidFill>
                <a:latin typeface="Courier New" charset="0"/>
                <a:cs typeface="Courier New" charset="0"/>
              </a:rPr>
              <a:t>candy_purchase</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UNION</a:t>
            </a:r>
          </a:p>
          <a:p>
            <a:r>
              <a:rPr lang="en-US" sz="2000" dirty="0">
                <a:solidFill>
                  <a:srgbClr val="000000"/>
                </a:solidFill>
                <a:latin typeface="Courier New" charset="0"/>
                <a:cs typeface="Courier New" charset="0"/>
              </a:rPr>
              <a:t>SELECT </a:t>
            </a:r>
            <a:r>
              <a:rPr lang="en-US" sz="2000" dirty="0" err="1">
                <a:solidFill>
                  <a:srgbClr val="000000"/>
                </a:solidFill>
                <a:latin typeface="Courier New" charset="0"/>
                <a:cs typeface="Courier New" charset="0"/>
              </a:rPr>
              <a:t>delivery_date</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FROM </a:t>
            </a:r>
            <a:r>
              <a:rPr lang="en-US" sz="2000" dirty="0" err="1">
                <a:solidFill>
                  <a:srgbClr val="000000"/>
                </a:solidFill>
                <a:latin typeface="Courier New" charset="0"/>
                <a:cs typeface="Courier New" charset="0"/>
              </a:rPr>
              <a:t>candy_purchase</a:t>
            </a:r>
            <a:r>
              <a:rPr lang="en-US" sz="2000" dirty="0">
                <a:solidFill>
                  <a:srgbClr val="000000"/>
                </a:solidFill>
                <a:latin typeface="Courier New" charset="0"/>
                <a:cs typeface="Courier New" charset="0"/>
              </a:rPr>
              <a:t>;</a:t>
            </a:r>
            <a:endParaRPr lang="en-US" sz="2000" i="1" dirty="0">
              <a:solidFill>
                <a:srgbClr val="000000"/>
              </a:solidFill>
              <a:latin typeface="Courier New" charset="0"/>
              <a:cs typeface="Courier New" charset="0"/>
            </a:endParaRPr>
          </a:p>
        </p:txBody>
      </p:sp>
    </p:spTree>
    <p:extLst>
      <p:ext uri="{BB962C8B-B14F-4D97-AF65-F5344CB8AC3E}">
        <p14:creationId xmlns:p14="http://schemas.microsoft.com/office/powerpoint/2010/main" val="1251664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a:t>UNION and UNION ALL</a:t>
            </a:r>
          </a:p>
          <a:p>
            <a:pPr lvl="1"/>
            <a:r>
              <a:rPr lang="en-US" sz="2500" dirty="0"/>
              <a:t>UNION:  suppresses duplicate values</a:t>
            </a:r>
          </a:p>
          <a:p>
            <a:pPr lvl="1"/>
            <a:r>
              <a:rPr lang="en-US" sz="2500" dirty="0"/>
              <a:t>UNION ALL:  returns ALL values</a:t>
            </a:r>
          </a:p>
          <a:p>
            <a:pPr lvl="1"/>
            <a:endParaRPr lang="en-US" dirty="0"/>
          </a:p>
          <a:p>
            <a:pPr lvl="1"/>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27344" t="16667" r="55469" b="43750"/>
          <a:stretch>
            <a:fillRect/>
          </a:stretch>
        </p:blipFill>
        <p:spPr bwMode="auto">
          <a:xfrm>
            <a:off x="2057400" y="3041271"/>
            <a:ext cx="2209800" cy="3816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l="27344" t="16667" r="57031" b="44791"/>
          <a:stretch>
            <a:fillRect/>
          </a:stretch>
        </p:blipFill>
        <p:spPr bwMode="auto">
          <a:xfrm>
            <a:off x="4572000" y="3048000"/>
            <a:ext cx="2057400" cy="3807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908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normAutofit/>
          </a:bodyPr>
          <a:lstStyle/>
          <a:p>
            <a:r>
              <a:rPr lang="en-US" dirty="0"/>
              <a:t>UNION and UNION ALL Restrictions</a:t>
            </a:r>
          </a:p>
          <a:p>
            <a:pPr lvl="1"/>
            <a:r>
              <a:rPr lang="en-US" dirty="0"/>
              <a:t>Each SELECT query must retrieve…</a:t>
            </a:r>
          </a:p>
          <a:p>
            <a:pPr lvl="2"/>
            <a:r>
              <a:rPr lang="en-US" dirty="0"/>
              <a:t>Exactly the same number of fields</a:t>
            </a:r>
          </a:p>
          <a:p>
            <a:pPr lvl="2"/>
            <a:r>
              <a:rPr lang="en-US" dirty="0"/>
              <a:t>Fields must have the same corresponding data types</a:t>
            </a:r>
          </a:p>
          <a:p>
            <a:pPr lvl="1"/>
            <a:r>
              <a:rPr lang="en-US" dirty="0"/>
              <a:t>What if you want to retrieve two different sets of data with different data types using a single query?</a:t>
            </a:r>
          </a:p>
          <a:p>
            <a:pPr lvl="2"/>
            <a:r>
              <a:rPr lang="en-US" dirty="0"/>
              <a:t>Use placeholders in each </a:t>
            </a:r>
            <a:r>
              <a:rPr lang="en-US" dirty="0" err="1"/>
              <a:t>unioned</a:t>
            </a:r>
            <a:r>
              <a:rPr lang="en-US" dirty="0"/>
              <a:t> query </a:t>
            </a:r>
          </a:p>
          <a:p>
            <a:pPr lvl="3"/>
            <a:r>
              <a:rPr lang="en-US" dirty="0"/>
              <a:t>Placeholders can be null, text, number, etc.</a:t>
            </a:r>
          </a:p>
          <a:p>
            <a:pPr lvl="3"/>
            <a:r>
              <a:rPr lang="en-US" dirty="0"/>
              <a:t>But the data types must match in both queries</a:t>
            </a:r>
          </a:p>
          <a:p>
            <a:pPr lvl="3"/>
            <a:r>
              <a:rPr lang="en-US" dirty="0"/>
              <a:t>Use null to match anything </a:t>
            </a:r>
          </a:p>
          <a:p>
            <a:pPr lvl="1"/>
            <a:endParaRPr lang="en-US" dirty="0"/>
          </a:p>
        </p:txBody>
      </p:sp>
    </p:spTree>
    <p:extLst>
      <p:ext uri="{BB962C8B-B14F-4D97-AF65-F5344CB8AC3E}">
        <p14:creationId xmlns:p14="http://schemas.microsoft.com/office/powerpoint/2010/main" val="3769627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err="1"/>
              <a:t>UNIONing</a:t>
            </a:r>
            <a:r>
              <a:rPr lang="en-US" dirty="0"/>
              <a:t> two different datasets</a:t>
            </a:r>
          </a:p>
        </p:txBody>
      </p:sp>
      <p:sp>
        <p:nvSpPr>
          <p:cNvPr id="4" name="Rectangle 5"/>
          <p:cNvSpPr>
            <a:spLocks noChangeArrowheads="1"/>
          </p:cNvSpPr>
          <p:nvPr/>
        </p:nvSpPr>
        <p:spPr bwMode="auto">
          <a:xfrm>
            <a:off x="1981200" y="2133600"/>
            <a:ext cx="5410200" cy="1600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f_last</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f_first</a:t>
            </a:r>
            <a:r>
              <a:rPr lang="en-US" dirty="0">
                <a:solidFill>
                  <a:srgbClr val="000000"/>
                </a:solidFill>
                <a:latin typeface="Courier New" charset="0"/>
                <a:cs typeface="Courier New" charset="0"/>
              </a:rPr>
              <a:t>, ' ' AS </a:t>
            </a:r>
            <a:r>
              <a:rPr lang="en-US" dirty="0" err="1">
                <a:solidFill>
                  <a:srgbClr val="000000"/>
                </a:solidFill>
                <a:latin typeface="Courier New" charset="0"/>
                <a:cs typeface="Courier New" charset="0"/>
              </a:rPr>
              <a:t>s_last</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       ' ' AS </a:t>
            </a:r>
            <a:r>
              <a:rPr lang="en-US" dirty="0" err="1">
                <a:solidFill>
                  <a:srgbClr val="000000"/>
                </a:solidFill>
                <a:latin typeface="Courier New" charset="0"/>
                <a:cs typeface="Courier New" charset="0"/>
              </a:rPr>
              <a:t>s_first</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nw_faculty</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UNION ALL</a:t>
            </a:r>
          </a:p>
          <a:p>
            <a:r>
              <a:rPr lang="en-US" dirty="0">
                <a:solidFill>
                  <a:srgbClr val="000000"/>
                </a:solidFill>
                <a:latin typeface="Courier New" charset="0"/>
                <a:cs typeface="Courier New" charset="0"/>
              </a:rPr>
              <a:t>SELECT ' ', ' ', </a:t>
            </a:r>
            <a:r>
              <a:rPr lang="en-US" dirty="0" err="1">
                <a:solidFill>
                  <a:srgbClr val="000000"/>
                </a:solidFill>
                <a:latin typeface="Courier New" charset="0"/>
                <a:cs typeface="Courier New" charset="0"/>
              </a:rPr>
              <a:t>s_last</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s_first</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nw_student</a:t>
            </a:r>
            <a:r>
              <a:rPr lang="en-US" dirty="0">
                <a:solidFill>
                  <a:srgbClr val="000000"/>
                </a:solidFill>
                <a:latin typeface="Courier New" charset="0"/>
                <a:cs typeface="Courier New" charset="0"/>
              </a:rPr>
              <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769198"/>
            <a:ext cx="3505200" cy="30888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35113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sz="3200" dirty="0"/>
              <a:t>INTERSECT and MINUS</a:t>
            </a:r>
          </a:p>
          <a:p>
            <a:pPr lvl="1"/>
            <a:r>
              <a:rPr lang="en-US" sz="2500" dirty="0"/>
              <a:t>INTERSECT:  retrieves the matching records in two independent queries</a:t>
            </a:r>
          </a:p>
          <a:p>
            <a:pPr lvl="1"/>
            <a:r>
              <a:rPr lang="en-US" sz="2500" dirty="0"/>
              <a:t>MINUS:  retrieves all of the records in the first query, “minus” the matching records in the second query</a:t>
            </a:r>
          </a:p>
          <a:p>
            <a:pPr lvl="1"/>
            <a:r>
              <a:rPr lang="en-US" sz="2400" dirty="0">
                <a:solidFill>
                  <a:srgbClr val="000000"/>
                </a:solidFill>
              </a:rPr>
              <a:t>Not SQL-standard, and not available for many DBMSs</a:t>
            </a:r>
          </a:p>
          <a:p>
            <a:pPr lvl="2"/>
            <a:r>
              <a:rPr lang="en-US" sz="2100" dirty="0">
                <a:solidFill>
                  <a:srgbClr val="000000"/>
                </a:solidFill>
              </a:rPr>
              <a:t>Not available in MySQL</a:t>
            </a:r>
            <a:endParaRPr lang="en-US" dirty="0">
              <a:solidFill>
                <a:srgbClr val="000000"/>
              </a:solidFill>
            </a:endParaRPr>
          </a:p>
        </p:txBody>
      </p:sp>
    </p:spTree>
    <p:extLst>
      <p:ext uri="{BB962C8B-B14F-4D97-AF65-F5344CB8AC3E}">
        <p14:creationId xmlns:p14="http://schemas.microsoft.com/office/powerpoint/2010/main" val="2895520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a:t>INTERSECT example</a:t>
            </a:r>
          </a:p>
          <a:p>
            <a:pPr lvl="1"/>
            <a:r>
              <a:rPr lang="en-US" sz="2400" dirty="0"/>
              <a:t>Which candy customers have actually purchased anything?</a:t>
            </a:r>
          </a:p>
        </p:txBody>
      </p:sp>
      <p:sp>
        <p:nvSpPr>
          <p:cNvPr id="4" name="Rectangle 5"/>
          <p:cNvSpPr>
            <a:spLocks noChangeArrowheads="1"/>
          </p:cNvSpPr>
          <p:nvPr/>
        </p:nvSpPr>
        <p:spPr bwMode="auto">
          <a:xfrm>
            <a:off x="152400" y="3429000"/>
            <a:ext cx="3124200" cy="990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2000" dirty="0">
                <a:solidFill>
                  <a:srgbClr val="000000"/>
                </a:solidFill>
                <a:latin typeface="Courier New" charset="0"/>
                <a:cs typeface="Courier New" charset="0"/>
              </a:rPr>
              <a:t>SELECT </a:t>
            </a:r>
            <a:r>
              <a:rPr lang="en-US" sz="2000" dirty="0" err="1">
                <a:solidFill>
                  <a:srgbClr val="000000"/>
                </a:solidFill>
                <a:latin typeface="Courier New" charset="0"/>
                <a:cs typeface="Courier New" charset="0"/>
              </a:rPr>
              <a:t>cust_id</a:t>
            </a:r>
            <a:r>
              <a:rPr lang="en-US" sz="2000" dirty="0">
                <a:solidFill>
                  <a:srgbClr val="000000"/>
                </a:solidFill>
                <a:latin typeface="Courier New" charset="0"/>
                <a:cs typeface="Courier New" charset="0"/>
              </a:rPr>
              <a:t> </a:t>
            </a:r>
          </a:p>
          <a:p>
            <a:r>
              <a:rPr lang="en-US" sz="2000" dirty="0">
                <a:solidFill>
                  <a:srgbClr val="000000"/>
                </a:solidFill>
                <a:latin typeface="Courier New" charset="0"/>
                <a:cs typeface="Courier New" charset="0"/>
              </a:rPr>
              <a:t>FROM </a:t>
            </a:r>
            <a:r>
              <a:rPr lang="en-US" sz="2000" dirty="0" err="1">
                <a:solidFill>
                  <a:srgbClr val="000000"/>
                </a:solidFill>
                <a:latin typeface="Courier New" charset="0"/>
                <a:cs typeface="Courier New" charset="0"/>
              </a:rPr>
              <a:t>candy_customer</a:t>
            </a:r>
            <a:r>
              <a:rPr lang="en-US" sz="2000" dirty="0">
                <a:solidFill>
                  <a:srgbClr val="000000"/>
                </a:solidFill>
                <a:latin typeface="Courier New" charset="0"/>
                <a:cs typeface="Courier New" charset="0"/>
              </a:rPr>
              <a:t> </a:t>
            </a:r>
          </a:p>
          <a:p>
            <a:r>
              <a:rPr lang="en-US" sz="2000" dirty="0">
                <a:solidFill>
                  <a:srgbClr val="000000"/>
                </a:solidFill>
                <a:latin typeface="Courier New" charset="0"/>
                <a:cs typeface="Courier New" charset="0"/>
              </a:rPr>
              <a:t>ORDER BY </a:t>
            </a:r>
            <a:r>
              <a:rPr lang="en-US" sz="2000" dirty="0" err="1">
                <a:solidFill>
                  <a:srgbClr val="000000"/>
                </a:solidFill>
                <a:latin typeface="Courier New" charset="0"/>
                <a:cs typeface="Courier New" charset="0"/>
              </a:rPr>
              <a:t>cust_id</a:t>
            </a:r>
            <a:r>
              <a:rPr lang="en-US" sz="2000" dirty="0">
                <a:solidFill>
                  <a:srgbClr val="000000"/>
                </a:solidFill>
                <a:latin typeface="Courier New" charset="0"/>
                <a:cs typeface="Courier New" charset="0"/>
              </a:rPr>
              <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743200"/>
            <a:ext cx="990600" cy="3400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a:spLocks noChangeArrowheads="1"/>
          </p:cNvSpPr>
          <p:nvPr/>
        </p:nvSpPr>
        <p:spPr bwMode="auto">
          <a:xfrm>
            <a:off x="4495800" y="3429000"/>
            <a:ext cx="3124200" cy="19288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2000" dirty="0">
                <a:solidFill>
                  <a:srgbClr val="000000"/>
                </a:solidFill>
                <a:latin typeface="Courier New" charset="0"/>
                <a:cs typeface="Courier New" charset="0"/>
              </a:rPr>
              <a:t>SELECT </a:t>
            </a:r>
            <a:r>
              <a:rPr lang="en-US" sz="2000" dirty="0" err="1">
                <a:solidFill>
                  <a:srgbClr val="000000"/>
                </a:solidFill>
                <a:latin typeface="Courier New" charset="0"/>
                <a:cs typeface="Courier New" charset="0"/>
              </a:rPr>
              <a:t>cust_id</a:t>
            </a:r>
            <a:r>
              <a:rPr lang="en-US" sz="2000" dirty="0">
                <a:solidFill>
                  <a:srgbClr val="000000"/>
                </a:solidFill>
                <a:latin typeface="Courier New" charset="0"/>
                <a:cs typeface="Courier New" charset="0"/>
              </a:rPr>
              <a:t> </a:t>
            </a:r>
          </a:p>
          <a:p>
            <a:r>
              <a:rPr lang="en-US" sz="2000" dirty="0">
                <a:solidFill>
                  <a:srgbClr val="000000"/>
                </a:solidFill>
                <a:latin typeface="Courier New" charset="0"/>
                <a:cs typeface="Courier New" charset="0"/>
              </a:rPr>
              <a:t>FROM </a:t>
            </a:r>
            <a:r>
              <a:rPr lang="en-US" sz="2000" dirty="0" err="1">
                <a:solidFill>
                  <a:srgbClr val="000000"/>
                </a:solidFill>
                <a:latin typeface="Courier New" charset="0"/>
                <a:cs typeface="Courier New" charset="0"/>
              </a:rPr>
              <a:t>candy_customer</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INTERSECT</a:t>
            </a:r>
          </a:p>
          <a:p>
            <a:r>
              <a:rPr lang="en-US" sz="2000" dirty="0">
                <a:solidFill>
                  <a:srgbClr val="000000"/>
                </a:solidFill>
                <a:latin typeface="Courier New" charset="0"/>
                <a:cs typeface="Courier New" charset="0"/>
              </a:rPr>
              <a:t>SELECT </a:t>
            </a:r>
            <a:r>
              <a:rPr lang="en-US" sz="2000" dirty="0" err="1">
                <a:solidFill>
                  <a:srgbClr val="000000"/>
                </a:solidFill>
                <a:latin typeface="Courier New" charset="0"/>
                <a:cs typeface="Courier New" charset="0"/>
              </a:rPr>
              <a:t>cust_id</a:t>
            </a:r>
            <a:r>
              <a:rPr lang="en-US" sz="2000" dirty="0">
                <a:solidFill>
                  <a:srgbClr val="000000"/>
                </a:solidFill>
                <a:latin typeface="Courier New" charset="0"/>
                <a:cs typeface="Courier New" charset="0"/>
              </a:rPr>
              <a:t> </a:t>
            </a:r>
          </a:p>
          <a:p>
            <a:r>
              <a:rPr lang="en-US" sz="2000" dirty="0">
                <a:solidFill>
                  <a:srgbClr val="000000"/>
                </a:solidFill>
                <a:latin typeface="Courier New" charset="0"/>
                <a:cs typeface="Courier New" charset="0"/>
              </a:rPr>
              <a:t>FROM </a:t>
            </a:r>
            <a:r>
              <a:rPr lang="en-US" sz="2000" dirty="0" err="1">
                <a:solidFill>
                  <a:srgbClr val="000000"/>
                </a:solidFill>
                <a:latin typeface="Courier New" charset="0"/>
                <a:cs typeface="Courier New" charset="0"/>
              </a:rPr>
              <a:t>candy_purchase</a:t>
            </a:r>
            <a:endParaRPr lang="en-US" sz="2000" dirty="0">
              <a:solidFill>
                <a:srgbClr val="000000"/>
              </a:solidFill>
              <a:latin typeface="Courier New" charset="0"/>
              <a:cs typeface="Courier New" charset="0"/>
            </a:endParaRPr>
          </a:p>
          <a:p>
            <a:r>
              <a:rPr lang="en-US" sz="2000" dirty="0">
                <a:solidFill>
                  <a:srgbClr val="000000"/>
                </a:solidFill>
                <a:latin typeface="Courier New" charset="0"/>
                <a:cs typeface="Courier New" charset="0"/>
              </a:rPr>
              <a:t>ORDER BY </a:t>
            </a:r>
            <a:r>
              <a:rPr lang="en-US" sz="2000" dirty="0" err="1">
                <a:solidFill>
                  <a:srgbClr val="000000"/>
                </a:solidFill>
                <a:latin typeface="Courier New" charset="0"/>
                <a:cs typeface="Courier New" charset="0"/>
              </a:rPr>
              <a:t>cust_id</a:t>
            </a:r>
            <a:r>
              <a:rPr lang="en-US" sz="2000" dirty="0">
                <a:solidFill>
                  <a:srgbClr val="000000"/>
                </a:solidFill>
                <a:latin typeface="Courier New" charset="0"/>
                <a:cs typeface="Courier New" charset="0"/>
              </a:rPr>
              <a:t>;</a:t>
            </a: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3200400"/>
            <a:ext cx="990600" cy="2424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30093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sz="2800" dirty="0"/>
              <a:t>INTERSECT alternatives</a:t>
            </a:r>
          </a:p>
          <a:p>
            <a:pPr lvl="1"/>
            <a:r>
              <a:rPr lang="en-US" altLang="en-US" sz="2400" dirty="0"/>
              <a:t>Use an INNER JOIN along with DISTINCT</a:t>
            </a:r>
          </a:p>
          <a:p>
            <a:pPr lvl="1"/>
            <a:r>
              <a:rPr lang="en-US" altLang="en-US" sz="2400" dirty="0"/>
              <a:t>Works with both Oracle and MySQL</a:t>
            </a:r>
            <a:endParaRPr lang="en-US" dirty="0"/>
          </a:p>
        </p:txBody>
      </p:sp>
      <p:sp>
        <p:nvSpPr>
          <p:cNvPr id="4" name="Rectangle 3"/>
          <p:cNvSpPr>
            <a:spLocks noChangeArrowheads="1"/>
          </p:cNvSpPr>
          <p:nvPr/>
        </p:nvSpPr>
        <p:spPr bwMode="auto">
          <a:xfrm>
            <a:off x="228600" y="4191000"/>
            <a:ext cx="2819400" cy="92333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cust_id</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ORDER BY </a:t>
            </a:r>
            <a:r>
              <a:rPr lang="en-US" dirty="0" err="1">
                <a:solidFill>
                  <a:srgbClr val="000000"/>
                </a:solidFill>
                <a:latin typeface="Courier New" charset="0"/>
                <a:cs typeface="Courier New" charset="0"/>
              </a:rPr>
              <a:t>cust_id</a:t>
            </a:r>
            <a:r>
              <a:rPr lang="en-US" dirty="0">
                <a:solidFill>
                  <a:srgbClr val="000000"/>
                </a:solidFill>
                <a:latin typeface="Courier New" charset="0"/>
                <a:cs typeface="Courier New" charset="0"/>
              </a:rPr>
              <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429000"/>
            <a:ext cx="873294" cy="2997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Rectangle 6"/>
          <p:cNvSpPr>
            <a:spLocks noChangeArrowheads="1"/>
          </p:cNvSpPr>
          <p:nvPr/>
        </p:nvSpPr>
        <p:spPr bwMode="auto">
          <a:xfrm>
            <a:off x="4038600" y="4191000"/>
            <a:ext cx="3886200" cy="147732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000000"/>
                </a:solidFill>
                <a:latin typeface="Courier New" charset="0"/>
                <a:cs typeface="Courier New" charset="0"/>
              </a:rPr>
              <a:t>SELECT DISTINCT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c </a:t>
            </a:r>
          </a:p>
          <a:p>
            <a:r>
              <a:rPr lang="en-US" dirty="0">
                <a:solidFill>
                  <a:srgbClr val="000000"/>
                </a:solidFill>
                <a:latin typeface="Courier New" charset="0"/>
                <a:cs typeface="Courier New" charset="0"/>
              </a:rPr>
              <a:t>JOIN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 p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ORDER BY </a:t>
            </a:r>
            <a:r>
              <a:rPr lang="en-US" dirty="0" err="1">
                <a:solidFill>
                  <a:srgbClr val="000000"/>
                </a:solidFill>
                <a:latin typeface="Courier New" charset="0"/>
                <a:cs typeface="Courier New" charset="0"/>
              </a:rPr>
              <a:t>c.cust_id</a:t>
            </a:r>
            <a:endParaRPr lang="en-US" dirty="0">
              <a:solidFill>
                <a:srgbClr val="000000"/>
              </a:solidFill>
              <a:latin typeface="Courier New" charset="0"/>
              <a:cs typeface="Courier New" charset="0"/>
            </a:endParaRP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3733800"/>
            <a:ext cx="990600" cy="2424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68204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a:t>INTERSECT alternatives</a:t>
            </a:r>
          </a:p>
          <a:p>
            <a:pPr lvl="1"/>
            <a:r>
              <a:rPr lang="en-US" dirty="0">
                <a:solidFill>
                  <a:srgbClr val="000000"/>
                </a:solidFill>
              </a:rPr>
              <a:t>Temporary views (works with both Oracle and MySQL)</a:t>
            </a:r>
          </a:p>
          <a:p>
            <a:pPr lvl="2"/>
            <a:r>
              <a:rPr lang="en-US" sz="2400" dirty="0">
                <a:solidFill>
                  <a:srgbClr val="000000"/>
                </a:solidFill>
              </a:rPr>
              <a:t>A </a:t>
            </a:r>
            <a:r>
              <a:rPr lang="en-US" sz="2400" b="1" dirty="0">
                <a:solidFill>
                  <a:srgbClr val="000000"/>
                </a:solidFill>
              </a:rPr>
              <a:t>view</a:t>
            </a:r>
            <a:r>
              <a:rPr lang="en-US" sz="2400" dirty="0">
                <a:solidFill>
                  <a:srgbClr val="000000"/>
                </a:solidFill>
              </a:rPr>
              <a:t> is treated identically to a table</a:t>
            </a:r>
            <a:endParaRPr lang="en-US" dirty="0">
              <a:solidFill>
                <a:srgbClr val="000000"/>
              </a:solidFill>
            </a:endParaRPr>
          </a:p>
          <a:p>
            <a:pPr lvl="2"/>
            <a:r>
              <a:rPr lang="en-US" sz="2400" dirty="0">
                <a:solidFill>
                  <a:srgbClr val="000000"/>
                </a:solidFill>
              </a:rPr>
              <a:t>A “temporary view” is created in the FROM clause when it contains a SELECT clause</a:t>
            </a:r>
            <a:endParaRPr lang="en-US" dirty="0"/>
          </a:p>
        </p:txBody>
      </p:sp>
      <p:sp>
        <p:nvSpPr>
          <p:cNvPr id="4" name="Rectangle 5"/>
          <p:cNvSpPr>
            <a:spLocks noChangeArrowheads="1"/>
          </p:cNvSpPr>
          <p:nvPr/>
        </p:nvSpPr>
        <p:spPr bwMode="auto">
          <a:xfrm>
            <a:off x="914400" y="3886200"/>
            <a:ext cx="5181600" cy="2743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DISTINCT q1.cust_id </a:t>
            </a:r>
          </a:p>
          <a:p>
            <a:r>
              <a:rPr lang="en-US" dirty="0">
                <a:solidFill>
                  <a:srgbClr val="000000"/>
                </a:solidFill>
                <a:latin typeface="Courier New" charset="0"/>
                <a:cs typeface="Courier New" charset="0"/>
              </a:rPr>
              <a:t>FROM (</a:t>
            </a:r>
          </a:p>
          <a:p>
            <a:r>
              <a:rPr lang="en-US" dirty="0">
                <a:solidFill>
                  <a:srgbClr val="000000"/>
                </a:solidFill>
                <a:latin typeface="Courier New" charset="0"/>
                <a:cs typeface="Courier New" charset="0"/>
              </a:rPr>
              <a:t>       SELECT * FROM </a:t>
            </a:r>
            <a:r>
              <a:rPr lang="en-US" dirty="0" err="1">
                <a:solidFill>
                  <a:srgbClr val="000000"/>
                </a:solidFill>
                <a:latin typeface="Courier New" charset="0"/>
                <a:cs typeface="Courier New" charset="0"/>
              </a:rPr>
              <a:t>candy_customer</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 q1</a:t>
            </a:r>
          </a:p>
          <a:p>
            <a:r>
              <a:rPr lang="en-US" dirty="0">
                <a:solidFill>
                  <a:srgbClr val="000000"/>
                </a:solidFill>
                <a:latin typeface="Courier New" charset="0"/>
                <a:cs typeface="Courier New" charset="0"/>
              </a:rPr>
              <a:t>     INNER JOIN</a:t>
            </a:r>
          </a:p>
          <a:p>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       SELECT * FROM </a:t>
            </a:r>
            <a:r>
              <a:rPr lang="en-US" dirty="0" err="1">
                <a:solidFill>
                  <a:srgbClr val="000000"/>
                </a:solidFill>
                <a:latin typeface="Courier New" charset="0"/>
                <a:cs typeface="Courier New" charset="0"/>
              </a:rPr>
              <a:t>candy_purchase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 q2</a:t>
            </a:r>
          </a:p>
          <a:p>
            <a:r>
              <a:rPr lang="en-US" dirty="0">
                <a:solidFill>
                  <a:srgbClr val="000000"/>
                </a:solidFill>
                <a:latin typeface="Courier New" charset="0"/>
                <a:cs typeface="Courier New" charset="0"/>
              </a:rPr>
              <a:t>     ON q1.cust_id = q2.cust_id</a:t>
            </a:r>
          </a:p>
          <a:p>
            <a:r>
              <a:rPr lang="en-US" dirty="0">
                <a:solidFill>
                  <a:srgbClr val="000000"/>
                </a:solidFill>
                <a:latin typeface="Courier New" charset="0"/>
                <a:cs typeface="Courier New" charset="0"/>
              </a:rPr>
              <a:t>ORDER BY q1.cust_id</a:t>
            </a:r>
          </a:p>
        </p:txBody>
      </p:sp>
      <p:sp>
        <p:nvSpPr>
          <p:cNvPr id="6" name="TextBox 10"/>
          <p:cNvSpPr txBox="1">
            <a:spLocks noChangeArrowheads="1"/>
          </p:cNvSpPr>
          <p:nvPr/>
        </p:nvSpPr>
        <p:spPr bwMode="auto">
          <a:xfrm>
            <a:off x="3886200" y="5029200"/>
            <a:ext cx="3505762" cy="4001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dirty="0">
                <a:solidFill>
                  <a:srgbClr val="000000"/>
                </a:solidFill>
                <a:latin typeface="+mn-lt"/>
              </a:rPr>
              <a:t>Alias necessary for join condition</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3886200"/>
            <a:ext cx="1121410" cy="274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cxnSp>
        <p:nvCxnSpPr>
          <p:cNvPr id="8" name="Straight Arrow Connector 7"/>
          <p:cNvCxnSpPr>
            <a:stCxn id="6" idx="1"/>
          </p:cNvCxnSpPr>
          <p:nvPr/>
        </p:nvCxnSpPr>
        <p:spPr>
          <a:xfrm flipH="1" flipV="1">
            <a:off x="2362201" y="4876801"/>
            <a:ext cx="1523999" cy="35245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stCxn id="6" idx="1"/>
          </p:cNvCxnSpPr>
          <p:nvPr/>
        </p:nvCxnSpPr>
        <p:spPr>
          <a:xfrm flipH="1">
            <a:off x="2362200" y="5229255"/>
            <a:ext cx="1524000" cy="71434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62329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a:t>INTERSECT alternatives</a:t>
            </a:r>
          </a:p>
          <a:p>
            <a:pPr lvl="1"/>
            <a:r>
              <a:rPr lang="en-US" altLang="en-US" sz="2700" dirty="0"/>
              <a:t>Example where an inner join without temporary views won’t work nicely</a:t>
            </a:r>
          </a:p>
          <a:p>
            <a:pPr lvl="2"/>
            <a:r>
              <a:rPr lang="en-US" altLang="en-US" sz="2500" dirty="0"/>
              <a:t>List the customers who have purchased both “</a:t>
            </a:r>
            <a:r>
              <a:rPr lang="en-US" altLang="en-US" sz="2500" dirty="0">
                <a:solidFill>
                  <a:srgbClr val="000000"/>
                </a:solidFill>
              </a:rPr>
              <a:t>Celestial Cashew Crunch” and “Mystery </a:t>
            </a:r>
            <a:r>
              <a:rPr lang="en-US" altLang="en-US" sz="2500" dirty="0" err="1">
                <a:solidFill>
                  <a:srgbClr val="000000"/>
                </a:solidFill>
              </a:rPr>
              <a:t>Melange</a:t>
            </a:r>
            <a:r>
              <a:rPr lang="en-US" altLang="en-US" sz="2500" dirty="0">
                <a:solidFill>
                  <a:srgbClr val="000000"/>
                </a:solidFill>
              </a:rPr>
              <a:t>”</a:t>
            </a:r>
          </a:p>
          <a:p>
            <a:pPr lvl="2"/>
            <a:r>
              <a:rPr lang="en-US" sz="2500" dirty="0"/>
              <a:t>Let’s write this using both an INTERSECT and temporary views…</a:t>
            </a:r>
          </a:p>
        </p:txBody>
      </p:sp>
    </p:spTree>
    <p:extLst>
      <p:ext uri="{BB962C8B-B14F-4D97-AF65-F5344CB8AC3E}">
        <p14:creationId xmlns:p14="http://schemas.microsoft.com/office/powerpoint/2010/main" val="34326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lstStyle/>
          <a:p>
            <a:r>
              <a:rPr lang="en-US" dirty="0"/>
              <a:t>Inner join 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741055946"/>
              </p:ext>
            </p:extLst>
          </p:nvPr>
        </p:nvGraphicFramePr>
        <p:xfrm>
          <a:off x="152400" y="2133600"/>
          <a:ext cx="7010400" cy="2069737"/>
        </p:xfrm>
        <a:graphic>
          <a:graphicData uri="http://schemas.openxmlformats.org/presentationml/2006/ole">
            <mc:AlternateContent xmlns:mc="http://schemas.openxmlformats.org/markup-compatibility/2006">
              <mc:Choice xmlns:v="urn:schemas-microsoft-com:vml" Requires="v">
                <p:oleObj spid="_x0000_s2912" name="Worksheet" r:id="rId4" imgW="6083300" imgH="1803400" progId="Excel.Sheet.8">
                  <p:embed/>
                </p:oleObj>
              </mc:Choice>
              <mc:Fallback>
                <p:oleObj name="Worksheet" r:id="rId4" imgW="6083300" imgH="18034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133600"/>
                        <a:ext cx="7010400" cy="2069737"/>
                      </a:xfrm>
                      <a:prstGeom prst="rect">
                        <a:avLst/>
                      </a:prstGeom>
                      <a:solidFill>
                        <a:schemeClr val="bg1"/>
                      </a:solid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57542348"/>
              </p:ext>
            </p:extLst>
          </p:nvPr>
        </p:nvGraphicFramePr>
        <p:xfrm>
          <a:off x="4267200" y="4369572"/>
          <a:ext cx="4716425" cy="2488428"/>
        </p:xfrm>
        <a:graphic>
          <a:graphicData uri="http://schemas.openxmlformats.org/presentationml/2006/ole">
            <mc:AlternateContent xmlns:mc="http://schemas.openxmlformats.org/markup-compatibility/2006">
              <mc:Choice xmlns:v="urn:schemas-microsoft-com:vml" Requires="v">
                <p:oleObj spid="_x0000_s2913"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4369572"/>
                        <a:ext cx="4716425" cy="2488428"/>
                      </a:xfrm>
                      <a:prstGeom prst="rect">
                        <a:avLst/>
                      </a:prstGeom>
                      <a:solidFill>
                        <a:schemeClr val="bg1"/>
                      </a:solid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51302933"/>
              </p:ext>
            </p:extLst>
          </p:nvPr>
        </p:nvGraphicFramePr>
        <p:xfrm>
          <a:off x="228600" y="5714116"/>
          <a:ext cx="3886200" cy="1114425"/>
        </p:xfrm>
        <a:graphic>
          <a:graphicData uri="http://schemas.openxmlformats.org/presentationml/2006/ole">
            <mc:AlternateContent xmlns:mc="http://schemas.openxmlformats.org/markup-compatibility/2006">
              <mc:Choice xmlns:v="urn:schemas-microsoft-com:vml" Requires="v">
                <p:oleObj spid="_x0000_s2914"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5714116"/>
                        <a:ext cx="3886200" cy="1114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Text Box 6"/>
          <p:cNvSpPr txBox="1">
            <a:spLocks noChangeArrowheads="1"/>
          </p:cNvSpPr>
          <p:nvPr/>
        </p:nvSpPr>
        <p:spPr bwMode="auto">
          <a:xfrm>
            <a:off x="4724400" y="1752600"/>
            <a:ext cx="2432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CANDY_CUSTOMER</a:t>
            </a:r>
          </a:p>
        </p:txBody>
      </p:sp>
      <p:sp>
        <p:nvSpPr>
          <p:cNvPr id="8" name="Text Box 7"/>
          <p:cNvSpPr txBox="1">
            <a:spLocks noChangeArrowheads="1"/>
          </p:cNvSpPr>
          <p:nvPr/>
        </p:nvSpPr>
        <p:spPr bwMode="auto">
          <a:xfrm>
            <a:off x="1828800" y="4572000"/>
            <a:ext cx="2406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CANDY_PURCHASE</a:t>
            </a:r>
          </a:p>
        </p:txBody>
      </p:sp>
      <p:sp>
        <p:nvSpPr>
          <p:cNvPr id="9" name="Text Box 8"/>
          <p:cNvSpPr txBox="1">
            <a:spLocks noChangeArrowheads="1"/>
          </p:cNvSpPr>
          <p:nvPr/>
        </p:nvSpPr>
        <p:spPr bwMode="auto">
          <a:xfrm>
            <a:off x="228600" y="5334000"/>
            <a:ext cx="2254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CANDY_PRODUCT</a:t>
            </a:r>
          </a:p>
        </p:txBody>
      </p:sp>
      <p:sp>
        <p:nvSpPr>
          <p:cNvPr id="10" name="Line 13"/>
          <p:cNvSpPr>
            <a:spLocks noChangeShapeType="1"/>
          </p:cNvSpPr>
          <p:nvPr/>
        </p:nvSpPr>
        <p:spPr bwMode="auto">
          <a:xfrm flipV="1">
            <a:off x="1143000" y="5410200"/>
            <a:ext cx="4038600" cy="533400"/>
          </a:xfrm>
          <a:prstGeom prst="line">
            <a:avLst/>
          </a:prstGeom>
          <a:noFill/>
          <a:ln w="381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Line 14"/>
          <p:cNvSpPr>
            <a:spLocks noChangeShapeType="1"/>
          </p:cNvSpPr>
          <p:nvPr/>
        </p:nvSpPr>
        <p:spPr bwMode="auto">
          <a:xfrm>
            <a:off x="990600" y="3581400"/>
            <a:ext cx="4953000" cy="1752600"/>
          </a:xfrm>
          <a:prstGeom prst="line">
            <a:avLst/>
          </a:prstGeom>
          <a:noFill/>
          <a:ln w="381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Rectangle 15"/>
          <p:cNvSpPr>
            <a:spLocks noChangeArrowheads="1"/>
          </p:cNvSpPr>
          <p:nvPr/>
        </p:nvSpPr>
        <p:spPr bwMode="auto">
          <a:xfrm>
            <a:off x="3200400" y="2286000"/>
            <a:ext cx="5562600" cy="990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rPr>
              <a:t>I want to display the purchase date and </a:t>
            </a:r>
          </a:p>
          <a:p>
            <a:r>
              <a:rPr lang="en-US" dirty="0">
                <a:solidFill>
                  <a:srgbClr val="000000"/>
                </a:solidFill>
                <a:latin typeface="Courier New" charset="0"/>
              </a:rPr>
              <a:t>product description for all products</a:t>
            </a:r>
          </a:p>
          <a:p>
            <a:r>
              <a:rPr lang="en-US" dirty="0">
                <a:solidFill>
                  <a:srgbClr val="000000"/>
                </a:solidFill>
                <a:latin typeface="Courier New" charset="0"/>
              </a:rPr>
              <a:t>purchased by “Bobby Bon </a:t>
            </a:r>
            <a:r>
              <a:rPr lang="en-US" dirty="0" err="1">
                <a:solidFill>
                  <a:srgbClr val="000000"/>
                </a:solidFill>
                <a:latin typeface="Courier New" charset="0"/>
              </a:rPr>
              <a:t>Bons</a:t>
            </a:r>
            <a:r>
              <a:rPr lang="en-US" dirty="0">
                <a:solidFill>
                  <a:srgbClr val="000000"/>
                </a:solidFill>
                <a:latin typeface="Courier New" charset="0"/>
              </a:rPr>
              <a:t>”</a:t>
            </a:r>
          </a:p>
        </p:txBody>
      </p:sp>
      <p:sp>
        <p:nvSpPr>
          <p:cNvPr id="13" name="Oval 10"/>
          <p:cNvSpPr>
            <a:spLocks noChangeArrowheads="1"/>
          </p:cNvSpPr>
          <p:nvPr/>
        </p:nvSpPr>
        <p:spPr bwMode="auto">
          <a:xfrm>
            <a:off x="533400" y="3429000"/>
            <a:ext cx="457200" cy="228600"/>
          </a:xfrm>
          <a:prstGeom prst="ellipse">
            <a:avLst/>
          </a:prstGeom>
          <a:solidFill>
            <a:schemeClr val="accent1">
              <a:alpha val="14902"/>
            </a:schemeClr>
          </a:solidFill>
          <a:ln w="9525">
            <a:solidFill>
              <a:schemeClr val="bg2"/>
            </a:solidFill>
            <a:round/>
            <a:headEnd/>
            <a:tailEnd/>
          </a:ln>
        </p:spPr>
        <p:txBody>
          <a:bodyPr wrap="none" anchor="ctr"/>
          <a:lstStyle/>
          <a:p>
            <a:endParaRPr lang="en-US"/>
          </a:p>
        </p:txBody>
      </p:sp>
      <p:sp>
        <p:nvSpPr>
          <p:cNvPr id="14" name="Oval 10"/>
          <p:cNvSpPr>
            <a:spLocks noChangeArrowheads="1"/>
          </p:cNvSpPr>
          <p:nvPr/>
        </p:nvSpPr>
        <p:spPr bwMode="auto">
          <a:xfrm>
            <a:off x="5791200" y="5334000"/>
            <a:ext cx="457200" cy="228600"/>
          </a:xfrm>
          <a:prstGeom prst="ellipse">
            <a:avLst/>
          </a:prstGeom>
          <a:solidFill>
            <a:schemeClr val="accent1">
              <a:alpha val="14902"/>
            </a:schemeClr>
          </a:solidFill>
          <a:ln w="9525">
            <a:solidFill>
              <a:schemeClr val="bg2"/>
            </a:solidFill>
            <a:round/>
            <a:headEnd/>
            <a:tailEnd/>
          </a:ln>
        </p:spPr>
        <p:txBody>
          <a:bodyPr wrap="none" anchor="ctr"/>
          <a:lstStyle/>
          <a:p>
            <a:endParaRPr lang="en-US"/>
          </a:p>
        </p:txBody>
      </p:sp>
      <p:sp>
        <p:nvSpPr>
          <p:cNvPr id="15" name="Oval 10"/>
          <p:cNvSpPr>
            <a:spLocks noChangeArrowheads="1"/>
          </p:cNvSpPr>
          <p:nvPr/>
        </p:nvSpPr>
        <p:spPr bwMode="auto">
          <a:xfrm>
            <a:off x="5181600" y="5334000"/>
            <a:ext cx="457200" cy="228600"/>
          </a:xfrm>
          <a:prstGeom prst="ellipse">
            <a:avLst/>
          </a:prstGeom>
          <a:solidFill>
            <a:schemeClr val="accent1">
              <a:alpha val="14902"/>
            </a:schemeClr>
          </a:solidFill>
          <a:ln w="9525">
            <a:solidFill>
              <a:schemeClr val="bg2"/>
            </a:solidFill>
            <a:round/>
            <a:headEnd/>
            <a:tailEnd/>
          </a:ln>
        </p:spPr>
        <p:txBody>
          <a:bodyPr wrap="none" anchor="ctr"/>
          <a:lstStyle/>
          <a:p>
            <a:endParaRPr lang="en-US"/>
          </a:p>
        </p:txBody>
      </p:sp>
      <p:sp>
        <p:nvSpPr>
          <p:cNvPr id="16" name="Oval 10"/>
          <p:cNvSpPr>
            <a:spLocks noChangeArrowheads="1"/>
          </p:cNvSpPr>
          <p:nvPr/>
        </p:nvSpPr>
        <p:spPr bwMode="auto">
          <a:xfrm>
            <a:off x="685800" y="5867400"/>
            <a:ext cx="457200" cy="228600"/>
          </a:xfrm>
          <a:prstGeom prst="ellipse">
            <a:avLst/>
          </a:prstGeom>
          <a:solidFill>
            <a:schemeClr val="accent1">
              <a:alpha val="14902"/>
            </a:schemeClr>
          </a:solidFill>
          <a:ln w="9525">
            <a:solidFill>
              <a:schemeClr val="bg2"/>
            </a:solidFill>
            <a:round/>
            <a:headEnd/>
            <a:tailEnd/>
          </a:ln>
        </p:spPr>
        <p:txBody>
          <a:bodyPr wrap="none" anchor="ctr"/>
          <a:lstStyle/>
          <a:p>
            <a:endParaRPr lang="en-US"/>
          </a:p>
        </p:txBody>
      </p:sp>
    </p:spTree>
    <p:extLst>
      <p:ext uri="{BB962C8B-B14F-4D97-AF65-F5344CB8AC3E}">
        <p14:creationId xmlns:p14="http://schemas.microsoft.com/office/powerpoint/2010/main" val="20103072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5" name="Rectangle 5"/>
          <p:cNvSpPr>
            <a:spLocks noChangeArrowheads="1"/>
          </p:cNvSpPr>
          <p:nvPr/>
        </p:nvSpPr>
        <p:spPr bwMode="auto">
          <a:xfrm>
            <a:off x="609600" y="2362200"/>
            <a:ext cx="6477000" cy="42799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cust_name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c </a:t>
            </a:r>
          </a:p>
          <a:p>
            <a:r>
              <a:rPr lang="en-US" dirty="0">
                <a:solidFill>
                  <a:srgbClr val="000000"/>
                </a:solidFill>
                <a:latin typeface="Courier New" charset="0"/>
                <a:cs typeface="Courier New" charset="0"/>
              </a:rPr>
              <a:t>     JOIN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 p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JOIN </a:t>
            </a:r>
            <a:r>
              <a:rPr lang="en-US" dirty="0" err="1">
                <a:solidFill>
                  <a:srgbClr val="000000"/>
                </a:solidFill>
                <a:latin typeface="Courier New" charset="0"/>
                <a:cs typeface="Courier New" charset="0"/>
              </a:rPr>
              <a:t>candy_product</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pr</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pr.prod_id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p.prod_id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WHERE </a:t>
            </a:r>
            <a:r>
              <a:rPr lang="en-US" dirty="0" err="1">
                <a:solidFill>
                  <a:srgbClr val="000000"/>
                </a:solidFill>
                <a:latin typeface="Courier New" charset="0"/>
                <a:cs typeface="Courier New" charset="0"/>
              </a:rPr>
              <a:t>pr.prod_desc</a:t>
            </a:r>
            <a:r>
              <a:rPr lang="en-US" dirty="0">
                <a:solidFill>
                  <a:srgbClr val="000000"/>
                </a:solidFill>
                <a:latin typeface="Courier New" charset="0"/>
                <a:cs typeface="Courier New" charset="0"/>
              </a:rPr>
              <a:t> = 'Celestial Cashew Crunch’</a:t>
            </a:r>
          </a:p>
          <a:p>
            <a:r>
              <a:rPr lang="en-US" dirty="0">
                <a:solidFill>
                  <a:srgbClr val="000000"/>
                </a:solidFill>
                <a:latin typeface="Courier New" charset="0"/>
                <a:cs typeface="Courier New" charset="0"/>
              </a:rPr>
              <a:t>INTERSECT</a:t>
            </a:r>
          </a:p>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cust_name</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c </a:t>
            </a:r>
          </a:p>
          <a:p>
            <a:r>
              <a:rPr lang="en-US" dirty="0">
                <a:solidFill>
                  <a:srgbClr val="000000"/>
                </a:solidFill>
                <a:latin typeface="Courier New" charset="0"/>
                <a:cs typeface="Courier New" charset="0"/>
              </a:rPr>
              <a:t>     JOIN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 p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     JOIN </a:t>
            </a:r>
            <a:r>
              <a:rPr lang="en-US" dirty="0" err="1">
                <a:solidFill>
                  <a:srgbClr val="000000"/>
                </a:solidFill>
                <a:latin typeface="Courier New" charset="0"/>
                <a:cs typeface="Courier New" charset="0"/>
              </a:rPr>
              <a:t>candy_product</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pr</a:t>
            </a:r>
            <a:r>
              <a:rPr lang="en-US" dirty="0">
                <a:solidFill>
                  <a:srgbClr val="000000"/>
                </a:solidFill>
                <a:latin typeface="Courier New" charset="0"/>
                <a:cs typeface="Courier New" charset="0"/>
              </a:rPr>
              <a:t>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pr.prod_id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p.prod_id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WHERE </a:t>
            </a:r>
            <a:r>
              <a:rPr lang="en-US" dirty="0" err="1">
                <a:solidFill>
                  <a:srgbClr val="000000"/>
                </a:solidFill>
                <a:latin typeface="Courier New" charset="0"/>
                <a:cs typeface="Courier New" charset="0"/>
              </a:rPr>
              <a:t>pr.prod_desc</a:t>
            </a:r>
            <a:r>
              <a:rPr lang="en-US" dirty="0">
                <a:solidFill>
                  <a:srgbClr val="000000"/>
                </a:solidFill>
                <a:latin typeface="Courier New" charset="0"/>
                <a:cs typeface="Courier New" charset="0"/>
              </a:rPr>
              <a:t> = 'Mystery </a:t>
            </a:r>
            <a:r>
              <a:rPr lang="en-US" dirty="0" err="1">
                <a:solidFill>
                  <a:srgbClr val="000000"/>
                </a:solidFill>
                <a:latin typeface="Courier New" charset="0"/>
                <a:cs typeface="Courier New" charset="0"/>
              </a:rPr>
              <a:t>Melange</a:t>
            </a:r>
            <a:r>
              <a:rPr lang="en-US" dirty="0">
                <a:solidFill>
                  <a:srgbClr val="000000"/>
                </a:solidFill>
                <a:latin typeface="Courier New" charset="0"/>
                <a:cs typeface="Courier New" charset="0"/>
              </a:rPr>
              <a:t>';</a:t>
            </a:r>
          </a:p>
        </p:txBody>
      </p:sp>
      <p:sp>
        <p:nvSpPr>
          <p:cNvPr id="7" name="Content Placeholder 2"/>
          <p:cNvSpPr>
            <a:spLocks noGrp="1"/>
          </p:cNvSpPr>
          <p:nvPr>
            <p:ph sz="quarter" idx="1"/>
          </p:nvPr>
        </p:nvSpPr>
        <p:spPr>
          <a:xfrm>
            <a:off x="612648" y="1600200"/>
            <a:ext cx="8153400" cy="4495800"/>
          </a:xfrm>
        </p:spPr>
        <p:txBody>
          <a:bodyPr/>
          <a:lstStyle/>
          <a:p>
            <a:r>
              <a:rPr lang="en-US" dirty="0"/>
              <a:t>INTERSECT solution</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1924050" cy="1141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09959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a:t>INTERSECT alternative using temporary views</a:t>
            </a:r>
          </a:p>
        </p:txBody>
      </p:sp>
      <p:sp>
        <p:nvSpPr>
          <p:cNvPr id="4" name="Rectangle 7"/>
          <p:cNvSpPr>
            <a:spLocks noChangeArrowheads="1"/>
          </p:cNvSpPr>
          <p:nvPr/>
        </p:nvSpPr>
        <p:spPr bwMode="auto">
          <a:xfrm>
            <a:off x="609600" y="2209800"/>
            <a:ext cx="7515225" cy="44640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700" dirty="0">
                <a:solidFill>
                  <a:srgbClr val="000000"/>
                </a:solidFill>
                <a:latin typeface="Courier New" charset="0"/>
                <a:cs typeface="Courier New" charset="0"/>
              </a:rPr>
              <a:t>SELECT DISTINCT q1.cust_name</a:t>
            </a:r>
          </a:p>
          <a:p>
            <a:r>
              <a:rPr lang="en-US" sz="1700" dirty="0">
                <a:solidFill>
                  <a:srgbClr val="000000"/>
                </a:solidFill>
                <a:latin typeface="Courier New" charset="0"/>
                <a:cs typeface="Courier New" charset="0"/>
              </a:rPr>
              <a:t>FROM (</a:t>
            </a:r>
          </a:p>
          <a:p>
            <a:r>
              <a:rPr lang="en-US" sz="1700" dirty="0">
                <a:solidFill>
                  <a:srgbClr val="000000"/>
                </a:solidFill>
                <a:latin typeface="Courier New" charset="0"/>
                <a:cs typeface="Courier New" charset="0"/>
              </a:rPr>
              <a:t>      SELECT </a:t>
            </a:r>
            <a:r>
              <a:rPr lang="en-US" sz="1700" dirty="0" err="1">
                <a:solidFill>
                  <a:srgbClr val="000000"/>
                </a:solidFill>
                <a:latin typeface="Courier New" charset="0"/>
                <a:cs typeface="Courier New" charset="0"/>
              </a:rPr>
              <a:t>c.cust_id</a:t>
            </a:r>
            <a:r>
              <a:rPr lang="en-US" sz="1700" dirty="0">
                <a:solidFill>
                  <a:srgbClr val="000000"/>
                </a:solidFill>
                <a:latin typeface="Courier New" charset="0"/>
                <a:cs typeface="Courier New" charset="0"/>
              </a:rPr>
              <a:t>, </a:t>
            </a:r>
            <a:r>
              <a:rPr lang="en-US" sz="1700" dirty="0" err="1">
                <a:solidFill>
                  <a:srgbClr val="000000"/>
                </a:solidFill>
                <a:latin typeface="Courier New" charset="0"/>
                <a:cs typeface="Courier New" charset="0"/>
              </a:rPr>
              <a:t>cust_name</a:t>
            </a:r>
            <a:endParaRPr lang="en-US" sz="1700" dirty="0">
              <a:solidFill>
                <a:srgbClr val="000000"/>
              </a:solidFill>
              <a:latin typeface="Courier New" charset="0"/>
              <a:cs typeface="Courier New" charset="0"/>
            </a:endParaRPr>
          </a:p>
          <a:p>
            <a:r>
              <a:rPr lang="en-US" sz="1700" dirty="0">
                <a:solidFill>
                  <a:srgbClr val="000000"/>
                </a:solidFill>
                <a:latin typeface="Courier New" charset="0"/>
                <a:cs typeface="Courier New" charset="0"/>
              </a:rPr>
              <a:t>      FROM </a:t>
            </a:r>
            <a:r>
              <a:rPr lang="en-US" sz="1700" dirty="0" err="1">
                <a:solidFill>
                  <a:srgbClr val="000000"/>
                </a:solidFill>
                <a:latin typeface="Courier New" charset="0"/>
                <a:cs typeface="Courier New" charset="0"/>
              </a:rPr>
              <a:t>candy_customer</a:t>
            </a:r>
            <a:r>
              <a:rPr lang="en-US" sz="1700" dirty="0">
                <a:solidFill>
                  <a:srgbClr val="000000"/>
                </a:solidFill>
                <a:latin typeface="Courier New" charset="0"/>
                <a:cs typeface="Courier New" charset="0"/>
              </a:rPr>
              <a:t> c </a:t>
            </a:r>
          </a:p>
          <a:p>
            <a:r>
              <a:rPr lang="en-US" sz="1700" dirty="0">
                <a:solidFill>
                  <a:srgbClr val="000000"/>
                </a:solidFill>
                <a:latin typeface="Courier New" charset="0"/>
                <a:cs typeface="Courier New" charset="0"/>
              </a:rPr>
              <a:t>      JOIN </a:t>
            </a:r>
            <a:r>
              <a:rPr lang="en-US" sz="1700" dirty="0" err="1">
                <a:solidFill>
                  <a:srgbClr val="000000"/>
                </a:solidFill>
                <a:latin typeface="Courier New" charset="0"/>
                <a:cs typeface="Courier New" charset="0"/>
              </a:rPr>
              <a:t>candy_purchase</a:t>
            </a:r>
            <a:r>
              <a:rPr lang="en-US" sz="1700" dirty="0">
                <a:solidFill>
                  <a:srgbClr val="000000"/>
                </a:solidFill>
                <a:latin typeface="Courier New" charset="0"/>
                <a:cs typeface="Courier New" charset="0"/>
              </a:rPr>
              <a:t> p ON </a:t>
            </a:r>
            <a:r>
              <a:rPr lang="en-US" sz="1700" dirty="0" err="1">
                <a:solidFill>
                  <a:srgbClr val="000000"/>
                </a:solidFill>
                <a:latin typeface="Courier New" charset="0"/>
                <a:cs typeface="Courier New" charset="0"/>
              </a:rPr>
              <a:t>c.cust_id</a:t>
            </a:r>
            <a:r>
              <a:rPr lang="en-US" sz="1700" dirty="0">
                <a:solidFill>
                  <a:srgbClr val="000000"/>
                </a:solidFill>
                <a:latin typeface="Courier New" charset="0"/>
                <a:cs typeface="Courier New" charset="0"/>
              </a:rPr>
              <a:t> = </a:t>
            </a:r>
            <a:r>
              <a:rPr lang="en-US" sz="1700" dirty="0" err="1">
                <a:solidFill>
                  <a:srgbClr val="000000"/>
                </a:solidFill>
                <a:latin typeface="Courier New" charset="0"/>
                <a:cs typeface="Courier New" charset="0"/>
              </a:rPr>
              <a:t>p.cust_id</a:t>
            </a:r>
            <a:endParaRPr lang="en-US" sz="1700" dirty="0">
              <a:solidFill>
                <a:srgbClr val="000000"/>
              </a:solidFill>
              <a:latin typeface="Courier New" charset="0"/>
              <a:cs typeface="Courier New" charset="0"/>
            </a:endParaRPr>
          </a:p>
          <a:p>
            <a:r>
              <a:rPr lang="en-US" sz="1700" dirty="0">
                <a:solidFill>
                  <a:srgbClr val="000000"/>
                </a:solidFill>
                <a:latin typeface="Courier New" charset="0"/>
                <a:cs typeface="Courier New" charset="0"/>
              </a:rPr>
              <a:t>      JOIN </a:t>
            </a:r>
            <a:r>
              <a:rPr lang="en-US" sz="1700" dirty="0" err="1">
                <a:solidFill>
                  <a:srgbClr val="000000"/>
                </a:solidFill>
                <a:latin typeface="Courier New" charset="0"/>
                <a:cs typeface="Courier New" charset="0"/>
              </a:rPr>
              <a:t>candy_product</a:t>
            </a:r>
            <a:r>
              <a:rPr lang="en-US" sz="1700" dirty="0">
                <a:solidFill>
                  <a:srgbClr val="000000"/>
                </a:solidFill>
                <a:latin typeface="Courier New" charset="0"/>
                <a:cs typeface="Courier New" charset="0"/>
              </a:rPr>
              <a:t> </a:t>
            </a:r>
            <a:r>
              <a:rPr lang="en-US" sz="1700" dirty="0" err="1">
                <a:solidFill>
                  <a:srgbClr val="000000"/>
                </a:solidFill>
                <a:latin typeface="Courier New" charset="0"/>
                <a:cs typeface="Courier New" charset="0"/>
              </a:rPr>
              <a:t>pr</a:t>
            </a:r>
            <a:r>
              <a:rPr lang="en-US" sz="1700" dirty="0">
                <a:solidFill>
                  <a:srgbClr val="000000"/>
                </a:solidFill>
                <a:latin typeface="Courier New" charset="0"/>
                <a:cs typeface="Courier New" charset="0"/>
              </a:rPr>
              <a:t> ON </a:t>
            </a:r>
            <a:r>
              <a:rPr lang="en-US" sz="1700" dirty="0" err="1">
                <a:solidFill>
                  <a:srgbClr val="000000"/>
                </a:solidFill>
                <a:latin typeface="Courier New" charset="0"/>
                <a:cs typeface="Courier New" charset="0"/>
              </a:rPr>
              <a:t>pr.prod_id</a:t>
            </a:r>
            <a:r>
              <a:rPr lang="en-US" sz="1700" dirty="0">
                <a:solidFill>
                  <a:srgbClr val="000000"/>
                </a:solidFill>
                <a:latin typeface="Courier New" charset="0"/>
                <a:cs typeface="Courier New" charset="0"/>
              </a:rPr>
              <a:t> = </a:t>
            </a:r>
            <a:r>
              <a:rPr lang="en-US" sz="1700" dirty="0" err="1">
                <a:solidFill>
                  <a:srgbClr val="000000"/>
                </a:solidFill>
                <a:latin typeface="Courier New" charset="0"/>
                <a:cs typeface="Courier New" charset="0"/>
              </a:rPr>
              <a:t>p.prod_id</a:t>
            </a:r>
            <a:endParaRPr lang="en-US" sz="1700" dirty="0">
              <a:solidFill>
                <a:srgbClr val="000000"/>
              </a:solidFill>
              <a:latin typeface="Courier New" charset="0"/>
              <a:cs typeface="Courier New" charset="0"/>
            </a:endParaRPr>
          </a:p>
          <a:p>
            <a:r>
              <a:rPr lang="en-US" sz="1700" dirty="0">
                <a:solidFill>
                  <a:srgbClr val="000000"/>
                </a:solidFill>
                <a:latin typeface="Courier New" charset="0"/>
                <a:cs typeface="Courier New" charset="0"/>
              </a:rPr>
              <a:t>      WHERE </a:t>
            </a:r>
            <a:r>
              <a:rPr lang="en-US" sz="1700" dirty="0" err="1">
                <a:solidFill>
                  <a:srgbClr val="000000"/>
                </a:solidFill>
                <a:latin typeface="Courier New" charset="0"/>
                <a:cs typeface="Courier New" charset="0"/>
              </a:rPr>
              <a:t>pr.prod_desc</a:t>
            </a:r>
            <a:r>
              <a:rPr lang="en-US" sz="1700" dirty="0">
                <a:solidFill>
                  <a:srgbClr val="000000"/>
                </a:solidFill>
                <a:latin typeface="Courier New" charset="0"/>
                <a:cs typeface="Courier New" charset="0"/>
              </a:rPr>
              <a:t> = 'Celestial Cashew Crunch'</a:t>
            </a:r>
          </a:p>
          <a:p>
            <a:r>
              <a:rPr lang="en-US" sz="1700" dirty="0">
                <a:solidFill>
                  <a:srgbClr val="000000"/>
                </a:solidFill>
                <a:latin typeface="Courier New" charset="0"/>
                <a:cs typeface="Courier New" charset="0"/>
              </a:rPr>
              <a:t>     ) q1</a:t>
            </a:r>
          </a:p>
          <a:p>
            <a:r>
              <a:rPr lang="en-US" sz="1700" dirty="0">
                <a:solidFill>
                  <a:srgbClr val="000000"/>
                </a:solidFill>
                <a:latin typeface="Courier New" charset="0"/>
                <a:cs typeface="Courier New" charset="0"/>
              </a:rPr>
              <a:t>  INNER JOIN</a:t>
            </a:r>
          </a:p>
          <a:p>
            <a:r>
              <a:rPr lang="en-US" sz="1700" dirty="0">
                <a:solidFill>
                  <a:srgbClr val="000000"/>
                </a:solidFill>
                <a:latin typeface="Courier New" charset="0"/>
                <a:cs typeface="Courier New" charset="0"/>
              </a:rPr>
              <a:t>     (</a:t>
            </a:r>
          </a:p>
          <a:p>
            <a:r>
              <a:rPr lang="en-US" sz="1700" dirty="0">
                <a:solidFill>
                  <a:srgbClr val="000000"/>
                </a:solidFill>
                <a:latin typeface="Courier New" charset="0"/>
                <a:cs typeface="Courier New" charset="0"/>
              </a:rPr>
              <a:t>      SELECT </a:t>
            </a:r>
            <a:r>
              <a:rPr lang="en-US" sz="1700" dirty="0" err="1">
                <a:solidFill>
                  <a:srgbClr val="000000"/>
                </a:solidFill>
                <a:latin typeface="Courier New" charset="0"/>
                <a:cs typeface="Courier New" charset="0"/>
              </a:rPr>
              <a:t>c.cust_id</a:t>
            </a:r>
            <a:r>
              <a:rPr lang="en-US" sz="1700" dirty="0">
                <a:solidFill>
                  <a:srgbClr val="000000"/>
                </a:solidFill>
                <a:latin typeface="Courier New" charset="0"/>
                <a:cs typeface="Courier New" charset="0"/>
              </a:rPr>
              <a:t>, </a:t>
            </a:r>
            <a:r>
              <a:rPr lang="en-US" sz="1700" dirty="0" err="1">
                <a:solidFill>
                  <a:srgbClr val="000000"/>
                </a:solidFill>
                <a:latin typeface="Courier New" charset="0"/>
                <a:cs typeface="Courier New" charset="0"/>
              </a:rPr>
              <a:t>cust_name</a:t>
            </a:r>
            <a:endParaRPr lang="en-US" sz="1700" dirty="0">
              <a:solidFill>
                <a:srgbClr val="000000"/>
              </a:solidFill>
              <a:latin typeface="Courier New" charset="0"/>
              <a:cs typeface="Courier New" charset="0"/>
            </a:endParaRPr>
          </a:p>
          <a:p>
            <a:r>
              <a:rPr lang="en-US" sz="1700" dirty="0">
                <a:solidFill>
                  <a:srgbClr val="000000"/>
                </a:solidFill>
                <a:latin typeface="Courier New" charset="0"/>
                <a:cs typeface="Courier New" charset="0"/>
              </a:rPr>
              <a:t>      FROM </a:t>
            </a:r>
            <a:r>
              <a:rPr lang="en-US" sz="1700" dirty="0" err="1">
                <a:solidFill>
                  <a:srgbClr val="000000"/>
                </a:solidFill>
                <a:latin typeface="Courier New" charset="0"/>
                <a:cs typeface="Courier New" charset="0"/>
              </a:rPr>
              <a:t>candy_customer</a:t>
            </a:r>
            <a:r>
              <a:rPr lang="en-US" sz="1700" dirty="0">
                <a:solidFill>
                  <a:srgbClr val="000000"/>
                </a:solidFill>
                <a:latin typeface="Courier New" charset="0"/>
                <a:cs typeface="Courier New" charset="0"/>
              </a:rPr>
              <a:t> c </a:t>
            </a:r>
          </a:p>
          <a:p>
            <a:r>
              <a:rPr lang="en-US" sz="1700" dirty="0">
                <a:solidFill>
                  <a:srgbClr val="000000"/>
                </a:solidFill>
                <a:latin typeface="Courier New" charset="0"/>
                <a:cs typeface="Courier New" charset="0"/>
              </a:rPr>
              <a:t>      JOIN </a:t>
            </a:r>
            <a:r>
              <a:rPr lang="en-US" sz="1700" dirty="0" err="1">
                <a:solidFill>
                  <a:srgbClr val="000000"/>
                </a:solidFill>
                <a:latin typeface="Courier New" charset="0"/>
                <a:cs typeface="Courier New" charset="0"/>
              </a:rPr>
              <a:t>candy_purchase</a:t>
            </a:r>
            <a:r>
              <a:rPr lang="en-US" sz="1700" dirty="0">
                <a:solidFill>
                  <a:srgbClr val="000000"/>
                </a:solidFill>
                <a:latin typeface="Courier New" charset="0"/>
                <a:cs typeface="Courier New" charset="0"/>
              </a:rPr>
              <a:t> p ON </a:t>
            </a:r>
            <a:r>
              <a:rPr lang="en-US" sz="1700" dirty="0" err="1">
                <a:solidFill>
                  <a:srgbClr val="000000"/>
                </a:solidFill>
                <a:latin typeface="Courier New" charset="0"/>
                <a:cs typeface="Courier New" charset="0"/>
              </a:rPr>
              <a:t>c.cust_id</a:t>
            </a:r>
            <a:r>
              <a:rPr lang="en-US" sz="1700" dirty="0">
                <a:solidFill>
                  <a:srgbClr val="000000"/>
                </a:solidFill>
                <a:latin typeface="Courier New" charset="0"/>
                <a:cs typeface="Courier New" charset="0"/>
              </a:rPr>
              <a:t> = </a:t>
            </a:r>
            <a:r>
              <a:rPr lang="en-US" sz="1700" dirty="0" err="1">
                <a:solidFill>
                  <a:srgbClr val="000000"/>
                </a:solidFill>
                <a:latin typeface="Courier New" charset="0"/>
                <a:cs typeface="Courier New" charset="0"/>
              </a:rPr>
              <a:t>p.cust_id</a:t>
            </a:r>
            <a:endParaRPr lang="en-US" sz="1700" dirty="0">
              <a:solidFill>
                <a:srgbClr val="000000"/>
              </a:solidFill>
              <a:latin typeface="Courier New" charset="0"/>
              <a:cs typeface="Courier New" charset="0"/>
            </a:endParaRPr>
          </a:p>
          <a:p>
            <a:r>
              <a:rPr lang="en-US" sz="1700" dirty="0">
                <a:solidFill>
                  <a:srgbClr val="000000"/>
                </a:solidFill>
                <a:latin typeface="Courier New" charset="0"/>
                <a:cs typeface="Courier New" charset="0"/>
              </a:rPr>
              <a:t>      JOIN </a:t>
            </a:r>
            <a:r>
              <a:rPr lang="en-US" sz="1700" dirty="0" err="1">
                <a:solidFill>
                  <a:srgbClr val="000000"/>
                </a:solidFill>
                <a:latin typeface="Courier New" charset="0"/>
                <a:cs typeface="Courier New" charset="0"/>
              </a:rPr>
              <a:t>candy_product</a:t>
            </a:r>
            <a:r>
              <a:rPr lang="en-US" sz="1700" dirty="0">
                <a:solidFill>
                  <a:srgbClr val="000000"/>
                </a:solidFill>
                <a:latin typeface="Courier New" charset="0"/>
                <a:cs typeface="Courier New" charset="0"/>
              </a:rPr>
              <a:t> </a:t>
            </a:r>
            <a:r>
              <a:rPr lang="en-US" sz="1700" dirty="0" err="1">
                <a:solidFill>
                  <a:srgbClr val="000000"/>
                </a:solidFill>
                <a:latin typeface="Courier New" charset="0"/>
                <a:cs typeface="Courier New" charset="0"/>
              </a:rPr>
              <a:t>pr</a:t>
            </a:r>
            <a:r>
              <a:rPr lang="en-US" sz="1700" dirty="0">
                <a:solidFill>
                  <a:srgbClr val="000000"/>
                </a:solidFill>
                <a:latin typeface="Courier New" charset="0"/>
                <a:cs typeface="Courier New" charset="0"/>
              </a:rPr>
              <a:t> ON </a:t>
            </a:r>
            <a:r>
              <a:rPr lang="en-US" sz="1700" dirty="0" err="1">
                <a:solidFill>
                  <a:srgbClr val="000000"/>
                </a:solidFill>
                <a:latin typeface="Courier New" charset="0"/>
                <a:cs typeface="Courier New" charset="0"/>
              </a:rPr>
              <a:t>pr.prod_id</a:t>
            </a:r>
            <a:r>
              <a:rPr lang="en-US" sz="1700" dirty="0">
                <a:solidFill>
                  <a:srgbClr val="000000"/>
                </a:solidFill>
                <a:latin typeface="Courier New" charset="0"/>
                <a:cs typeface="Courier New" charset="0"/>
              </a:rPr>
              <a:t> = </a:t>
            </a:r>
            <a:r>
              <a:rPr lang="en-US" sz="1700" dirty="0" err="1">
                <a:solidFill>
                  <a:srgbClr val="000000"/>
                </a:solidFill>
                <a:latin typeface="Courier New" charset="0"/>
                <a:cs typeface="Courier New" charset="0"/>
              </a:rPr>
              <a:t>p.prod_id</a:t>
            </a:r>
            <a:endParaRPr lang="en-US" sz="1700" dirty="0">
              <a:solidFill>
                <a:srgbClr val="000000"/>
              </a:solidFill>
              <a:latin typeface="Courier New" charset="0"/>
              <a:cs typeface="Courier New" charset="0"/>
            </a:endParaRPr>
          </a:p>
          <a:p>
            <a:r>
              <a:rPr lang="en-US" sz="1700" dirty="0">
                <a:solidFill>
                  <a:srgbClr val="000000"/>
                </a:solidFill>
                <a:latin typeface="Courier New" charset="0"/>
                <a:cs typeface="Courier New" charset="0"/>
              </a:rPr>
              <a:t>      WHERE </a:t>
            </a:r>
            <a:r>
              <a:rPr lang="en-US" sz="1700" dirty="0" err="1">
                <a:solidFill>
                  <a:srgbClr val="000000"/>
                </a:solidFill>
                <a:latin typeface="Courier New" charset="0"/>
                <a:cs typeface="Courier New" charset="0"/>
              </a:rPr>
              <a:t>pr.prod_desc</a:t>
            </a:r>
            <a:r>
              <a:rPr lang="en-US" sz="1700" dirty="0">
                <a:solidFill>
                  <a:srgbClr val="000000"/>
                </a:solidFill>
                <a:latin typeface="Courier New" charset="0"/>
                <a:cs typeface="Courier New" charset="0"/>
              </a:rPr>
              <a:t> = 'Mystery </a:t>
            </a:r>
            <a:r>
              <a:rPr lang="en-US" sz="1700" dirty="0" err="1">
                <a:solidFill>
                  <a:srgbClr val="000000"/>
                </a:solidFill>
                <a:latin typeface="Courier New" charset="0"/>
                <a:cs typeface="Courier New" charset="0"/>
              </a:rPr>
              <a:t>Melange</a:t>
            </a:r>
            <a:r>
              <a:rPr lang="en-US" sz="1700" dirty="0">
                <a:solidFill>
                  <a:srgbClr val="000000"/>
                </a:solidFill>
                <a:latin typeface="Courier New" charset="0"/>
                <a:cs typeface="Courier New" charset="0"/>
              </a:rPr>
              <a:t>'</a:t>
            </a:r>
          </a:p>
          <a:p>
            <a:r>
              <a:rPr lang="en-US" sz="1700" dirty="0">
                <a:solidFill>
                  <a:srgbClr val="000000"/>
                </a:solidFill>
                <a:latin typeface="Courier New" charset="0"/>
                <a:cs typeface="Courier New" charset="0"/>
              </a:rPr>
              <a:t>     ) q2</a:t>
            </a:r>
          </a:p>
          <a:p>
            <a:r>
              <a:rPr lang="en-US" sz="1700" dirty="0">
                <a:solidFill>
                  <a:srgbClr val="000000"/>
                </a:solidFill>
                <a:latin typeface="Courier New" charset="0"/>
                <a:cs typeface="Courier New" charset="0"/>
              </a:rPr>
              <a:t>  ON q1.cust_id = q2.cust_id;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114800"/>
            <a:ext cx="1924050" cy="1141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73349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normAutofit/>
          </a:bodyPr>
          <a:lstStyle/>
          <a:p>
            <a:r>
              <a:rPr lang="en-US" sz="2800" dirty="0"/>
              <a:t>MINUS example</a:t>
            </a:r>
          </a:p>
          <a:p>
            <a:pPr lvl="1"/>
            <a:r>
              <a:rPr lang="en-US" sz="2500" dirty="0"/>
              <a:t>Which candy customers have never purchased anything?</a:t>
            </a:r>
          </a:p>
        </p:txBody>
      </p:sp>
      <p:sp>
        <p:nvSpPr>
          <p:cNvPr id="4" name="Rectangle 5"/>
          <p:cNvSpPr>
            <a:spLocks noChangeArrowheads="1"/>
          </p:cNvSpPr>
          <p:nvPr/>
        </p:nvSpPr>
        <p:spPr bwMode="auto">
          <a:xfrm>
            <a:off x="152401" y="2895600"/>
            <a:ext cx="2514600" cy="1066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600" dirty="0">
                <a:solidFill>
                  <a:srgbClr val="000000"/>
                </a:solidFill>
                <a:latin typeface="Courier New" charset="0"/>
                <a:cs typeface="Courier New" charset="0"/>
              </a:rPr>
              <a:t>SELECT </a:t>
            </a:r>
            <a:r>
              <a:rPr lang="en-US" sz="1600" dirty="0" err="1">
                <a:solidFill>
                  <a:srgbClr val="000000"/>
                </a:solidFill>
                <a:latin typeface="Courier New" charset="0"/>
                <a:cs typeface="Courier New" charset="0"/>
              </a:rPr>
              <a:t>cust_id</a:t>
            </a:r>
            <a:r>
              <a:rPr lang="en-US" sz="1600" dirty="0">
                <a:solidFill>
                  <a:srgbClr val="000000"/>
                </a:solidFill>
                <a:latin typeface="Courier New" charset="0"/>
                <a:cs typeface="Courier New" charset="0"/>
              </a:rPr>
              <a:t> </a:t>
            </a:r>
          </a:p>
          <a:p>
            <a:r>
              <a:rPr lang="en-US" sz="1600" dirty="0">
                <a:solidFill>
                  <a:srgbClr val="000000"/>
                </a:solidFill>
                <a:latin typeface="Courier New" charset="0"/>
                <a:cs typeface="Courier New" charset="0"/>
              </a:rPr>
              <a:t>FROM </a:t>
            </a:r>
            <a:r>
              <a:rPr lang="en-US" sz="1600" dirty="0" err="1">
                <a:solidFill>
                  <a:srgbClr val="000000"/>
                </a:solidFill>
                <a:latin typeface="Courier New" charset="0"/>
                <a:cs typeface="Courier New" charset="0"/>
              </a:rPr>
              <a:t>candy_customer</a:t>
            </a:r>
            <a:r>
              <a:rPr lang="en-US" sz="1600" dirty="0">
                <a:solidFill>
                  <a:srgbClr val="000000"/>
                </a:solidFill>
                <a:latin typeface="Courier New" charset="0"/>
                <a:cs typeface="Courier New" charset="0"/>
              </a:rPr>
              <a:t> </a:t>
            </a:r>
          </a:p>
          <a:p>
            <a:r>
              <a:rPr lang="en-US" sz="1600" dirty="0">
                <a:solidFill>
                  <a:srgbClr val="000000"/>
                </a:solidFill>
                <a:latin typeface="Courier New" charset="0"/>
                <a:cs typeface="Courier New" charset="0"/>
              </a:rPr>
              <a:t>ORDER BY </a:t>
            </a:r>
            <a:r>
              <a:rPr lang="en-US" sz="1600" dirty="0" err="1">
                <a:solidFill>
                  <a:srgbClr val="000000"/>
                </a:solidFill>
                <a:latin typeface="Courier New" charset="0"/>
                <a:cs typeface="Courier New" charset="0"/>
              </a:rPr>
              <a:t>cust_id</a:t>
            </a:r>
            <a:r>
              <a:rPr lang="en-US" sz="1600" dirty="0">
                <a:solidFill>
                  <a:srgbClr val="000000"/>
                </a:solidFill>
                <a:latin typeface="Courier New" charset="0"/>
                <a:cs typeface="Courier New" charset="0"/>
              </a:rPr>
              <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895601"/>
            <a:ext cx="776941"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a:spLocks noChangeArrowheads="1"/>
          </p:cNvSpPr>
          <p:nvPr/>
        </p:nvSpPr>
        <p:spPr bwMode="auto">
          <a:xfrm>
            <a:off x="4343400" y="4724400"/>
            <a:ext cx="2508576" cy="18557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600" dirty="0">
                <a:solidFill>
                  <a:srgbClr val="000000"/>
                </a:solidFill>
                <a:latin typeface="Courier New" charset="0"/>
                <a:cs typeface="Courier New" charset="0"/>
              </a:rPr>
              <a:t>SELECT </a:t>
            </a:r>
            <a:r>
              <a:rPr lang="en-US" sz="1600" dirty="0" err="1">
                <a:solidFill>
                  <a:srgbClr val="000000"/>
                </a:solidFill>
                <a:latin typeface="Courier New" charset="0"/>
                <a:cs typeface="Courier New" charset="0"/>
              </a:rPr>
              <a:t>cust_id</a:t>
            </a:r>
            <a:r>
              <a:rPr lang="en-US" sz="1600" dirty="0">
                <a:solidFill>
                  <a:srgbClr val="000000"/>
                </a:solidFill>
                <a:latin typeface="Courier New" charset="0"/>
                <a:cs typeface="Courier New" charset="0"/>
              </a:rPr>
              <a:t> </a:t>
            </a:r>
          </a:p>
          <a:p>
            <a:r>
              <a:rPr lang="en-US" sz="1600" dirty="0">
                <a:solidFill>
                  <a:srgbClr val="000000"/>
                </a:solidFill>
                <a:latin typeface="Courier New" charset="0"/>
                <a:cs typeface="Courier New" charset="0"/>
              </a:rPr>
              <a:t>FROM </a:t>
            </a:r>
            <a:r>
              <a:rPr lang="en-US" sz="1600" dirty="0" err="1">
                <a:solidFill>
                  <a:srgbClr val="000000"/>
                </a:solidFill>
                <a:latin typeface="Courier New" charset="0"/>
                <a:cs typeface="Courier New" charset="0"/>
              </a:rPr>
              <a:t>candy_customer</a:t>
            </a:r>
            <a:endParaRPr lang="en-US" sz="1600" dirty="0">
              <a:solidFill>
                <a:srgbClr val="000000"/>
              </a:solidFill>
              <a:latin typeface="Courier New" charset="0"/>
              <a:cs typeface="Courier New" charset="0"/>
            </a:endParaRPr>
          </a:p>
          <a:p>
            <a:r>
              <a:rPr lang="en-US" sz="1600" dirty="0">
                <a:solidFill>
                  <a:srgbClr val="000000"/>
                </a:solidFill>
                <a:latin typeface="Courier New" charset="0"/>
                <a:cs typeface="Courier New" charset="0"/>
              </a:rPr>
              <a:t>   MINUS</a:t>
            </a:r>
          </a:p>
          <a:p>
            <a:r>
              <a:rPr lang="en-US" sz="1600" dirty="0">
                <a:solidFill>
                  <a:srgbClr val="000000"/>
                </a:solidFill>
                <a:latin typeface="Courier New" charset="0"/>
                <a:cs typeface="Courier New" charset="0"/>
              </a:rPr>
              <a:t>SELECT </a:t>
            </a:r>
            <a:r>
              <a:rPr lang="en-US" sz="1600" dirty="0" err="1">
                <a:solidFill>
                  <a:srgbClr val="000000"/>
                </a:solidFill>
                <a:latin typeface="Courier New" charset="0"/>
                <a:cs typeface="Courier New" charset="0"/>
              </a:rPr>
              <a:t>cust_id</a:t>
            </a:r>
            <a:r>
              <a:rPr lang="en-US" sz="1600" dirty="0">
                <a:solidFill>
                  <a:srgbClr val="000000"/>
                </a:solidFill>
                <a:latin typeface="Courier New" charset="0"/>
                <a:cs typeface="Courier New" charset="0"/>
              </a:rPr>
              <a:t> </a:t>
            </a:r>
          </a:p>
          <a:p>
            <a:r>
              <a:rPr lang="en-US" sz="1600" dirty="0">
                <a:solidFill>
                  <a:srgbClr val="000000"/>
                </a:solidFill>
                <a:latin typeface="Courier New" charset="0"/>
                <a:cs typeface="Courier New" charset="0"/>
              </a:rPr>
              <a:t>FROM </a:t>
            </a:r>
            <a:r>
              <a:rPr lang="en-US" sz="1600" dirty="0" err="1">
                <a:solidFill>
                  <a:srgbClr val="000000"/>
                </a:solidFill>
                <a:latin typeface="Courier New" charset="0"/>
                <a:cs typeface="Courier New" charset="0"/>
              </a:rPr>
              <a:t>candy_purchase</a:t>
            </a:r>
            <a:endParaRPr lang="en-US" sz="1600" dirty="0">
              <a:solidFill>
                <a:srgbClr val="000000"/>
              </a:solidFill>
              <a:latin typeface="Courier New" charset="0"/>
              <a:cs typeface="Courier New" charset="0"/>
            </a:endParaRPr>
          </a:p>
          <a:p>
            <a:r>
              <a:rPr lang="en-US" sz="1600" dirty="0">
                <a:solidFill>
                  <a:srgbClr val="000000"/>
                </a:solidFill>
                <a:latin typeface="Courier New" charset="0"/>
                <a:cs typeface="Courier New" charset="0"/>
              </a:rPr>
              <a:t>ORDER BY </a:t>
            </a:r>
            <a:r>
              <a:rPr lang="en-US" sz="1600" dirty="0" err="1">
                <a:solidFill>
                  <a:srgbClr val="000000"/>
                </a:solidFill>
                <a:latin typeface="Courier New" charset="0"/>
                <a:cs typeface="Courier New" charset="0"/>
              </a:rPr>
              <a:t>cust_id</a:t>
            </a:r>
            <a:r>
              <a:rPr lang="en-US" sz="1600" dirty="0">
                <a:solidFill>
                  <a:srgbClr val="000000"/>
                </a:solidFill>
                <a:latin typeface="Courier New" charset="0"/>
                <a:cs typeface="Courier New" charset="0"/>
              </a:rPr>
              <a:t>;</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5334000"/>
            <a:ext cx="1054768"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8" name="Picture 7"/>
          <p:cNvPicPr>
            <a:picLocks noChangeAspect="1"/>
          </p:cNvPicPr>
          <p:nvPr/>
        </p:nvPicPr>
        <p:blipFill>
          <a:blip r:embed="rId5"/>
          <a:stretch>
            <a:fillRect/>
          </a:stretch>
        </p:blipFill>
        <p:spPr>
          <a:xfrm>
            <a:off x="7696200" y="2895600"/>
            <a:ext cx="838200" cy="2057400"/>
          </a:xfrm>
          <a:prstGeom prst="rect">
            <a:avLst/>
          </a:prstGeom>
        </p:spPr>
      </p:pic>
      <p:sp>
        <p:nvSpPr>
          <p:cNvPr id="9" name="Rectangle 5"/>
          <p:cNvSpPr>
            <a:spLocks noChangeArrowheads="1"/>
          </p:cNvSpPr>
          <p:nvPr/>
        </p:nvSpPr>
        <p:spPr bwMode="auto">
          <a:xfrm>
            <a:off x="4343400" y="2895600"/>
            <a:ext cx="2971800" cy="1066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600" dirty="0">
                <a:solidFill>
                  <a:srgbClr val="000000"/>
                </a:solidFill>
                <a:latin typeface="Courier New" charset="0"/>
                <a:cs typeface="Courier New" charset="0"/>
              </a:rPr>
              <a:t>SELECT DISTINCT </a:t>
            </a:r>
            <a:r>
              <a:rPr lang="en-US" sz="1600" dirty="0" err="1">
                <a:solidFill>
                  <a:srgbClr val="000000"/>
                </a:solidFill>
                <a:latin typeface="Courier New" charset="0"/>
                <a:cs typeface="Courier New" charset="0"/>
              </a:rPr>
              <a:t>cust_id</a:t>
            </a:r>
            <a:r>
              <a:rPr lang="en-US" sz="1600" dirty="0">
                <a:solidFill>
                  <a:srgbClr val="000000"/>
                </a:solidFill>
                <a:latin typeface="Courier New" charset="0"/>
                <a:cs typeface="Courier New" charset="0"/>
              </a:rPr>
              <a:t> </a:t>
            </a:r>
          </a:p>
          <a:p>
            <a:r>
              <a:rPr lang="en-US" sz="1600" dirty="0">
                <a:solidFill>
                  <a:srgbClr val="000000"/>
                </a:solidFill>
                <a:latin typeface="Courier New" charset="0"/>
                <a:cs typeface="Courier New" charset="0"/>
              </a:rPr>
              <a:t>FROM </a:t>
            </a:r>
            <a:r>
              <a:rPr lang="en-US" sz="1600" dirty="0" err="1">
                <a:solidFill>
                  <a:srgbClr val="000000"/>
                </a:solidFill>
                <a:latin typeface="Courier New" charset="0"/>
                <a:cs typeface="Courier New" charset="0"/>
              </a:rPr>
              <a:t>candy_purchase</a:t>
            </a:r>
            <a:r>
              <a:rPr lang="en-US" sz="1600" dirty="0">
                <a:solidFill>
                  <a:srgbClr val="000000"/>
                </a:solidFill>
                <a:latin typeface="Courier New" charset="0"/>
                <a:cs typeface="Courier New" charset="0"/>
              </a:rPr>
              <a:t> </a:t>
            </a:r>
          </a:p>
          <a:p>
            <a:r>
              <a:rPr lang="en-US" sz="1600" dirty="0">
                <a:solidFill>
                  <a:srgbClr val="000000"/>
                </a:solidFill>
                <a:latin typeface="Courier New" charset="0"/>
                <a:cs typeface="Courier New" charset="0"/>
              </a:rPr>
              <a:t>ORDER BY </a:t>
            </a:r>
            <a:r>
              <a:rPr lang="en-US" sz="1600" dirty="0" err="1">
                <a:solidFill>
                  <a:srgbClr val="000000"/>
                </a:solidFill>
                <a:latin typeface="Courier New" charset="0"/>
                <a:cs typeface="Courier New" charset="0"/>
              </a:rPr>
              <a:t>cust_id</a:t>
            </a:r>
            <a:r>
              <a:rPr lang="en-US" sz="1600" dirty="0">
                <a:solidFill>
                  <a:srgbClr val="000000"/>
                </a:solidFill>
                <a:latin typeface="Courier New" charset="0"/>
                <a:cs typeface="Courier New" charset="0"/>
              </a:rPr>
              <a:t>;</a:t>
            </a:r>
          </a:p>
        </p:txBody>
      </p:sp>
    </p:spTree>
    <p:extLst>
      <p:ext uri="{BB962C8B-B14F-4D97-AF65-F5344CB8AC3E}">
        <p14:creationId xmlns:p14="http://schemas.microsoft.com/office/powerpoint/2010/main" val="1873923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Using Set Operations</a:t>
            </a:r>
          </a:p>
        </p:txBody>
      </p:sp>
      <p:sp>
        <p:nvSpPr>
          <p:cNvPr id="3" name="Content Placeholder 2"/>
          <p:cNvSpPr>
            <a:spLocks noGrp="1"/>
          </p:cNvSpPr>
          <p:nvPr>
            <p:ph sz="quarter" idx="1"/>
          </p:nvPr>
        </p:nvSpPr>
        <p:spPr/>
        <p:txBody>
          <a:bodyPr/>
          <a:lstStyle/>
          <a:p>
            <a:r>
              <a:rPr lang="en-US" dirty="0"/>
              <a:t>MINUS alternative</a:t>
            </a:r>
          </a:p>
          <a:p>
            <a:pPr lvl="1"/>
            <a:r>
              <a:rPr lang="en-US" sz="2400" dirty="0"/>
              <a:t>Use a LEFT JOIN along with IS NULL</a:t>
            </a:r>
          </a:p>
          <a:p>
            <a:pPr lvl="1"/>
            <a:r>
              <a:rPr lang="en-US" sz="2400" dirty="0"/>
              <a:t>Works in both Oracle and MySQL</a:t>
            </a:r>
          </a:p>
        </p:txBody>
      </p:sp>
      <p:sp>
        <p:nvSpPr>
          <p:cNvPr id="5" name="Rectangle 5"/>
          <p:cNvSpPr>
            <a:spLocks noChangeArrowheads="1"/>
          </p:cNvSpPr>
          <p:nvPr/>
        </p:nvSpPr>
        <p:spPr bwMode="auto">
          <a:xfrm>
            <a:off x="1295400" y="3048000"/>
            <a:ext cx="3886200" cy="172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c </a:t>
            </a:r>
          </a:p>
          <a:p>
            <a:r>
              <a:rPr lang="en-US" dirty="0">
                <a:solidFill>
                  <a:srgbClr val="000000"/>
                </a:solidFill>
                <a:latin typeface="Courier New" charset="0"/>
                <a:cs typeface="Courier New" charset="0"/>
              </a:rPr>
              <a:t>LEFT JOIN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 p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ORDER BY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1611402" cy="43018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 name="Rectangle 5"/>
          <p:cNvSpPr>
            <a:spLocks noChangeArrowheads="1"/>
          </p:cNvSpPr>
          <p:nvPr/>
        </p:nvSpPr>
        <p:spPr bwMode="auto">
          <a:xfrm>
            <a:off x="1295400" y="4953000"/>
            <a:ext cx="3886200" cy="178911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cs typeface="Courier New" charset="0"/>
              </a:rPr>
              <a:t>SELECT </a:t>
            </a:r>
            <a:r>
              <a:rPr lang="en-US" dirty="0" err="1">
                <a:solidFill>
                  <a:srgbClr val="000000"/>
                </a:solidFill>
                <a:latin typeface="Courier New" charset="0"/>
                <a:cs typeface="Courier New" charset="0"/>
              </a:rPr>
              <a:t>c.cust_id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FROM </a:t>
            </a:r>
            <a:r>
              <a:rPr lang="en-US" dirty="0" err="1">
                <a:solidFill>
                  <a:srgbClr val="000000"/>
                </a:solidFill>
                <a:latin typeface="Courier New" charset="0"/>
                <a:cs typeface="Courier New" charset="0"/>
              </a:rPr>
              <a:t>candy_customer</a:t>
            </a:r>
            <a:r>
              <a:rPr lang="en-US" dirty="0">
                <a:solidFill>
                  <a:srgbClr val="000000"/>
                </a:solidFill>
                <a:latin typeface="Courier New" charset="0"/>
                <a:cs typeface="Courier New" charset="0"/>
              </a:rPr>
              <a:t> c </a:t>
            </a:r>
          </a:p>
          <a:p>
            <a:r>
              <a:rPr lang="en-US" dirty="0">
                <a:solidFill>
                  <a:srgbClr val="000000"/>
                </a:solidFill>
                <a:latin typeface="Courier New" charset="0"/>
                <a:cs typeface="Courier New" charset="0"/>
              </a:rPr>
              <a:t>LEFT JOIN </a:t>
            </a:r>
            <a:r>
              <a:rPr lang="en-US" dirty="0" err="1">
                <a:solidFill>
                  <a:srgbClr val="000000"/>
                </a:solidFill>
                <a:latin typeface="Courier New" charset="0"/>
                <a:cs typeface="Courier New" charset="0"/>
              </a:rPr>
              <a:t>candy_purchase</a:t>
            </a:r>
            <a:r>
              <a:rPr lang="en-US" dirty="0">
                <a:solidFill>
                  <a:srgbClr val="000000"/>
                </a:solidFill>
                <a:latin typeface="Courier New" charset="0"/>
                <a:cs typeface="Courier New" charset="0"/>
              </a:rPr>
              <a:t> p </a:t>
            </a:r>
          </a:p>
          <a:p>
            <a:r>
              <a:rPr lang="en-US" dirty="0">
                <a:solidFill>
                  <a:srgbClr val="000000"/>
                </a:solidFill>
                <a:latin typeface="Courier New" charset="0"/>
                <a:cs typeface="Courier New" charset="0"/>
              </a:rPr>
              <a:t>  ON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 = </a:t>
            </a:r>
            <a:r>
              <a:rPr lang="en-US" dirty="0" err="1">
                <a:solidFill>
                  <a:srgbClr val="000000"/>
                </a:solidFill>
                <a:latin typeface="Courier New" charset="0"/>
                <a:cs typeface="Courier New" charset="0"/>
              </a:rPr>
              <a:t>p.cust_id</a:t>
            </a:r>
            <a:endParaRPr lang="en-US" dirty="0">
              <a:solidFill>
                <a:srgbClr val="000000"/>
              </a:solidFill>
              <a:latin typeface="Courier New" charset="0"/>
              <a:cs typeface="Courier New" charset="0"/>
            </a:endParaRPr>
          </a:p>
          <a:p>
            <a:r>
              <a:rPr lang="en-US" dirty="0">
                <a:solidFill>
                  <a:srgbClr val="000000"/>
                </a:solidFill>
                <a:latin typeface="Courier New" charset="0"/>
                <a:cs typeface="Courier New" charset="0"/>
              </a:rPr>
              <a:t>WHERE </a:t>
            </a:r>
            <a:r>
              <a:rPr lang="en-US" dirty="0" err="1">
                <a:solidFill>
                  <a:srgbClr val="000000"/>
                </a:solidFill>
                <a:latin typeface="Courier New" charset="0"/>
                <a:cs typeface="Courier New" charset="0"/>
              </a:rPr>
              <a:t>p.cust_id</a:t>
            </a:r>
            <a:r>
              <a:rPr lang="en-US" dirty="0">
                <a:solidFill>
                  <a:srgbClr val="000000"/>
                </a:solidFill>
                <a:latin typeface="Courier New" charset="0"/>
                <a:cs typeface="Courier New" charset="0"/>
              </a:rPr>
              <a:t> IS NULL</a:t>
            </a:r>
          </a:p>
          <a:p>
            <a:r>
              <a:rPr lang="en-US" dirty="0">
                <a:solidFill>
                  <a:srgbClr val="000000"/>
                </a:solidFill>
                <a:latin typeface="Courier New" charset="0"/>
                <a:cs typeface="Courier New" charset="0"/>
              </a:rPr>
              <a:t>ORDER BY </a:t>
            </a:r>
            <a:r>
              <a:rPr lang="en-US" dirty="0" err="1">
                <a:solidFill>
                  <a:srgbClr val="000000"/>
                </a:solidFill>
                <a:latin typeface="Courier New" charset="0"/>
                <a:cs typeface="Courier New" charset="0"/>
              </a:rPr>
              <a:t>c.cust_id</a:t>
            </a:r>
            <a:r>
              <a:rPr lang="en-US" dirty="0">
                <a:solidFill>
                  <a:srgbClr val="000000"/>
                </a:solidFill>
                <a:latin typeface="Courier New" charset="0"/>
                <a:cs typeface="Courier New" charset="0"/>
              </a:rPr>
              <a:t>;</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5257800"/>
            <a:ext cx="1343025"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cxnSp>
        <p:nvCxnSpPr>
          <p:cNvPr id="9" name="Straight Arrow Connector 8"/>
          <p:cNvCxnSpPr>
            <a:endCxn id="6" idx="1"/>
          </p:cNvCxnSpPr>
          <p:nvPr/>
        </p:nvCxnSpPr>
        <p:spPr>
          <a:xfrm flipV="1">
            <a:off x="5181600" y="3674947"/>
            <a:ext cx="685800" cy="28745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5181600" y="5943600"/>
            <a:ext cx="2438400" cy="5885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623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a:bodyPr>
          <a:lstStyle/>
          <a:p>
            <a:r>
              <a:rPr lang="en-US" dirty="0"/>
              <a:t>Queries using multiple tables</a:t>
            </a:r>
          </a:p>
          <a:p>
            <a:pPr lvl="1"/>
            <a:r>
              <a:rPr lang="en-US" dirty="0"/>
              <a:t>Join queries </a:t>
            </a:r>
          </a:p>
          <a:p>
            <a:pPr lvl="2"/>
            <a:r>
              <a:rPr lang="en-US" dirty="0"/>
              <a:t>Inner </a:t>
            </a:r>
          </a:p>
          <a:p>
            <a:pPr lvl="2"/>
            <a:r>
              <a:rPr lang="en-US" dirty="0"/>
              <a:t>Outer </a:t>
            </a:r>
          </a:p>
          <a:p>
            <a:pPr lvl="2"/>
            <a:r>
              <a:rPr lang="en-US" dirty="0"/>
              <a:t>Self</a:t>
            </a:r>
          </a:p>
          <a:p>
            <a:pPr lvl="1"/>
            <a:r>
              <a:rPr lang="en-US" dirty="0"/>
              <a:t>Nested queries</a:t>
            </a:r>
          </a:p>
          <a:p>
            <a:r>
              <a:rPr lang="en-US" dirty="0"/>
              <a:t>Queries using set operations</a:t>
            </a:r>
          </a:p>
          <a:p>
            <a:r>
              <a:rPr lang="en-US" b="1" dirty="0"/>
              <a:t>Views</a:t>
            </a:r>
            <a:endParaRPr lang="en-US" b="1" dirty="0">
              <a:cs typeface="Tw Cen MT"/>
            </a:endParaRPr>
          </a:p>
        </p:txBody>
      </p:sp>
    </p:spTree>
    <p:extLst>
      <p:ext uri="{BB962C8B-B14F-4D97-AF65-F5344CB8AC3E}">
        <p14:creationId xmlns:p14="http://schemas.microsoft.com/office/powerpoint/2010/main" val="29945678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sz="quarter" idx="1"/>
          </p:nvPr>
        </p:nvSpPr>
        <p:spPr/>
        <p:txBody>
          <a:bodyPr/>
          <a:lstStyle/>
          <a:p>
            <a:r>
              <a:rPr lang="en-US" sz="3200" dirty="0"/>
              <a:t>A </a:t>
            </a:r>
            <a:r>
              <a:rPr lang="en-US" sz="3200" b="1" dirty="0"/>
              <a:t>view</a:t>
            </a:r>
            <a:r>
              <a:rPr lang="en-US" sz="3200" dirty="0"/>
              <a:t> is a virtual table based on a query</a:t>
            </a:r>
          </a:p>
          <a:p>
            <a:pPr lvl="1"/>
            <a:r>
              <a:rPr lang="en-US" sz="2800" dirty="0"/>
              <a:t>It can be used to restrict the fields that certain users can access</a:t>
            </a:r>
          </a:p>
          <a:p>
            <a:pPr lvl="1"/>
            <a:r>
              <a:rPr lang="en-US" sz="2800" dirty="0"/>
              <a:t>It can be used to simplify join queries</a:t>
            </a:r>
          </a:p>
          <a:p>
            <a:pPr lvl="2"/>
            <a:r>
              <a:rPr lang="en-US" sz="2500" dirty="0"/>
              <a:t>You can think of it as a “stored query”</a:t>
            </a:r>
          </a:p>
        </p:txBody>
      </p:sp>
    </p:spTree>
    <p:extLst>
      <p:ext uri="{BB962C8B-B14F-4D97-AF65-F5344CB8AC3E}">
        <p14:creationId xmlns:p14="http://schemas.microsoft.com/office/powerpoint/2010/main" val="31858694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sz="quarter" idx="1"/>
          </p:nvPr>
        </p:nvSpPr>
        <p:spPr/>
        <p:txBody>
          <a:bodyPr/>
          <a:lstStyle/>
          <a:p>
            <a:r>
              <a:rPr lang="en-US" dirty="0"/>
              <a:t>Simple view</a:t>
            </a:r>
          </a:p>
          <a:p>
            <a:pPr lvl="1"/>
            <a:r>
              <a:rPr lang="en-US" dirty="0"/>
              <a:t>Based on a single table</a:t>
            </a:r>
          </a:p>
          <a:p>
            <a:pPr lvl="1"/>
            <a:endParaRPr lang="en-US" dirty="0"/>
          </a:p>
          <a:p>
            <a:pPr marL="365760" lvl="1" indent="0">
              <a:buNone/>
            </a:pPr>
            <a:endParaRPr lang="en-US" dirty="0"/>
          </a:p>
          <a:p>
            <a:pPr marL="365760" lvl="1" indent="0">
              <a:buNone/>
            </a:pPr>
            <a:endParaRPr lang="en-US" dirty="0"/>
          </a:p>
          <a:p>
            <a:pPr lvl="1"/>
            <a:r>
              <a:rPr lang="en-US" dirty="0"/>
              <a:t>Primary use:  hides fields to control access</a:t>
            </a:r>
          </a:p>
          <a:p>
            <a:pPr lvl="1"/>
            <a:r>
              <a:rPr lang="en-US" dirty="0"/>
              <a:t>Users can select, insert, update, and delete from </a:t>
            </a:r>
            <a:r>
              <a:rPr lang="en-US" dirty="0">
                <a:solidFill>
                  <a:srgbClr val="000099"/>
                </a:solidFill>
              </a:rPr>
              <a:t>simple </a:t>
            </a:r>
            <a:r>
              <a:rPr lang="en-US" dirty="0"/>
              <a:t>views just as with tables</a:t>
            </a:r>
          </a:p>
        </p:txBody>
      </p:sp>
      <p:sp>
        <p:nvSpPr>
          <p:cNvPr id="4" name="Rectangle 5"/>
          <p:cNvSpPr>
            <a:spLocks noChangeArrowheads="1"/>
          </p:cNvSpPr>
          <p:nvPr/>
        </p:nvSpPr>
        <p:spPr bwMode="auto">
          <a:xfrm>
            <a:off x="2209800" y="2667000"/>
            <a:ext cx="4724400" cy="990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600" dirty="0">
                <a:solidFill>
                  <a:srgbClr val="000000"/>
                </a:solidFill>
                <a:latin typeface="Courier New" charset="0"/>
              </a:rPr>
              <a:t>CREATE VIEW </a:t>
            </a:r>
            <a:r>
              <a:rPr lang="en-US" sz="1600" dirty="0" err="1">
                <a:solidFill>
                  <a:srgbClr val="000000"/>
                </a:solidFill>
                <a:latin typeface="Courier New" charset="0"/>
              </a:rPr>
              <a:t>candy_customer_view</a:t>
            </a:r>
            <a:r>
              <a:rPr lang="en-US" sz="1600" dirty="0">
                <a:solidFill>
                  <a:srgbClr val="000000"/>
                </a:solidFill>
                <a:latin typeface="Courier New" charset="0"/>
              </a:rPr>
              <a:t> AS</a:t>
            </a:r>
          </a:p>
          <a:p>
            <a:r>
              <a:rPr lang="en-US" sz="1600" dirty="0">
                <a:solidFill>
                  <a:srgbClr val="000000"/>
                </a:solidFill>
                <a:latin typeface="Courier New" charset="0"/>
              </a:rPr>
              <a:t>SELECT </a:t>
            </a:r>
            <a:r>
              <a:rPr lang="en-US" sz="1600" dirty="0" err="1">
                <a:solidFill>
                  <a:srgbClr val="000000"/>
                </a:solidFill>
                <a:latin typeface="Courier New" charset="0"/>
              </a:rPr>
              <a:t>cust_id</a:t>
            </a:r>
            <a:r>
              <a:rPr lang="en-US" sz="1600" dirty="0">
                <a:solidFill>
                  <a:srgbClr val="000000"/>
                </a:solidFill>
                <a:latin typeface="Courier New" charset="0"/>
              </a:rPr>
              <a:t>, </a:t>
            </a:r>
            <a:r>
              <a:rPr lang="en-US" sz="1600" dirty="0" err="1">
                <a:solidFill>
                  <a:srgbClr val="000000"/>
                </a:solidFill>
                <a:latin typeface="Courier New" charset="0"/>
              </a:rPr>
              <a:t>cust_name</a:t>
            </a:r>
            <a:r>
              <a:rPr lang="en-US" sz="1600" dirty="0">
                <a:solidFill>
                  <a:srgbClr val="000000"/>
                </a:solidFill>
                <a:latin typeface="Courier New" charset="0"/>
              </a:rPr>
              <a:t>, </a:t>
            </a:r>
            <a:r>
              <a:rPr lang="en-US" sz="1600" dirty="0" err="1">
                <a:solidFill>
                  <a:srgbClr val="000000"/>
                </a:solidFill>
                <a:latin typeface="Courier New" charset="0"/>
              </a:rPr>
              <a:t>cust_type</a:t>
            </a:r>
            <a:r>
              <a:rPr lang="en-US" sz="1600" dirty="0">
                <a:solidFill>
                  <a:srgbClr val="000000"/>
                </a:solidFill>
                <a:latin typeface="Courier New" charset="0"/>
              </a:rPr>
              <a:t>, </a:t>
            </a:r>
          </a:p>
          <a:p>
            <a:r>
              <a:rPr lang="en-US" sz="1600" dirty="0">
                <a:solidFill>
                  <a:srgbClr val="000000"/>
                </a:solidFill>
                <a:latin typeface="Courier New" charset="0"/>
              </a:rPr>
              <a:t>       </a:t>
            </a:r>
            <a:r>
              <a:rPr lang="en-US" sz="1600" dirty="0" err="1">
                <a:solidFill>
                  <a:srgbClr val="000000"/>
                </a:solidFill>
                <a:latin typeface="Courier New" charset="0"/>
              </a:rPr>
              <a:t>cust_addr,cust_zip</a:t>
            </a:r>
            <a:endParaRPr lang="en-US" sz="1600" dirty="0">
              <a:solidFill>
                <a:srgbClr val="000000"/>
              </a:solidFill>
              <a:latin typeface="Courier New" charset="0"/>
            </a:endParaRPr>
          </a:p>
          <a:p>
            <a:r>
              <a:rPr lang="en-US" sz="1600" dirty="0">
                <a:solidFill>
                  <a:srgbClr val="000000"/>
                </a:solidFill>
                <a:latin typeface="Courier New" charset="0"/>
              </a:rPr>
              <a:t>FROM </a:t>
            </a:r>
            <a:r>
              <a:rPr lang="en-US" sz="1600" dirty="0" err="1">
                <a:solidFill>
                  <a:srgbClr val="000000"/>
                </a:solidFill>
                <a:latin typeface="Courier New" charset="0"/>
              </a:rPr>
              <a:t>candy_customer</a:t>
            </a:r>
            <a:r>
              <a:rPr lang="en-US" sz="1600" dirty="0">
                <a:solidFill>
                  <a:srgbClr val="000000"/>
                </a:solidFill>
                <a:latin typeface="Courier New" charset="0"/>
              </a:rPr>
              <a:t>;</a:t>
            </a:r>
            <a:endParaRPr lang="en-US" sz="1600" i="1" dirty="0">
              <a:solidFill>
                <a:srgbClr val="000000"/>
              </a:solidFill>
              <a:latin typeface="Courier New" charset="0"/>
            </a:endParaRPr>
          </a:p>
        </p:txBody>
      </p:sp>
      <p:sp>
        <p:nvSpPr>
          <p:cNvPr id="6" name="Rectangle 5"/>
          <p:cNvSpPr>
            <a:spLocks noChangeArrowheads="1"/>
          </p:cNvSpPr>
          <p:nvPr/>
        </p:nvSpPr>
        <p:spPr bwMode="auto">
          <a:xfrm>
            <a:off x="2971800" y="5486400"/>
            <a:ext cx="3200400" cy="762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600" dirty="0">
                <a:solidFill>
                  <a:srgbClr val="000000"/>
                </a:solidFill>
                <a:latin typeface="Courier New" charset="0"/>
              </a:rPr>
              <a:t>SELECT *</a:t>
            </a:r>
          </a:p>
          <a:p>
            <a:r>
              <a:rPr lang="en-US" sz="1600" dirty="0">
                <a:solidFill>
                  <a:srgbClr val="000000"/>
                </a:solidFill>
                <a:latin typeface="Courier New" charset="0"/>
              </a:rPr>
              <a:t>FROM </a:t>
            </a:r>
            <a:r>
              <a:rPr lang="en-US" sz="1600" dirty="0" err="1">
                <a:solidFill>
                  <a:srgbClr val="000000"/>
                </a:solidFill>
                <a:latin typeface="Courier New" charset="0"/>
              </a:rPr>
              <a:t>candy_customer_view</a:t>
            </a:r>
            <a:r>
              <a:rPr lang="en-US" sz="1600" dirty="0">
                <a:solidFill>
                  <a:srgbClr val="000000"/>
                </a:solidFill>
                <a:latin typeface="Courier New" charset="0"/>
              </a:rPr>
              <a:t>;</a:t>
            </a:r>
            <a:endParaRPr lang="en-US" sz="1600" i="1" dirty="0">
              <a:solidFill>
                <a:srgbClr val="000000"/>
              </a:solidFill>
              <a:latin typeface="Courier New" charset="0"/>
            </a:endParaRPr>
          </a:p>
        </p:txBody>
      </p:sp>
    </p:spTree>
    <p:extLst>
      <p:ext uri="{BB962C8B-B14F-4D97-AF65-F5344CB8AC3E}">
        <p14:creationId xmlns:p14="http://schemas.microsoft.com/office/powerpoint/2010/main" val="2394863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sz="quarter" idx="1"/>
          </p:nvPr>
        </p:nvSpPr>
        <p:spPr>
          <a:xfrm>
            <a:off x="612648" y="1600200"/>
            <a:ext cx="8153400" cy="4876800"/>
          </a:xfrm>
        </p:spPr>
        <p:txBody>
          <a:bodyPr>
            <a:normAutofit lnSpcReduction="10000"/>
          </a:bodyPr>
          <a:lstStyle/>
          <a:p>
            <a:r>
              <a:rPr lang="en-US" sz="3200" dirty="0"/>
              <a:t>Complex view</a:t>
            </a:r>
          </a:p>
          <a:p>
            <a:pPr lvl="1"/>
            <a:r>
              <a:rPr lang="en-US" dirty="0"/>
              <a:t>Created by joining multiple tables</a:t>
            </a:r>
          </a:p>
          <a:p>
            <a:pPr lvl="1"/>
            <a:endParaRPr lang="en-US" dirty="0"/>
          </a:p>
          <a:p>
            <a:pPr lvl="1"/>
            <a:endParaRPr lang="en-US" dirty="0"/>
          </a:p>
          <a:p>
            <a:pPr lvl="1"/>
            <a:endParaRPr lang="en-US" dirty="0"/>
          </a:p>
          <a:p>
            <a:pPr lvl="1"/>
            <a:endParaRPr lang="en-US" dirty="0"/>
          </a:p>
          <a:p>
            <a:pPr lvl="1"/>
            <a:endParaRPr lang="en-US" dirty="0"/>
          </a:p>
          <a:p>
            <a:pPr lvl="1">
              <a:lnSpc>
                <a:spcPct val="80000"/>
              </a:lnSpc>
            </a:pPr>
            <a:r>
              <a:rPr lang="en-US" dirty="0"/>
              <a:t>Primary use:  to simplify queries</a:t>
            </a:r>
          </a:p>
          <a:p>
            <a:pPr lvl="1">
              <a:lnSpc>
                <a:spcPct val="80000"/>
              </a:lnSpc>
            </a:pPr>
            <a:r>
              <a:rPr lang="en-US" dirty="0"/>
              <a:t>Users can select from complex views</a:t>
            </a:r>
          </a:p>
          <a:p>
            <a:pPr lvl="1">
              <a:lnSpc>
                <a:spcPct val="80000"/>
              </a:lnSpc>
            </a:pPr>
            <a:r>
              <a:rPr lang="en-US" dirty="0"/>
              <a:t>Users </a:t>
            </a:r>
            <a:r>
              <a:rPr lang="en-US" b="1" dirty="0">
                <a:solidFill>
                  <a:srgbClr val="000000"/>
                </a:solidFill>
              </a:rPr>
              <a:t>cannot </a:t>
            </a:r>
            <a:r>
              <a:rPr lang="en-US" dirty="0"/>
              <a:t>insert, update, and delete from </a:t>
            </a:r>
            <a:r>
              <a:rPr lang="en-US" dirty="0">
                <a:solidFill>
                  <a:srgbClr val="000099"/>
                </a:solidFill>
              </a:rPr>
              <a:t>complex</a:t>
            </a:r>
            <a:r>
              <a:rPr lang="en-US" dirty="0"/>
              <a:t> views</a:t>
            </a:r>
            <a:endParaRPr lang="en-US" dirty="0">
              <a:solidFill>
                <a:srgbClr val="000099"/>
              </a:solidFill>
            </a:endParaRPr>
          </a:p>
          <a:p>
            <a:pPr lvl="2">
              <a:lnSpc>
                <a:spcPct val="80000"/>
              </a:lnSpc>
            </a:pPr>
            <a:r>
              <a:rPr lang="en-US" dirty="0">
                <a:solidFill>
                  <a:srgbClr val="000000"/>
                </a:solidFill>
              </a:rPr>
              <a:t>These “action queries” only work on single tables</a:t>
            </a:r>
          </a:p>
          <a:p>
            <a:endParaRPr lang="en-US" dirty="0"/>
          </a:p>
        </p:txBody>
      </p:sp>
      <p:sp>
        <p:nvSpPr>
          <p:cNvPr id="4" name="Rectangle 5"/>
          <p:cNvSpPr>
            <a:spLocks noChangeArrowheads="1"/>
          </p:cNvSpPr>
          <p:nvPr/>
        </p:nvSpPr>
        <p:spPr bwMode="auto">
          <a:xfrm>
            <a:off x="685800" y="2667000"/>
            <a:ext cx="8001000" cy="1828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rPr>
              <a:t>CREATE VIEW </a:t>
            </a:r>
            <a:r>
              <a:rPr lang="en-US" dirty="0" err="1">
                <a:solidFill>
                  <a:srgbClr val="000000"/>
                </a:solidFill>
                <a:latin typeface="Courier New" charset="0"/>
              </a:rPr>
              <a:t>purchase_product_view</a:t>
            </a:r>
            <a:r>
              <a:rPr lang="en-US" dirty="0">
                <a:solidFill>
                  <a:srgbClr val="000000"/>
                </a:solidFill>
                <a:latin typeface="Courier New" charset="0"/>
              </a:rPr>
              <a:t> AS</a:t>
            </a:r>
          </a:p>
          <a:p>
            <a:r>
              <a:rPr lang="en-US" dirty="0">
                <a:solidFill>
                  <a:srgbClr val="000000"/>
                </a:solidFill>
                <a:latin typeface="Courier New" charset="0"/>
              </a:rPr>
              <a:t>SELECT </a:t>
            </a:r>
            <a:r>
              <a:rPr lang="en-US" dirty="0" err="1">
                <a:solidFill>
                  <a:srgbClr val="000000"/>
                </a:solidFill>
                <a:latin typeface="Courier New" charset="0"/>
              </a:rPr>
              <a:t>purch_date</a:t>
            </a:r>
            <a:r>
              <a:rPr lang="en-US" dirty="0">
                <a:solidFill>
                  <a:srgbClr val="000000"/>
                </a:solidFill>
                <a:latin typeface="Courier New" charset="0"/>
              </a:rPr>
              <a:t>, </a:t>
            </a:r>
            <a:r>
              <a:rPr lang="en-US" dirty="0" err="1">
                <a:solidFill>
                  <a:srgbClr val="000000"/>
                </a:solidFill>
                <a:latin typeface="Courier New" charset="0"/>
              </a:rPr>
              <a:t>delivery_date</a:t>
            </a:r>
            <a:r>
              <a:rPr lang="en-US" dirty="0">
                <a:solidFill>
                  <a:srgbClr val="000000"/>
                </a:solidFill>
                <a:latin typeface="Courier New" charset="0"/>
              </a:rPr>
              <a:t>, </a:t>
            </a:r>
          </a:p>
          <a:p>
            <a:r>
              <a:rPr lang="en-US" dirty="0">
                <a:solidFill>
                  <a:srgbClr val="000000"/>
                </a:solidFill>
                <a:latin typeface="Courier New" charset="0"/>
              </a:rPr>
              <a:t>       </a:t>
            </a:r>
            <a:r>
              <a:rPr lang="en-US" dirty="0" err="1">
                <a:solidFill>
                  <a:srgbClr val="000000"/>
                </a:solidFill>
                <a:latin typeface="Courier New" charset="0"/>
              </a:rPr>
              <a:t>prod_desc</a:t>
            </a:r>
            <a:r>
              <a:rPr lang="en-US" dirty="0">
                <a:solidFill>
                  <a:srgbClr val="000000"/>
                </a:solidFill>
                <a:latin typeface="Courier New" charset="0"/>
              </a:rPr>
              <a:t>, pounds </a:t>
            </a:r>
          </a:p>
          <a:p>
            <a:r>
              <a:rPr lang="en-US" dirty="0">
                <a:solidFill>
                  <a:srgbClr val="000000"/>
                </a:solidFill>
                <a:latin typeface="Courier New" charset="0"/>
              </a:rPr>
              <a:t>FROM </a:t>
            </a:r>
            <a:r>
              <a:rPr lang="en-US" dirty="0" err="1">
                <a:solidFill>
                  <a:srgbClr val="000000"/>
                </a:solidFill>
                <a:latin typeface="Courier New" charset="0"/>
              </a:rPr>
              <a:t>candy_purchase</a:t>
            </a:r>
            <a:r>
              <a:rPr lang="en-US" dirty="0">
                <a:solidFill>
                  <a:srgbClr val="000000"/>
                </a:solidFill>
                <a:latin typeface="Courier New" charset="0"/>
              </a:rPr>
              <a:t> </a:t>
            </a:r>
            <a:r>
              <a:rPr lang="en-US" dirty="0" err="1">
                <a:solidFill>
                  <a:srgbClr val="000000"/>
                </a:solidFill>
                <a:latin typeface="Courier New" charset="0"/>
              </a:rPr>
              <a:t>pu</a:t>
            </a:r>
            <a:r>
              <a:rPr lang="en-US" dirty="0">
                <a:solidFill>
                  <a:srgbClr val="000000"/>
                </a:solidFill>
                <a:latin typeface="Courier New" charset="0"/>
              </a:rPr>
              <a:t> </a:t>
            </a:r>
          </a:p>
          <a:p>
            <a:r>
              <a:rPr lang="en-US" dirty="0">
                <a:solidFill>
                  <a:srgbClr val="000000"/>
                </a:solidFill>
                <a:latin typeface="Courier New" charset="0"/>
              </a:rPr>
              <a:t>  INNER JOIN </a:t>
            </a:r>
            <a:r>
              <a:rPr lang="en-US" dirty="0" err="1">
                <a:solidFill>
                  <a:srgbClr val="000000"/>
                </a:solidFill>
                <a:latin typeface="Courier New" charset="0"/>
              </a:rPr>
              <a:t>candy_product</a:t>
            </a:r>
            <a:r>
              <a:rPr lang="en-US" dirty="0">
                <a:solidFill>
                  <a:srgbClr val="000000"/>
                </a:solidFill>
                <a:latin typeface="Courier New" charset="0"/>
              </a:rPr>
              <a:t> </a:t>
            </a:r>
            <a:r>
              <a:rPr lang="en-US" dirty="0" err="1">
                <a:solidFill>
                  <a:srgbClr val="000000"/>
                </a:solidFill>
                <a:latin typeface="Courier New" charset="0"/>
              </a:rPr>
              <a:t>pr</a:t>
            </a:r>
            <a:r>
              <a:rPr lang="en-US" dirty="0">
                <a:solidFill>
                  <a:srgbClr val="000000"/>
                </a:solidFill>
                <a:latin typeface="Courier New" charset="0"/>
              </a:rPr>
              <a:t> ON </a:t>
            </a:r>
            <a:r>
              <a:rPr lang="en-US" dirty="0" err="1">
                <a:solidFill>
                  <a:srgbClr val="000000"/>
                </a:solidFill>
                <a:latin typeface="Courier New" charset="0"/>
              </a:rPr>
              <a:t>pu.prod_id</a:t>
            </a:r>
            <a:r>
              <a:rPr lang="en-US" dirty="0">
                <a:solidFill>
                  <a:srgbClr val="000000"/>
                </a:solidFill>
                <a:latin typeface="Courier New" charset="0"/>
              </a:rPr>
              <a:t> = </a:t>
            </a:r>
            <a:r>
              <a:rPr lang="en-US" dirty="0" err="1">
                <a:solidFill>
                  <a:srgbClr val="000000"/>
                </a:solidFill>
                <a:latin typeface="Courier New" charset="0"/>
              </a:rPr>
              <a:t>pr.prod_id</a:t>
            </a:r>
            <a:r>
              <a:rPr lang="en-US" dirty="0">
                <a:solidFill>
                  <a:srgbClr val="000000"/>
                </a:solidFill>
                <a:latin typeface="Courier New" charset="0"/>
              </a:rPr>
              <a:t>;</a:t>
            </a:r>
            <a:endParaRPr lang="en-US" i="1" dirty="0">
              <a:solidFill>
                <a:srgbClr val="000000"/>
              </a:solidFill>
              <a:latin typeface="Courier New" charset="0"/>
            </a:endParaRPr>
          </a:p>
        </p:txBody>
      </p:sp>
    </p:spTree>
    <p:extLst>
      <p:ext uri="{BB962C8B-B14F-4D97-AF65-F5344CB8AC3E}">
        <p14:creationId xmlns:p14="http://schemas.microsoft.com/office/powerpoint/2010/main" val="366039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sp>
        <p:nvSpPr>
          <p:cNvPr id="3" name="Content Placeholder 2"/>
          <p:cNvSpPr>
            <a:spLocks noGrp="1"/>
          </p:cNvSpPr>
          <p:nvPr>
            <p:ph sz="quarter" idx="1"/>
          </p:nvPr>
        </p:nvSpPr>
        <p:spPr/>
        <p:txBody>
          <a:bodyPr>
            <a:normAutofit fontScale="92500" lnSpcReduction="20000"/>
          </a:bodyPr>
          <a:lstStyle/>
          <a:p>
            <a:r>
              <a:rPr lang="en-US" dirty="0"/>
              <a:t>An inner join retrieves data from multiple tables where matching column values exist according to the join condition</a:t>
            </a:r>
          </a:p>
          <a:p>
            <a:r>
              <a:rPr lang="en-US" dirty="0"/>
              <a:t>Inner join syntax</a:t>
            </a:r>
          </a:p>
          <a:p>
            <a:endParaRPr lang="en-US" dirty="0"/>
          </a:p>
          <a:p>
            <a:endParaRPr lang="en-US" dirty="0"/>
          </a:p>
          <a:p>
            <a:endParaRPr lang="en-US" dirty="0"/>
          </a:p>
          <a:p>
            <a:endParaRPr lang="en-US" dirty="0"/>
          </a:p>
          <a:p>
            <a:pPr lvl="1"/>
            <a:r>
              <a:rPr lang="en-US" dirty="0"/>
              <a:t>The “ON” clause is referred to as the “join condition”</a:t>
            </a:r>
          </a:p>
          <a:p>
            <a:pPr lvl="2"/>
            <a:r>
              <a:rPr lang="en-US" dirty="0"/>
              <a:t>The join condition should join a foreign key in one table to another table’s primary key</a:t>
            </a:r>
          </a:p>
          <a:p>
            <a:pPr lvl="1"/>
            <a:r>
              <a:rPr lang="en-US" dirty="0"/>
              <a:t>The word "INNER" is optional (default join)</a:t>
            </a:r>
          </a:p>
        </p:txBody>
      </p:sp>
      <p:sp>
        <p:nvSpPr>
          <p:cNvPr id="4" name="Rectangle 3"/>
          <p:cNvSpPr>
            <a:spLocks noChangeArrowheads="1"/>
          </p:cNvSpPr>
          <p:nvPr/>
        </p:nvSpPr>
        <p:spPr bwMode="auto">
          <a:xfrm>
            <a:off x="1371600" y="3276600"/>
            <a:ext cx="6629400" cy="1143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dirty="0">
                <a:solidFill>
                  <a:srgbClr val="000000"/>
                </a:solidFill>
                <a:latin typeface="Courier New" charset="0"/>
              </a:rPr>
              <a:t>SELECT </a:t>
            </a:r>
            <a:r>
              <a:rPr lang="en-US" i="1" dirty="0">
                <a:solidFill>
                  <a:srgbClr val="000000"/>
                </a:solidFill>
                <a:latin typeface="Courier New" charset="0"/>
              </a:rPr>
              <a:t>Column1</a:t>
            </a:r>
            <a:r>
              <a:rPr lang="en-US" dirty="0">
                <a:solidFill>
                  <a:srgbClr val="000000"/>
                </a:solidFill>
                <a:latin typeface="Courier New" charset="0"/>
              </a:rPr>
              <a:t>, </a:t>
            </a:r>
            <a:r>
              <a:rPr lang="en-US" i="1" dirty="0">
                <a:solidFill>
                  <a:srgbClr val="000000"/>
                </a:solidFill>
                <a:latin typeface="Courier New" charset="0"/>
              </a:rPr>
              <a:t>Column2</a:t>
            </a:r>
            <a:r>
              <a:rPr lang="en-US" dirty="0">
                <a:solidFill>
                  <a:srgbClr val="000000"/>
                </a:solidFill>
                <a:latin typeface="Courier New" charset="0"/>
              </a:rPr>
              <a:t>, …</a:t>
            </a:r>
          </a:p>
          <a:p>
            <a:r>
              <a:rPr lang="en-US" dirty="0">
                <a:solidFill>
                  <a:srgbClr val="000000"/>
                </a:solidFill>
                <a:latin typeface="Courier New" charset="0"/>
              </a:rPr>
              <a:t>FROM </a:t>
            </a:r>
            <a:r>
              <a:rPr lang="en-US" i="1" dirty="0">
                <a:solidFill>
                  <a:srgbClr val="000000"/>
                </a:solidFill>
                <a:latin typeface="Courier New" charset="0"/>
              </a:rPr>
              <a:t>Table1 </a:t>
            </a:r>
            <a:r>
              <a:rPr lang="en-US" dirty="0">
                <a:solidFill>
                  <a:srgbClr val="000000"/>
                </a:solidFill>
                <a:latin typeface="Courier New" charset="0"/>
              </a:rPr>
              <a:t>INNER JOIN </a:t>
            </a:r>
            <a:r>
              <a:rPr lang="en-US" i="1" dirty="0">
                <a:solidFill>
                  <a:srgbClr val="000000"/>
                </a:solidFill>
                <a:latin typeface="Courier New" charset="0"/>
              </a:rPr>
              <a:t>Table2 </a:t>
            </a:r>
          </a:p>
          <a:p>
            <a:r>
              <a:rPr lang="en-US" i="1" dirty="0">
                <a:solidFill>
                  <a:srgbClr val="000000"/>
                </a:solidFill>
                <a:latin typeface="Courier New" charset="0"/>
              </a:rPr>
              <a:t>	</a:t>
            </a:r>
            <a:r>
              <a:rPr lang="en-US" dirty="0">
                <a:solidFill>
                  <a:srgbClr val="000000"/>
                </a:solidFill>
                <a:latin typeface="Courier New" charset="0"/>
              </a:rPr>
              <a:t>ON </a:t>
            </a:r>
            <a:r>
              <a:rPr lang="en-US" i="1" dirty="0">
                <a:solidFill>
                  <a:srgbClr val="000000"/>
                </a:solidFill>
                <a:latin typeface="Courier New" charset="0"/>
              </a:rPr>
              <a:t>Table1.JoinColumn</a:t>
            </a:r>
            <a:r>
              <a:rPr lang="en-US" dirty="0">
                <a:solidFill>
                  <a:srgbClr val="000000"/>
                </a:solidFill>
                <a:latin typeface="Courier New" charset="0"/>
              </a:rPr>
              <a:t> = </a:t>
            </a:r>
            <a:r>
              <a:rPr lang="en-US" i="1" dirty="0">
                <a:solidFill>
                  <a:srgbClr val="000000"/>
                </a:solidFill>
                <a:latin typeface="Courier New" charset="0"/>
              </a:rPr>
              <a:t>Table2.JoinColumn</a:t>
            </a:r>
            <a:endParaRPr lang="en-US" dirty="0">
              <a:solidFill>
                <a:srgbClr val="000000"/>
              </a:solidFill>
              <a:latin typeface="Courier New" charset="0"/>
            </a:endParaRPr>
          </a:p>
          <a:p>
            <a:r>
              <a:rPr lang="en-US" dirty="0">
                <a:solidFill>
                  <a:srgbClr val="000000"/>
                </a:solidFill>
                <a:latin typeface="Courier New" charset="0"/>
              </a:rPr>
              <a:t>WHERE </a:t>
            </a:r>
            <a:r>
              <a:rPr lang="en-US" i="1" dirty="0" err="1">
                <a:solidFill>
                  <a:srgbClr val="000000"/>
                </a:solidFill>
                <a:latin typeface="Courier New" charset="0"/>
              </a:rPr>
              <a:t>SearchCondition</a:t>
            </a:r>
            <a:r>
              <a:rPr lang="en-US" i="1" dirty="0">
                <a:solidFill>
                  <a:srgbClr val="000000"/>
                </a:solidFill>
                <a:latin typeface="Courier New" charset="0"/>
              </a:rPr>
              <a:t>(s)</a:t>
            </a:r>
            <a:endParaRPr lang="en-US" dirty="0">
              <a:solidFill>
                <a:srgbClr val="000000"/>
              </a:solidFill>
              <a:latin typeface="Courier New" charset="0"/>
            </a:endParaRPr>
          </a:p>
        </p:txBody>
      </p:sp>
    </p:spTree>
    <p:extLst>
      <p:ext uri="{BB962C8B-B14F-4D97-AF65-F5344CB8AC3E}">
        <p14:creationId xmlns:p14="http://schemas.microsoft.com/office/powerpoint/2010/main" val="107864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Queries</a:t>
            </a:r>
          </a:p>
        </p:txBody>
      </p:sp>
      <p:pic>
        <p:nvPicPr>
          <p:cNvPr id="4" name="Picture 3"/>
          <p:cNvPicPr>
            <a:picLocks noChangeAspect="1"/>
          </p:cNvPicPr>
          <p:nvPr/>
        </p:nvPicPr>
        <p:blipFill>
          <a:blip r:embed="rId3"/>
          <a:stretch>
            <a:fillRect/>
          </a:stretch>
        </p:blipFill>
        <p:spPr>
          <a:xfrm>
            <a:off x="2743200" y="2133600"/>
            <a:ext cx="3657600" cy="2651760"/>
          </a:xfrm>
          <a:prstGeom prst="rect">
            <a:avLst/>
          </a:prstGeom>
        </p:spPr>
      </p:pic>
      <p:sp>
        <p:nvSpPr>
          <p:cNvPr id="5" name="TextBox 4"/>
          <p:cNvSpPr txBox="1"/>
          <p:nvPr/>
        </p:nvSpPr>
        <p:spPr>
          <a:xfrm>
            <a:off x="3352800" y="6019800"/>
            <a:ext cx="2640529" cy="369332"/>
          </a:xfrm>
          <a:prstGeom prst="rect">
            <a:avLst/>
          </a:prstGeom>
          <a:noFill/>
        </p:spPr>
        <p:txBody>
          <a:bodyPr wrap="none" rtlCol="0">
            <a:spAutoFit/>
          </a:bodyPr>
          <a:lstStyle/>
          <a:p>
            <a:r>
              <a:rPr lang="en-US" dirty="0"/>
              <a:t>http://www.w3schools.com</a:t>
            </a:r>
          </a:p>
        </p:txBody>
      </p:sp>
    </p:spTree>
    <p:extLst>
      <p:ext uri="{BB962C8B-B14F-4D97-AF65-F5344CB8AC3E}">
        <p14:creationId xmlns:p14="http://schemas.microsoft.com/office/powerpoint/2010/main" val="16726144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C101671259990">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TC101671259990</Template>
  <TotalTime>0</TotalTime>
  <Words>4306</Words>
  <Application>Microsoft Macintosh PowerPoint</Application>
  <PresentationFormat>On-screen Show (4:3)</PresentationFormat>
  <Paragraphs>828</Paragraphs>
  <Slides>77</Slides>
  <Notes>74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5" baseType="lpstr">
      <vt:lpstr>Arial</vt:lpstr>
      <vt:lpstr>Calibri</vt:lpstr>
      <vt:lpstr>Courier New</vt:lpstr>
      <vt:lpstr>Tw Cen MT</vt:lpstr>
      <vt:lpstr>Wingdings</vt:lpstr>
      <vt:lpstr>Wingdings 2</vt:lpstr>
      <vt:lpstr>TC101671259990</vt:lpstr>
      <vt:lpstr>Worksheet</vt:lpstr>
      <vt:lpstr>Multi Table SQL</vt:lpstr>
      <vt:lpstr>Overview</vt:lpstr>
      <vt:lpstr>Queries Using Multiple Tables</vt:lpstr>
      <vt:lpstr>Sample Database (CANDY)</vt:lpstr>
      <vt:lpstr>Queries Using Multiple Tables</vt:lpstr>
      <vt:lpstr>Overview</vt:lpstr>
      <vt:lpstr>Join Queries</vt:lpstr>
      <vt:lpstr>Join Queries</vt:lpstr>
      <vt:lpstr>Join Queries</vt:lpstr>
      <vt:lpstr>Join Queries</vt:lpstr>
      <vt:lpstr>Join Queries</vt:lpstr>
      <vt:lpstr>Join Queries</vt:lpstr>
      <vt:lpstr>Join Queries</vt:lpstr>
      <vt:lpstr>Join Queries</vt:lpstr>
      <vt:lpstr>Join Queries</vt:lpstr>
      <vt:lpstr>Join Queries</vt:lpstr>
      <vt:lpstr>Join Queries</vt:lpstr>
      <vt:lpstr>Join Queries</vt:lpstr>
      <vt:lpstr>Join Queries</vt:lpstr>
      <vt:lpstr>Join Queries</vt:lpstr>
      <vt:lpstr>Sample Database (CANDY)</vt:lpstr>
      <vt:lpstr>Overview</vt:lpstr>
      <vt:lpstr>Join Queries</vt:lpstr>
      <vt:lpstr>Sample Database (CANDY)</vt:lpstr>
      <vt:lpstr>Join Queries</vt:lpstr>
      <vt:lpstr>Join Queries</vt:lpstr>
      <vt:lpstr>Join Queries</vt:lpstr>
      <vt:lpstr>Join Queries</vt:lpstr>
      <vt:lpstr>Join Queries</vt:lpstr>
      <vt:lpstr>Join Queries</vt:lpstr>
      <vt:lpstr>Join Queries</vt:lpstr>
      <vt:lpstr>Join Queries</vt:lpstr>
      <vt:lpstr>Sample Database (CANDY)</vt:lpstr>
      <vt:lpstr>Join Queries</vt:lpstr>
      <vt:lpstr>Join Queries</vt:lpstr>
      <vt:lpstr>Join Queries</vt:lpstr>
      <vt:lpstr>Join Queries</vt:lpstr>
      <vt:lpstr>Overview</vt:lpstr>
      <vt:lpstr>Join Queries</vt:lpstr>
      <vt:lpstr>Join Queries</vt:lpstr>
      <vt:lpstr>Join Queries</vt:lpstr>
      <vt:lpstr>Overview</vt:lpstr>
      <vt:lpstr>Nested Queries</vt:lpstr>
      <vt:lpstr>Nested Queries</vt:lpstr>
      <vt:lpstr>Nested Queries</vt:lpstr>
      <vt:lpstr>Nested Queries</vt:lpstr>
      <vt:lpstr>Nested Queries</vt:lpstr>
      <vt:lpstr>Nested Queries</vt:lpstr>
      <vt:lpstr>Nested Queries</vt:lpstr>
      <vt:lpstr>Nested Queries</vt:lpstr>
      <vt:lpstr>Nested Queries</vt:lpstr>
      <vt:lpstr>Sample Database (CANDY)</vt:lpstr>
      <vt:lpstr>Nested Queries</vt:lpstr>
      <vt:lpstr>Nested Queries</vt:lpstr>
      <vt:lpstr>Nested Queries</vt:lpstr>
      <vt:lpstr>Nested Queries</vt:lpstr>
      <vt:lpstr>Nested Queries</vt:lpstr>
      <vt:lpstr>Order of Evaluation</vt:lpstr>
      <vt:lpstr>Overview</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Queries Using Set Operations</vt:lpstr>
      <vt:lpstr>Overview</vt:lpstr>
      <vt:lpstr>Views</vt:lpstr>
      <vt:lpstr>Views</vt:lpstr>
      <vt:lpstr>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presentation</dc:title>
  <dc:creator/>
  <cp:keywords/>
  <cp:lastModifiedBy/>
  <cp:revision>1</cp:revision>
  <dcterms:modified xsi:type="dcterms:W3CDTF">2020-09-14T19:04:30Z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