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32"/>
  </p:notesMasterIdLst>
  <p:sldIdLst>
    <p:sldId id="256" r:id="rId3"/>
    <p:sldId id="303" r:id="rId4"/>
    <p:sldId id="304" r:id="rId5"/>
    <p:sldId id="325" r:id="rId6"/>
    <p:sldId id="305" r:id="rId7"/>
    <p:sldId id="306" r:id="rId8"/>
    <p:sldId id="307" r:id="rId9"/>
    <p:sldId id="308" r:id="rId10"/>
    <p:sldId id="326" r:id="rId11"/>
    <p:sldId id="309" r:id="rId12"/>
    <p:sldId id="327" r:id="rId13"/>
    <p:sldId id="311" r:id="rId14"/>
    <p:sldId id="312" r:id="rId15"/>
    <p:sldId id="313" r:id="rId16"/>
    <p:sldId id="315" r:id="rId17"/>
    <p:sldId id="318" r:id="rId18"/>
    <p:sldId id="314" r:id="rId19"/>
    <p:sldId id="328" r:id="rId20"/>
    <p:sldId id="316" r:id="rId21"/>
    <p:sldId id="319" r:id="rId22"/>
    <p:sldId id="320" r:id="rId23"/>
    <p:sldId id="332" r:id="rId24"/>
    <p:sldId id="329" r:id="rId25"/>
    <p:sldId id="321" r:id="rId26"/>
    <p:sldId id="333" r:id="rId27"/>
    <p:sldId id="323" r:id="rId28"/>
    <p:sldId id="330" r:id="rId29"/>
    <p:sldId id="324" r:id="rId30"/>
    <p:sldId id="334" r:id="rId31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6" autoAdjust="0"/>
    <p:restoredTop sz="88595" autoAdjust="0"/>
  </p:normalViewPr>
  <p:slideViewPr>
    <p:cSldViewPr>
      <p:cViewPr varScale="1">
        <p:scale>
          <a:sx n="100" d="100"/>
          <a:sy n="100" d="100"/>
        </p:scale>
        <p:origin x="191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10/5/20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7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99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80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80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80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80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80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80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62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80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10/5/20 10:58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10/5/20 10:58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10/5/20 10:58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10/5/20 10:58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10/5/20 10:58 PM</a:t>
            </a:fld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10/5/20 10:58 PM</a:t>
            </a:fld>
            <a:endParaRPr lang="en-US" dirty="0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hap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10/5/20 10:58 PM</a:t>
            </a:fld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10/5/20 10:58 PM</a:t>
            </a:fld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10/5/20 10:58 PM</a:t>
            </a:fld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10/5/20 10:58 PM</a:t>
            </a:fld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10/5/20 10:58 PM</a:t>
            </a:fld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10/5/20 10:58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JDBC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COMP3421</a:t>
            </a:r>
          </a:p>
          <a:p>
            <a:r>
              <a:rPr lang="en-US" dirty="0"/>
              <a:t>Database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Project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0352" cy="5029200"/>
          </a:xfrm>
        </p:spPr>
        <p:txBody>
          <a:bodyPr>
            <a:normAutofit/>
          </a:bodyPr>
          <a:lstStyle/>
          <a:p>
            <a:r>
              <a:rPr lang="en-US" dirty="0"/>
              <a:t>Download and import the appropriate JDBC driver jar file (MySQL or Oracle driver available on web)</a:t>
            </a:r>
          </a:p>
          <a:p>
            <a:r>
              <a:rPr lang="en-US" dirty="0"/>
              <a:t>Import the jar file to your project</a:t>
            </a:r>
          </a:p>
          <a:p>
            <a:pPr lvl="1"/>
            <a:r>
              <a:rPr lang="en-US" dirty="0"/>
              <a:t>You may need to “refresh” your project first</a:t>
            </a:r>
          </a:p>
          <a:p>
            <a:pPr lvl="1"/>
            <a:r>
              <a:rPr lang="en-US" dirty="0"/>
              <a:t>Add the jar to your project’s build path</a:t>
            </a:r>
          </a:p>
          <a:p>
            <a:pPr lvl="2"/>
            <a:r>
              <a:rPr lang="en-US" dirty="0"/>
              <a:t>Select your project.. Right click &gt; Build Path… &gt; Add External Libraries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3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JDBC driver types</a:t>
            </a:r>
          </a:p>
          <a:p>
            <a:r>
              <a:rPr lang="en-US" dirty="0"/>
              <a:t>Eclipse project setup</a:t>
            </a:r>
          </a:p>
          <a:p>
            <a:r>
              <a:rPr lang="en-US" b="1" dirty="0"/>
              <a:t>Programming with JDBC</a:t>
            </a:r>
          </a:p>
          <a:p>
            <a:r>
              <a:rPr lang="en-US" dirty="0"/>
              <a:t>Prepared statements</a:t>
            </a:r>
          </a:p>
          <a:p>
            <a:r>
              <a:rPr lang="en-US" dirty="0"/>
              <a:t>SQL injection attacks</a:t>
            </a:r>
          </a:p>
          <a:p>
            <a:r>
              <a:rPr lang="en-US" dirty="0"/>
              <a:t>Best practices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49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Steps</a:t>
            </a:r>
          </a:p>
          <a:p>
            <a:pPr lvl="1"/>
            <a:r>
              <a:rPr lang="en-US" dirty="0"/>
              <a:t>Import the Java </a:t>
            </a:r>
            <a:r>
              <a:rPr lang="en-US" dirty="0" err="1"/>
              <a:t>sql</a:t>
            </a:r>
            <a:r>
              <a:rPr lang="en-US" dirty="0"/>
              <a:t> package</a:t>
            </a:r>
          </a:p>
          <a:p>
            <a:pPr lvl="1"/>
            <a:r>
              <a:rPr lang="en-US" dirty="0"/>
              <a:t>Create a database connection object using…</a:t>
            </a:r>
          </a:p>
          <a:p>
            <a:pPr lvl="2"/>
            <a:r>
              <a:rPr lang="en-US" dirty="0"/>
              <a:t>The JDBC driver identifier and database URL</a:t>
            </a:r>
          </a:p>
          <a:p>
            <a:pPr lvl="2"/>
            <a:r>
              <a:rPr lang="en-US" dirty="0"/>
              <a:t>Database user credentials</a:t>
            </a:r>
          </a:p>
          <a:p>
            <a:pPr lvl="1"/>
            <a:r>
              <a:rPr lang="en-US" dirty="0"/>
              <a:t>Create “Statement” objects as needed using…</a:t>
            </a:r>
          </a:p>
          <a:p>
            <a:pPr lvl="2"/>
            <a:r>
              <a:rPr lang="en-US" dirty="0"/>
              <a:t>The database connection</a:t>
            </a:r>
          </a:p>
          <a:p>
            <a:pPr lvl="2"/>
            <a:r>
              <a:rPr lang="en-US" dirty="0"/>
              <a:t>A string containing the SQL to execute</a:t>
            </a:r>
          </a:p>
          <a:p>
            <a:pPr lvl="1"/>
            <a:r>
              <a:rPr lang="en-US" dirty="0"/>
              <a:t>Execute the statement, which may return a “</a:t>
            </a:r>
            <a:r>
              <a:rPr lang="en-US" dirty="0" err="1"/>
              <a:t>ResultSet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Iterate through the records in the </a:t>
            </a:r>
            <a:r>
              <a:rPr lang="en-US" dirty="0" err="1"/>
              <a:t>ResultSet</a:t>
            </a:r>
            <a:r>
              <a:rPr lang="en-US" dirty="0"/>
              <a:t>, accessing field values one record at a time</a:t>
            </a:r>
          </a:p>
          <a:p>
            <a:pPr lvl="1"/>
            <a:r>
              <a:rPr lang="en-US" dirty="0"/>
              <a:t>Close the </a:t>
            </a:r>
            <a:r>
              <a:rPr lang="en-US" dirty="0" err="1"/>
              <a:t>ResultSet</a:t>
            </a:r>
            <a:r>
              <a:rPr lang="en-US" dirty="0"/>
              <a:t>, Statement, and Connection objects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542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JDBC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4800" y="2063234"/>
            <a:ext cx="281726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Import the Java </a:t>
            </a:r>
            <a:r>
              <a:rPr lang="en-US" dirty="0" err="1"/>
              <a:t>sql</a:t>
            </a:r>
            <a:r>
              <a:rPr lang="en-US" dirty="0"/>
              <a:t> package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40809" y="5164455"/>
            <a:ext cx="359598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Create a database connection object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05BA5C-CF41-1E4A-81B1-3487CAA1D3F5}"/>
              </a:ext>
            </a:extLst>
          </p:cNvPr>
          <p:cNvSpPr/>
          <p:nvPr/>
        </p:nvSpPr>
        <p:spPr>
          <a:xfrm>
            <a:off x="495300" y="2025134"/>
            <a:ext cx="81533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import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</a:rPr>
              <a:t>java.sql</a:t>
            </a:r>
            <a:r>
              <a:rPr lang="en-US" dirty="0">
                <a:latin typeface="Menlo" panose="020B0609030804020204" pitchFamily="49" charset="0"/>
              </a:rPr>
              <a:t>.*;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DBTest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br>
              <a:rPr lang="en-US" dirty="0">
                <a:latin typeface="Menlo" panose="020B0609030804020204" pitchFamily="49" charset="0"/>
              </a:rPr>
            </a:br>
            <a:endParaRPr lang="en-US" dirty="0"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  public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static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void</a:t>
            </a:r>
            <a:r>
              <a:rPr lang="en-US" dirty="0">
                <a:latin typeface="Menlo" panose="020B060903080402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latin typeface="Menlo" panose="020B0609030804020204" pitchFamily="49" charset="0"/>
              </a:rPr>
              <a:t>args</a:t>
            </a:r>
            <a:r>
              <a:rPr lang="en-US" dirty="0">
                <a:latin typeface="Menlo" panose="020B060903080402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String </a:t>
            </a:r>
            <a:r>
              <a:rPr lang="en-US" dirty="0" err="1">
                <a:solidFill>
                  <a:srgbClr val="6A3E3E"/>
                </a:solidFill>
                <a:latin typeface="Menlo" panose="020B0609030804020204" pitchFamily="49" charset="0"/>
              </a:rPr>
              <a:t>db_url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Menlo" panose="020B0609030804020204" pitchFamily="49" charset="0"/>
              </a:rPr>
              <a:t>jdbc:mysql</a:t>
            </a:r>
            <a:r>
              <a:rPr lang="en-US" dirty="0">
                <a:solidFill>
                  <a:srgbClr val="2A00FF"/>
                </a:solidFill>
                <a:latin typeface="Menlo" panose="020B0609030804020204" pitchFamily="49" charset="0"/>
              </a:rPr>
              <a:t>://localhost/comp3421"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A00FF"/>
              </a:solidFill>
              <a:latin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</a:rPr>
              <a:t>    String </a:t>
            </a:r>
            <a:r>
              <a:rPr lang="en-US" dirty="0">
                <a:solidFill>
                  <a:srgbClr val="6A3E3E"/>
                </a:solidFill>
                <a:latin typeface="Menlo" panose="020B0609030804020204" pitchFamily="49" charset="0"/>
              </a:rPr>
              <a:t>user</a:t>
            </a:r>
            <a:r>
              <a:rPr lang="en-US" dirty="0"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Menlo" panose="020B0609030804020204" pitchFamily="49" charset="0"/>
              </a:rPr>
              <a:t>"root"</a:t>
            </a:r>
            <a:r>
              <a:rPr lang="en-US" dirty="0"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latin typeface="Menlo" panose="020B0609030804020204" pitchFamily="49" charset="0"/>
              </a:rPr>
              <a:t>    String </a:t>
            </a:r>
            <a:r>
              <a:rPr lang="en-US" dirty="0">
                <a:solidFill>
                  <a:srgbClr val="6A3E3E"/>
                </a:solidFill>
                <a:latin typeface="Menlo" panose="020B0609030804020204" pitchFamily="49" charset="0"/>
              </a:rPr>
              <a:t>pass</a:t>
            </a:r>
            <a:r>
              <a:rPr lang="en-US" dirty="0"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Menlo" panose="020B0609030804020204" pitchFamily="49" charset="0"/>
              </a:rPr>
              <a:t>ilovesql</a:t>
            </a:r>
            <a:r>
              <a:rPr lang="en-US" dirty="0">
                <a:solidFill>
                  <a:srgbClr val="2A00FF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latin typeface="Menlo" panose="020B060903080402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    try</a:t>
            </a:r>
            <a:r>
              <a:rPr lang="en-US" dirty="0"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latin typeface="Menlo" panose="020B0609030804020204" pitchFamily="49" charset="0"/>
              </a:rPr>
              <a:t>      Connection </a:t>
            </a:r>
            <a:r>
              <a:rPr lang="en-US" dirty="0">
                <a:solidFill>
                  <a:srgbClr val="6A3E3E"/>
                </a:solidFill>
                <a:latin typeface="Menlo" panose="020B0609030804020204" pitchFamily="49" charset="0"/>
              </a:rPr>
              <a:t>conn</a:t>
            </a:r>
            <a:r>
              <a:rPr lang="en-US" dirty="0">
                <a:latin typeface="Menlo" panose="020B0609030804020204" pitchFamily="49" charset="0"/>
              </a:rPr>
              <a:t> =</a:t>
            </a:r>
          </a:p>
          <a:p>
            <a:r>
              <a:rPr lang="en-US" dirty="0">
                <a:latin typeface="Menlo" panose="020B0609030804020204" pitchFamily="49" charset="0"/>
              </a:rPr>
              <a:t>        </a:t>
            </a:r>
            <a:r>
              <a:rPr lang="en-US" dirty="0" err="1">
                <a:latin typeface="Menlo" panose="020B0609030804020204" pitchFamily="49" charset="0"/>
              </a:rPr>
              <a:t>DriverManager.</a:t>
            </a:r>
            <a:r>
              <a:rPr lang="en-US" i="1" dirty="0" err="1">
                <a:latin typeface="Menlo" panose="020B0609030804020204" pitchFamily="49" charset="0"/>
              </a:rPr>
              <a:t>getConnection</a:t>
            </a:r>
            <a:r>
              <a:rPr lang="en-US" dirty="0"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Menlo" panose="020B0609030804020204" pitchFamily="49" charset="0"/>
              </a:rPr>
              <a:t>db_url</a:t>
            </a:r>
            <a:r>
              <a:rPr lang="en-US" dirty="0"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latin typeface="Menlo" panose="020B0609030804020204" pitchFamily="49" charset="0"/>
              </a:rPr>
              <a:t>user</a:t>
            </a:r>
            <a:r>
              <a:rPr lang="en-US" dirty="0"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latin typeface="Menlo" panose="020B0609030804020204" pitchFamily="49" charset="0"/>
              </a:rPr>
              <a:t>pass</a:t>
            </a:r>
            <a:r>
              <a:rPr lang="en-US" dirty="0"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06743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JDBC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1688068"/>
            <a:ext cx="258275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Create a statement object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67264" y="2946400"/>
            <a:ext cx="244169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Create a </a:t>
            </a:r>
            <a:r>
              <a:rPr lang="en-US" dirty="0" err="1"/>
              <a:t>resultset</a:t>
            </a:r>
            <a:r>
              <a:rPr lang="en-US" dirty="0"/>
              <a:t> object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80158" y="3718004"/>
            <a:ext cx="1828800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Iterate through the records in the </a:t>
            </a:r>
            <a:r>
              <a:rPr lang="en-US" dirty="0" err="1"/>
              <a:t>resultset</a:t>
            </a:r>
            <a:r>
              <a:rPr lang="en-US" dirty="0"/>
              <a:t> accessing field values one record at a time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0FBB29-D4C2-EE42-8C71-B3A59094D323}"/>
              </a:ext>
            </a:extLst>
          </p:cNvPr>
          <p:cNvSpPr/>
          <p:nvPr/>
        </p:nvSpPr>
        <p:spPr>
          <a:xfrm>
            <a:off x="135042" y="1688068"/>
            <a:ext cx="815339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" panose="020B0609030804020204" pitchFamily="49" charset="0"/>
              </a:rPr>
              <a:t>    Statement </a:t>
            </a:r>
            <a:r>
              <a:rPr lang="en-US" dirty="0" err="1">
                <a:solidFill>
                  <a:srgbClr val="6A3E3E"/>
                </a:solidFill>
                <a:latin typeface="Menlo" panose="020B0609030804020204" pitchFamily="49" charset="0"/>
              </a:rPr>
              <a:t>stmt</a:t>
            </a:r>
            <a:r>
              <a:rPr lang="en-US" dirty="0"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Menlo" panose="020B0609030804020204" pitchFamily="49" charset="0"/>
              </a:rPr>
              <a:t>conn</a:t>
            </a:r>
            <a:r>
              <a:rPr lang="en-US" dirty="0" err="1">
                <a:latin typeface="Menlo" panose="020B0609030804020204" pitchFamily="49" charset="0"/>
              </a:rPr>
              <a:t>.createStatement</a:t>
            </a:r>
            <a:r>
              <a:rPr lang="en-US" dirty="0">
                <a:latin typeface="Menlo" panose="020B0609030804020204" pitchFamily="49" charset="0"/>
              </a:rPr>
              <a:t>();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String </a:t>
            </a:r>
            <a:r>
              <a:rPr lang="en-US" dirty="0" err="1">
                <a:solidFill>
                  <a:srgbClr val="6A3E3E"/>
                </a:solidFill>
                <a:latin typeface="Menlo" panose="020B060903080402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Menlo" panose="020B0609030804020204" pitchFamily="49" charset="0"/>
              </a:rPr>
              <a:t>"SELECT </a:t>
            </a:r>
            <a:r>
              <a:rPr lang="en-US" dirty="0" err="1">
                <a:solidFill>
                  <a:srgbClr val="2A00FF"/>
                </a:solidFill>
                <a:latin typeface="Menlo" panose="020B0609030804020204" pitchFamily="49" charset="0"/>
              </a:rPr>
              <a:t>cust_id</a:t>
            </a:r>
            <a:r>
              <a:rPr lang="en-US" dirty="0">
                <a:solidFill>
                  <a:srgbClr val="2A00FF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2A00FF"/>
                </a:solidFill>
                <a:latin typeface="Menlo" panose="020B0609030804020204" pitchFamily="49" charset="0"/>
              </a:rPr>
              <a:t>cust_name</a:t>
            </a:r>
            <a:r>
              <a:rPr lang="en-US" dirty="0">
                <a:solidFill>
                  <a:srgbClr val="2A00FF"/>
                </a:solidFill>
                <a:latin typeface="Menlo" panose="020B0609030804020204" pitchFamily="49" charset="0"/>
              </a:rPr>
              <a:t> FROM</a:t>
            </a:r>
          </a:p>
          <a:p>
            <a:r>
              <a:rPr lang="en-US" dirty="0">
                <a:solidFill>
                  <a:srgbClr val="2A00FF"/>
                </a:solidFill>
                <a:latin typeface="Menlo" panose="020B0609030804020204" pitchFamily="49" charset="0"/>
              </a:rPr>
              <a:t>                  </a:t>
            </a:r>
            <a:r>
              <a:rPr lang="en-US" dirty="0" err="1">
                <a:solidFill>
                  <a:srgbClr val="2A00FF"/>
                </a:solidFill>
                <a:latin typeface="Menlo" panose="020B0609030804020204" pitchFamily="49" charset="0"/>
              </a:rPr>
              <a:t>candy_customer</a:t>
            </a:r>
            <a:r>
              <a:rPr lang="en-US" dirty="0">
                <a:solidFill>
                  <a:srgbClr val="2A00FF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-US" dirty="0">
              <a:solidFill>
                <a:srgbClr val="2A00FF"/>
              </a:solidFill>
              <a:latin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</a:rPr>
              <a:t>    </a:t>
            </a:r>
            <a:r>
              <a:rPr lang="en-US" dirty="0" err="1">
                <a:latin typeface="Menlo" panose="020B0609030804020204" pitchFamily="49" charset="0"/>
              </a:rPr>
              <a:t>ResultSet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Menlo" panose="020B0609030804020204" pitchFamily="49" charset="0"/>
              </a:rPr>
              <a:t>rs</a:t>
            </a:r>
            <a:r>
              <a:rPr lang="en-US" dirty="0"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Menlo" panose="020B0609030804020204" pitchFamily="49" charset="0"/>
              </a:rPr>
              <a:t>stmt</a:t>
            </a:r>
            <a:r>
              <a:rPr lang="en-US" dirty="0" err="1">
                <a:latin typeface="Menlo" panose="020B0609030804020204" pitchFamily="49" charset="0"/>
              </a:rPr>
              <a:t>.executeQuery</a:t>
            </a:r>
            <a:r>
              <a:rPr lang="en-US" dirty="0"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Menlo" panose="020B0609030804020204" pitchFamily="49" charset="0"/>
              </a:rPr>
              <a:t>sql</a:t>
            </a:r>
            <a:r>
              <a:rPr lang="en-US" dirty="0">
                <a:latin typeface="Menlo" panose="020B0609030804020204" pitchFamily="49" charset="0"/>
              </a:rPr>
              <a:t>);</a:t>
            </a:r>
          </a:p>
          <a:p>
            <a:endParaRPr lang="en-US" b="1" dirty="0">
              <a:solidFill>
                <a:srgbClr val="7F0055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    while</a:t>
            </a:r>
            <a:r>
              <a:rPr lang="en-US" dirty="0">
                <a:latin typeface="Menlo" panose="020B0609030804020204" pitchFamily="49" charset="0"/>
              </a:rPr>
              <a:t> (</a:t>
            </a:r>
            <a:r>
              <a:rPr lang="en-US" dirty="0" err="1">
                <a:solidFill>
                  <a:srgbClr val="6A3E3E"/>
                </a:solidFill>
                <a:latin typeface="Menlo" panose="020B0609030804020204" pitchFamily="49" charset="0"/>
              </a:rPr>
              <a:t>rs</a:t>
            </a:r>
            <a:r>
              <a:rPr lang="en-US" dirty="0" err="1">
                <a:latin typeface="Menlo" panose="020B0609030804020204" pitchFamily="49" charset="0"/>
              </a:rPr>
              <a:t>.next</a:t>
            </a:r>
            <a:r>
              <a:rPr lang="en-US" dirty="0">
                <a:latin typeface="Menlo" panose="020B0609030804020204" pitchFamily="49" charset="0"/>
              </a:rPr>
              <a:t>()) {</a:t>
            </a: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      int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Menlo" panose="020B0609030804020204" pitchFamily="49" charset="0"/>
              </a:rPr>
              <a:t>cust_id</a:t>
            </a:r>
            <a:r>
              <a:rPr lang="en-US" dirty="0"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Menlo" panose="020B0609030804020204" pitchFamily="49" charset="0"/>
              </a:rPr>
              <a:t>rs</a:t>
            </a:r>
            <a:r>
              <a:rPr lang="en-US" dirty="0" err="1">
                <a:latin typeface="Menlo" panose="020B0609030804020204" pitchFamily="49" charset="0"/>
              </a:rPr>
              <a:t>.getInt</a:t>
            </a:r>
            <a:r>
              <a:rPr lang="en-US" dirty="0"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Menlo" panose="020B0609030804020204" pitchFamily="49" charset="0"/>
              </a:rPr>
              <a:t>cust_id</a:t>
            </a:r>
            <a:r>
              <a:rPr lang="en-US" dirty="0">
                <a:solidFill>
                  <a:srgbClr val="2A00FF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latin typeface="Menlo" panose="020B0609030804020204" pitchFamily="49" charset="0"/>
              </a:rPr>
              <a:t>      String </a:t>
            </a:r>
            <a:r>
              <a:rPr lang="en-US" dirty="0">
                <a:solidFill>
                  <a:srgbClr val="6A3E3E"/>
                </a:solidFill>
                <a:latin typeface="Menlo" panose="020B0609030804020204" pitchFamily="49" charset="0"/>
              </a:rPr>
              <a:t>name</a:t>
            </a:r>
            <a:r>
              <a:rPr lang="en-US" dirty="0"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Menlo" panose="020B0609030804020204" pitchFamily="49" charset="0"/>
              </a:rPr>
              <a:t>rs</a:t>
            </a:r>
            <a:r>
              <a:rPr lang="en-US" dirty="0" err="1">
                <a:latin typeface="Menlo" panose="020B0609030804020204" pitchFamily="49" charset="0"/>
              </a:rPr>
              <a:t>.getString</a:t>
            </a:r>
            <a:r>
              <a:rPr lang="en-US" dirty="0"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Menlo" panose="020B0609030804020204" pitchFamily="49" charset="0"/>
              </a:rPr>
              <a:t>cust_name</a:t>
            </a:r>
            <a:r>
              <a:rPr lang="en-US" dirty="0">
                <a:solidFill>
                  <a:srgbClr val="2A00FF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latin typeface="Menlo" panose="020B0609030804020204" pitchFamily="49" charset="0"/>
              </a:rPr>
              <a:t>      </a:t>
            </a:r>
            <a:r>
              <a:rPr lang="en-US" dirty="0" err="1">
                <a:latin typeface="Menlo" panose="020B060903080402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Menlo" panose="020B0609030804020204" pitchFamily="49" charset="0"/>
              </a:rPr>
              <a:t>out</a:t>
            </a:r>
            <a:r>
              <a:rPr lang="en-US" dirty="0" err="1">
                <a:latin typeface="Menlo" panose="020B0609030804020204" pitchFamily="49" charset="0"/>
              </a:rPr>
              <a:t>.println</a:t>
            </a:r>
            <a:r>
              <a:rPr lang="en-US" dirty="0"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Menlo" panose="020B0609030804020204" pitchFamily="49" charset="0"/>
              </a:rPr>
              <a:t>custID</a:t>
            </a:r>
            <a:r>
              <a:rPr lang="en-US" dirty="0">
                <a:solidFill>
                  <a:srgbClr val="2A00FF"/>
                </a:solidFill>
                <a:latin typeface="Menlo" panose="020B0609030804020204" pitchFamily="49" charset="0"/>
              </a:rPr>
              <a:t>: "</a:t>
            </a:r>
            <a:r>
              <a:rPr lang="en-US" dirty="0">
                <a:latin typeface="Menlo" panose="020B0609030804020204" pitchFamily="49" charset="0"/>
              </a:rPr>
              <a:t> + </a:t>
            </a:r>
            <a:r>
              <a:rPr lang="en-US" dirty="0" err="1">
                <a:solidFill>
                  <a:srgbClr val="6A3E3E"/>
                </a:solidFill>
                <a:latin typeface="Menlo" panose="020B0609030804020204" pitchFamily="49" charset="0"/>
              </a:rPr>
              <a:t>cust_id</a:t>
            </a:r>
            <a:r>
              <a:rPr lang="en-US" dirty="0">
                <a:latin typeface="Menlo" panose="020B0609030804020204" pitchFamily="49" charset="0"/>
              </a:rPr>
              <a:t> +</a:t>
            </a:r>
          </a:p>
          <a:p>
            <a:r>
              <a:rPr lang="en-US" dirty="0">
                <a:latin typeface="Menlo" panose="020B0609030804020204" pitchFamily="49" charset="0"/>
              </a:rPr>
              <a:t>                         </a:t>
            </a:r>
            <a:r>
              <a:rPr lang="en-US" dirty="0">
                <a:solidFill>
                  <a:srgbClr val="2A00FF"/>
                </a:solidFill>
                <a:latin typeface="Menlo" panose="020B0609030804020204" pitchFamily="49" charset="0"/>
              </a:rPr>
              <a:t>", name "</a:t>
            </a:r>
            <a:r>
              <a:rPr lang="en-US" dirty="0">
                <a:latin typeface="Menlo" panose="020B0609030804020204" pitchFamily="49" charset="0"/>
              </a:rPr>
              <a:t> + </a:t>
            </a:r>
            <a:r>
              <a:rPr lang="en-US" dirty="0">
                <a:solidFill>
                  <a:srgbClr val="6A3E3E"/>
                </a:solidFill>
                <a:latin typeface="Menlo" panose="020B0609030804020204" pitchFamily="49" charset="0"/>
              </a:rPr>
              <a:t>name</a:t>
            </a:r>
            <a:r>
              <a:rPr lang="en-US" dirty="0"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latin typeface="Menlo" panose="020B0609030804020204" pitchFamily="49" charset="0"/>
              </a:rPr>
              <a:t>    }</a:t>
            </a:r>
          </a:p>
          <a:p>
            <a:r>
              <a:rPr lang="en-US" dirty="0">
                <a:latin typeface="Menlo" panose="020B0609030804020204" pitchFamily="49" charset="0"/>
              </a:rPr>
              <a:t>  }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catch</a:t>
            </a:r>
            <a:r>
              <a:rPr lang="en-US" dirty="0">
                <a:latin typeface="Menlo" panose="020B0609030804020204" pitchFamily="49" charset="0"/>
              </a:rPr>
              <a:t> (</a:t>
            </a:r>
            <a:r>
              <a:rPr lang="en-US" dirty="0" err="1">
                <a:latin typeface="Menlo" panose="020B0609030804020204" pitchFamily="49" charset="0"/>
              </a:rPr>
              <a:t>SQLException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Menlo" panose="020B0609030804020204" pitchFamily="49" charset="0"/>
              </a:rPr>
              <a:t>e</a:t>
            </a:r>
            <a:r>
              <a:rPr lang="en-US" dirty="0">
                <a:latin typeface="Menlo" panose="020B0609030804020204" pitchFamily="49" charset="0"/>
              </a:rPr>
              <a:t>) {</a:t>
            </a:r>
          </a:p>
          <a:p>
            <a:r>
              <a:rPr lang="en-US" dirty="0">
                <a:solidFill>
                  <a:srgbClr val="6A3E3E"/>
                </a:solidFill>
                <a:latin typeface="Menlo" panose="020B0609030804020204" pitchFamily="49" charset="0"/>
              </a:rPr>
              <a:t>     </a:t>
            </a:r>
            <a:r>
              <a:rPr lang="en-US" dirty="0" err="1">
                <a:solidFill>
                  <a:srgbClr val="6A3E3E"/>
                </a:solidFill>
                <a:latin typeface="Menlo" panose="020B0609030804020204" pitchFamily="49" charset="0"/>
              </a:rPr>
              <a:t>e</a:t>
            </a:r>
            <a:r>
              <a:rPr lang="en-US" dirty="0" err="1">
                <a:latin typeface="Menlo" panose="020B0609030804020204" pitchFamily="49" charset="0"/>
              </a:rPr>
              <a:t>.printStackTrace</a:t>
            </a:r>
            <a:r>
              <a:rPr lang="en-US" dirty="0">
                <a:latin typeface="Menlo" panose="020B0609030804020204" pitchFamily="49" charset="0"/>
              </a:rPr>
              <a:t>();</a:t>
            </a:r>
          </a:p>
          <a:p>
            <a:r>
              <a:rPr lang="en-US" dirty="0">
                <a:latin typeface="Menlo" panose="020B0609030804020204" pitchFamily="49" charset="0"/>
              </a:rPr>
              <a:t>  }</a:t>
            </a:r>
          </a:p>
          <a:p>
            <a:r>
              <a:rPr lang="en-US" dirty="0">
                <a:latin typeface="Menlo" panose="020B0609030804020204" pitchFamily="49" charset="0"/>
              </a:rPr>
              <a:t>}</a:t>
            </a:r>
            <a:endParaRPr lang="en-US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761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Executing a statement object</a:t>
            </a:r>
          </a:p>
          <a:p>
            <a:pPr lvl="1"/>
            <a:r>
              <a:rPr lang="en-US" dirty="0" err="1"/>
              <a:t>executeQuery</a:t>
            </a:r>
            <a:r>
              <a:rPr lang="en-US" dirty="0"/>
              <a:t>(String </a:t>
            </a:r>
            <a:r>
              <a:rPr lang="en-US" dirty="0" err="1"/>
              <a:t>sql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Useful for executing SELECT statements</a:t>
            </a:r>
          </a:p>
          <a:p>
            <a:pPr lvl="2"/>
            <a:r>
              <a:rPr lang="en-US" dirty="0"/>
              <a:t>Returns a </a:t>
            </a:r>
            <a:r>
              <a:rPr lang="en-US" dirty="0" err="1"/>
              <a:t>ResultSet</a:t>
            </a:r>
            <a:r>
              <a:rPr lang="en-US" dirty="0"/>
              <a:t> object </a:t>
            </a:r>
          </a:p>
          <a:p>
            <a:pPr lvl="1"/>
            <a:r>
              <a:rPr lang="en-US" dirty="0" err="1"/>
              <a:t>executeUpdate</a:t>
            </a:r>
            <a:r>
              <a:rPr lang="en-US" dirty="0"/>
              <a:t>(String </a:t>
            </a:r>
            <a:r>
              <a:rPr lang="en-US" dirty="0" err="1"/>
              <a:t>sql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Useful for executing INSERT, UPDATE, and DELETE statements</a:t>
            </a:r>
          </a:p>
          <a:p>
            <a:pPr lvl="2"/>
            <a:r>
              <a:rPr lang="en-US" dirty="0"/>
              <a:t>Returns the number of rows affected</a:t>
            </a:r>
          </a:p>
          <a:p>
            <a:pPr lvl="1"/>
            <a:r>
              <a:rPr lang="en-US" dirty="0"/>
              <a:t>execute(String </a:t>
            </a:r>
            <a:r>
              <a:rPr lang="en-US" dirty="0" err="1"/>
              <a:t>sql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Useful for executing DDL statements</a:t>
            </a:r>
          </a:p>
          <a:p>
            <a:pPr lvl="2"/>
            <a:r>
              <a:rPr lang="en-US" dirty="0"/>
              <a:t>Returns a </a:t>
            </a:r>
            <a:r>
              <a:rPr lang="en-US" dirty="0" err="1"/>
              <a:t>boolean</a:t>
            </a:r>
            <a:r>
              <a:rPr lang="en-US" dirty="0"/>
              <a:t> value indicating whether a </a:t>
            </a:r>
            <a:r>
              <a:rPr lang="en-US" dirty="0" err="1"/>
              <a:t>ResultSet</a:t>
            </a:r>
            <a:r>
              <a:rPr lang="en-US" dirty="0"/>
              <a:t> object can be retrieved</a:t>
            </a:r>
          </a:p>
        </p:txBody>
      </p:sp>
    </p:spTree>
    <p:extLst>
      <p:ext uri="{BB962C8B-B14F-4D97-AF65-F5344CB8AC3E}">
        <p14:creationId xmlns:p14="http://schemas.microsoft.com/office/powerpoint/2010/main" val="3781761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ResultSet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next() </a:t>
            </a:r>
          </a:p>
          <a:p>
            <a:pPr lvl="2"/>
            <a:r>
              <a:rPr lang="en-US" dirty="0"/>
              <a:t>Retrieves the next record in the results (if it exists)</a:t>
            </a:r>
          </a:p>
          <a:p>
            <a:pPr lvl="2"/>
            <a:r>
              <a:rPr lang="en-US" dirty="0"/>
              <a:t>Returns a </a:t>
            </a:r>
            <a:r>
              <a:rPr lang="en-US" dirty="0" err="1"/>
              <a:t>boolean</a:t>
            </a:r>
            <a:r>
              <a:rPr lang="en-US" dirty="0"/>
              <a:t> indicating whether or not another record exists in the result set</a:t>
            </a:r>
          </a:p>
          <a:p>
            <a:pPr lvl="1"/>
            <a:r>
              <a:rPr lang="en-US" dirty="0" err="1"/>
              <a:t>getString</a:t>
            </a:r>
            <a:r>
              <a:rPr lang="en-US" dirty="0"/>
              <a:t>(String </a:t>
            </a:r>
            <a:r>
              <a:rPr lang="en-US" dirty="0" err="1"/>
              <a:t>fieldName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Returns the value of the input field name for the current record in the result set and formats it as a String</a:t>
            </a:r>
          </a:p>
          <a:p>
            <a:pPr lvl="2"/>
            <a:r>
              <a:rPr lang="en-US" dirty="0"/>
              <a:t>Similar methods exist for other types</a:t>
            </a:r>
          </a:p>
          <a:p>
            <a:pPr lvl="3"/>
            <a:r>
              <a:rPr lang="en-US" dirty="0" err="1"/>
              <a:t>getInt</a:t>
            </a:r>
            <a:r>
              <a:rPr lang="en-US" dirty="0"/>
              <a:t>(String), </a:t>
            </a:r>
            <a:r>
              <a:rPr lang="en-US" dirty="0" err="1"/>
              <a:t>getDate</a:t>
            </a:r>
            <a:r>
              <a:rPr lang="en-US" dirty="0"/>
              <a:t>(String), </a:t>
            </a:r>
            <a:r>
              <a:rPr lang="en-US" dirty="0" err="1"/>
              <a:t>getObject</a:t>
            </a:r>
            <a:r>
              <a:rPr lang="en-US" dirty="0"/>
              <a:t> (String)</a:t>
            </a:r>
          </a:p>
          <a:p>
            <a:pPr lvl="3"/>
            <a:r>
              <a:rPr lang="en-US" dirty="0"/>
              <a:t>These also return and format values in the result set</a:t>
            </a:r>
          </a:p>
        </p:txBody>
      </p:sp>
    </p:spTree>
    <p:extLst>
      <p:ext uri="{BB962C8B-B14F-4D97-AF65-F5344CB8AC3E}">
        <p14:creationId xmlns:p14="http://schemas.microsoft.com/office/powerpoint/2010/main" val="3455571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86200" y="3124200"/>
            <a:ext cx="4495800" cy="3048000"/>
          </a:xfrm>
        </p:spPr>
        <p:txBody>
          <a:bodyPr>
            <a:normAutofit/>
          </a:bodyPr>
          <a:lstStyle/>
          <a:p>
            <a:r>
              <a:rPr lang="en-US" sz="2400" dirty="0"/>
              <a:t>Close these objects in a finally block so that they are closed regardless of whether or not an exception occurs</a:t>
            </a:r>
          </a:p>
          <a:p>
            <a:r>
              <a:rPr lang="en-US" sz="2400" dirty="0"/>
              <a:t>Some third party libraries will do this for you if you use their database connectivity utilities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0200"/>
            <a:ext cx="3390900" cy="5041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0" y="1752600"/>
            <a:ext cx="35052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Close the </a:t>
            </a:r>
            <a:r>
              <a:rPr lang="en-US" dirty="0" err="1"/>
              <a:t>ResultSet</a:t>
            </a:r>
            <a:r>
              <a:rPr lang="en-US" dirty="0"/>
              <a:t>, Statement, and Connection objects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657600" y="2133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761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JDBC driver types</a:t>
            </a:r>
          </a:p>
          <a:p>
            <a:r>
              <a:rPr lang="en-US" dirty="0"/>
              <a:t>Eclipse project setup</a:t>
            </a:r>
          </a:p>
          <a:p>
            <a:r>
              <a:rPr lang="en-US" dirty="0"/>
              <a:t>Programming with JDBC</a:t>
            </a:r>
          </a:p>
          <a:p>
            <a:r>
              <a:rPr lang="en-US" b="1" dirty="0"/>
              <a:t>Prepared statements</a:t>
            </a:r>
          </a:p>
          <a:p>
            <a:r>
              <a:rPr lang="en-US" dirty="0"/>
              <a:t>SQL injection attacks</a:t>
            </a:r>
          </a:p>
          <a:p>
            <a:r>
              <a:rPr lang="en-US" dirty="0"/>
              <a:t>Best practices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49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/>
          <a:lstStyle/>
          <a:p>
            <a:r>
              <a:rPr lang="en-US" dirty="0"/>
              <a:t>The Statement objects that we’ve seen thus far execute static SQL commands</a:t>
            </a:r>
          </a:p>
          <a:p>
            <a:r>
              <a:rPr lang="en-US" dirty="0"/>
              <a:t>Applications often need to execute dynamic queries based on user input</a:t>
            </a:r>
          </a:p>
          <a:p>
            <a:r>
              <a:rPr lang="en-US" dirty="0"/>
              <a:t>The </a:t>
            </a:r>
            <a:r>
              <a:rPr lang="en-US" dirty="0" err="1"/>
              <a:t>PreparedStatement</a:t>
            </a:r>
            <a:r>
              <a:rPr lang="en-US" dirty="0"/>
              <a:t> class allows for dynamic queries whose values may be provided at runtime</a:t>
            </a:r>
          </a:p>
          <a:p>
            <a:r>
              <a:rPr lang="en-US" dirty="0"/>
              <a:t>Prepared statements are compiled using placeholders for parameters</a:t>
            </a:r>
          </a:p>
          <a:p>
            <a:pPr lvl="1"/>
            <a:r>
              <a:rPr lang="en-US" dirty="0"/>
              <a:t>These parameters are then inserted using values provided by the user at runtime</a:t>
            </a:r>
          </a:p>
        </p:txBody>
      </p:sp>
    </p:spTree>
    <p:extLst>
      <p:ext uri="{BB962C8B-B14F-4D97-AF65-F5344CB8AC3E}">
        <p14:creationId xmlns:p14="http://schemas.microsoft.com/office/powerpoint/2010/main" val="378176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b="1" dirty="0"/>
              <a:t>Introduction</a:t>
            </a:r>
          </a:p>
          <a:p>
            <a:r>
              <a:rPr lang="en-US" dirty="0"/>
              <a:t>JDBC driver types</a:t>
            </a:r>
          </a:p>
          <a:p>
            <a:r>
              <a:rPr lang="en-US" dirty="0"/>
              <a:t>Eclipse project setup</a:t>
            </a:r>
          </a:p>
          <a:p>
            <a:r>
              <a:rPr lang="en-US" dirty="0"/>
              <a:t>Programming with JDBC</a:t>
            </a:r>
          </a:p>
          <a:p>
            <a:r>
              <a:rPr lang="en-US" dirty="0"/>
              <a:t>Prepared statements</a:t>
            </a:r>
          </a:p>
          <a:p>
            <a:r>
              <a:rPr lang="en-US" dirty="0"/>
              <a:t>SQL injection attacks</a:t>
            </a:r>
          </a:p>
          <a:p>
            <a:r>
              <a:rPr lang="en-US" dirty="0"/>
              <a:t>Best practices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14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Why use prepared statements?</a:t>
            </a:r>
          </a:p>
          <a:p>
            <a:pPr lvl="1"/>
            <a:r>
              <a:rPr lang="en-US" dirty="0"/>
              <a:t>More efficient than Statement objects that accept an SQL string constructed at runtime</a:t>
            </a:r>
          </a:p>
          <a:p>
            <a:pPr lvl="1"/>
            <a:r>
              <a:rPr lang="en-US" dirty="0"/>
              <a:t>Prevents SQL injection attacks when used to execute action queries</a:t>
            </a:r>
          </a:p>
          <a:p>
            <a:pPr lvl="2"/>
            <a:r>
              <a:rPr lang="en-US" dirty="0"/>
              <a:t>More on this shortly…</a:t>
            </a:r>
          </a:p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Create a query string using ? as a placeholder for a parameter value</a:t>
            </a:r>
          </a:p>
          <a:p>
            <a:pPr lvl="2"/>
            <a:r>
              <a:rPr lang="en-US" dirty="0"/>
              <a:t>Do not include single quotes for strings</a:t>
            </a:r>
          </a:p>
          <a:p>
            <a:pPr lvl="1"/>
            <a:r>
              <a:rPr lang="en-US" dirty="0"/>
              <a:t>Use set methods to specify parameter values for the ? placeholders</a:t>
            </a:r>
          </a:p>
        </p:txBody>
      </p:sp>
    </p:spTree>
    <p:extLst>
      <p:ext uri="{BB962C8B-B14F-4D97-AF65-F5344CB8AC3E}">
        <p14:creationId xmlns:p14="http://schemas.microsoft.com/office/powerpoint/2010/main" val="2178797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Retrieving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65760" lvl="1" indent="0">
              <a:buNone/>
            </a:pPr>
            <a:endParaRPr lang="en-US" sz="4000" dirty="0"/>
          </a:p>
          <a:p>
            <a:pPr lvl="1"/>
            <a:r>
              <a:rPr lang="en-US" dirty="0"/>
              <a:t>Updating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648200"/>
            <a:ext cx="6779941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590800"/>
            <a:ext cx="6766560" cy="152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05200" y="3276600"/>
            <a:ext cx="414094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Parameter assignment begins with 1 (not 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9600" y="3733800"/>
            <a:ext cx="42672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Call </a:t>
            </a:r>
            <a:r>
              <a:rPr lang="en-US" dirty="0" err="1"/>
              <a:t>PreparedStatement’s</a:t>
            </a:r>
            <a:r>
              <a:rPr lang="en-US" dirty="0"/>
              <a:t> </a:t>
            </a:r>
            <a:r>
              <a:rPr lang="en-US" dirty="0" err="1"/>
              <a:t>executeQuery</a:t>
            </a:r>
            <a:r>
              <a:rPr lang="en-US" dirty="0"/>
              <a:t>() method when executing a SELECT statement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9600" y="5410200"/>
            <a:ext cx="4267200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Call </a:t>
            </a:r>
            <a:r>
              <a:rPr lang="en-US" dirty="0" err="1"/>
              <a:t>PreparedStatement’s</a:t>
            </a:r>
            <a:r>
              <a:rPr lang="en-US" dirty="0"/>
              <a:t> </a:t>
            </a:r>
            <a:r>
              <a:rPr lang="en-US" dirty="0" err="1"/>
              <a:t>executeUpdate</a:t>
            </a:r>
            <a:r>
              <a:rPr lang="en-US" dirty="0"/>
              <a:t>() method when executing an INSERT, UPDATE, or DELETE statement</a:t>
            </a:r>
          </a:p>
        </p:txBody>
      </p:sp>
    </p:spTree>
    <p:extLst>
      <p:ext uri="{BB962C8B-B14F-4D97-AF65-F5344CB8AC3E}">
        <p14:creationId xmlns:p14="http://schemas.microsoft.com/office/powerpoint/2010/main" val="2708856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Prepared Statements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026152" cy="4495800"/>
          </a:xfrm>
        </p:spPr>
        <p:txBody>
          <a:bodyPr/>
          <a:lstStyle/>
          <a:p>
            <a:r>
              <a:rPr lang="en-US" dirty="0"/>
              <a:t>Type conversions between Oracle data types and Java data types</a:t>
            </a:r>
          </a:p>
          <a:p>
            <a:pPr lvl="1"/>
            <a:r>
              <a:rPr lang="en-US" dirty="0"/>
              <a:t>The same Oracle/Java data types are compatible using the JDBC </a:t>
            </a:r>
            <a:r>
              <a:rPr lang="en-US" dirty="0" err="1"/>
              <a:t>getXXX</a:t>
            </a:r>
            <a:r>
              <a:rPr lang="en-US" dirty="0"/>
              <a:t>() methods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63748"/>
            <a:ext cx="3124200" cy="65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21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JDBC driver types</a:t>
            </a:r>
          </a:p>
          <a:p>
            <a:r>
              <a:rPr lang="en-US" dirty="0"/>
              <a:t>Eclipse project setup</a:t>
            </a:r>
          </a:p>
          <a:p>
            <a:r>
              <a:rPr lang="en-US" dirty="0"/>
              <a:t>Programming with JDBC</a:t>
            </a:r>
          </a:p>
          <a:p>
            <a:r>
              <a:rPr lang="en-US" dirty="0"/>
              <a:t>Prepared statements</a:t>
            </a:r>
          </a:p>
          <a:p>
            <a:r>
              <a:rPr lang="en-US" b="1" dirty="0"/>
              <a:t>SQL injection attacks</a:t>
            </a:r>
          </a:p>
          <a:p>
            <a:r>
              <a:rPr lang="en-US" dirty="0"/>
              <a:t>Best practices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49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SQL injection attack is an attack on a database-driven application in which the attacker executes unauthorized SQL commands</a:t>
            </a:r>
          </a:p>
          <a:p>
            <a:r>
              <a:rPr lang="en-US" dirty="0"/>
              <a:t>Possible when a query is constructed using user input values</a:t>
            </a:r>
          </a:p>
          <a:p>
            <a:r>
              <a:rPr lang="en-US" dirty="0"/>
              <a:t>They can be prevented using </a:t>
            </a:r>
            <a:r>
              <a:rPr lang="en-US"/>
              <a:t>input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82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Injection types</a:t>
            </a:r>
          </a:p>
          <a:p>
            <a:pPr lvl="1"/>
            <a:r>
              <a:rPr lang="en-US" dirty="0"/>
              <a:t>Incorrectly filtered escape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Incorrect query termination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1" y="4114800"/>
            <a:ext cx="8000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51816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statement = “SELECT * FROM data WHERE id = “ + </a:t>
            </a:r>
            <a:r>
              <a:rPr lang="en-US" sz="1600" dirty="0" err="1">
                <a:latin typeface="Courier New"/>
                <a:cs typeface="Courier New"/>
              </a:rPr>
              <a:t>someId</a:t>
            </a:r>
            <a:r>
              <a:rPr lang="en-US" sz="1600" dirty="0">
                <a:latin typeface="Courier New"/>
                <a:cs typeface="Courier New"/>
              </a:rPr>
              <a:t>;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User input (stored in </a:t>
            </a:r>
            <a:r>
              <a:rPr lang="en-US" sz="1600" dirty="0" err="1">
                <a:latin typeface="Courier New"/>
                <a:cs typeface="Courier New"/>
              </a:rPr>
              <a:t>someId</a:t>
            </a:r>
            <a:r>
              <a:rPr lang="en-US" sz="1600" dirty="0">
                <a:latin typeface="Courier New"/>
                <a:cs typeface="Courier New"/>
              </a:rPr>
              <a:t>): 1;DROP TABLE users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Rendered as: SELECT * FROM DATA WHERE id=1</a:t>
            </a: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;DROP TABLE users</a:t>
            </a:r>
            <a:r>
              <a:rPr lang="en-US" sz="1600" dirty="0">
                <a:latin typeface="Courier New"/>
                <a:cs typeface="Courier New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800" y="2895600"/>
            <a:ext cx="769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statement = “SELECT * FROM users WHERE name = ‘” + </a:t>
            </a:r>
            <a:r>
              <a:rPr lang="en-US" sz="1600" dirty="0" err="1">
                <a:latin typeface="Courier New"/>
                <a:cs typeface="Courier New"/>
              </a:rPr>
              <a:t>userName</a:t>
            </a:r>
            <a:r>
              <a:rPr lang="en-US" sz="1600" dirty="0">
                <a:latin typeface="Courier New"/>
                <a:cs typeface="Courier New"/>
              </a:rPr>
              <a:t> + </a:t>
            </a:r>
          </a:p>
          <a:p>
            <a:r>
              <a:rPr lang="en-US" sz="1600" dirty="0">
                <a:latin typeface="Courier New"/>
                <a:cs typeface="Courier New"/>
              </a:rPr>
              <a:t>            “’ AND password = ‘” + </a:t>
            </a:r>
            <a:r>
              <a:rPr lang="en-US" sz="1600" dirty="0" err="1">
                <a:latin typeface="Courier New"/>
                <a:cs typeface="Courier New"/>
              </a:rPr>
              <a:t>userPassword</a:t>
            </a:r>
            <a:r>
              <a:rPr lang="en-US" sz="1600" dirty="0">
                <a:latin typeface="Courier New"/>
                <a:cs typeface="Courier New"/>
              </a:rPr>
              <a:t> + “’”;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User input (stored in both variables): ‘ OR ‘t’ = ‘t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Rendered as: SELECT * FROM users WHERE name=‘’ </a:t>
            </a: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OR ‘t’=‘t’</a:t>
            </a:r>
            <a:r>
              <a:rPr lang="en-US" sz="1600" dirty="0">
                <a:latin typeface="Courier New"/>
                <a:cs typeface="Courier New"/>
              </a:rPr>
              <a:t> </a:t>
            </a:r>
          </a:p>
          <a:p>
            <a:r>
              <a:rPr lang="en-US" sz="1600" dirty="0">
                <a:latin typeface="Courier New"/>
                <a:cs typeface="Courier New"/>
              </a:rPr>
              <a:t>             AND password = ‘’ </a:t>
            </a: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OR ‘t’=‘t’</a:t>
            </a:r>
          </a:p>
        </p:txBody>
      </p:sp>
    </p:spTree>
    <p:extLst>
      <p:ext uri="{BB962C8B-B14F-4D97-AF65-F5344CB8AC3E}">
        <p14:creationId xmlns:p14="http://schemas.microsoft.com/office/powerpoint/2010/main" val="1392093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to prevent SQL injection attacks</a:t>
            </a:r>
          </a:p>
          <a:p>
            <a:pPr lvl="1"/>
            <a:r>
              <a:rPr lang="en-US" dirty="0"/>
              <a:t>Prepared statements will prevent these types of SQL injection attacks</a:t>
            </a:r>
          </a:p>
          <a:p>
            <a:pPr lvl="2"/>
            <a:r>
              <a:rPr lang="en-US" dirty="0"/>
              <a:t>Other programming languages have “parameterized” statements similar to JDBC’s “prepared” statements</a:t>
            </a:r>
          </a:p>
          <a:p>
            <a:pPr lvl="1"/>
            <a:r>
              <a:rPr lang="en-US" dirty="0"/>
              <a:t>Filtering</a:t>
            </a:r>
          </a:p>
          <a:p>
            <a:pPr lvl="2"/>
            <a:r>
              <a:rPr lang="en-US" dirty="0"/>
              <a:t>Manually parse and remove dangerous characters from user input</a:t>
            </a:r>
          </a:p>
          <a:p>
            <a:pPr lvl="3"/>
            <a:r>
              <a:rPr lang="en-US" dirty="0"/>
              <a:t>May be difficult to anticipate all possibilities</a:t>
            </a:r>
          </a:p>
        </p:txBody>
      </p:sp>
    </p:spTree>
    <p:extLst>
      <p:ext uri="{BB962C8B-B14F-4D97-AF65-F5344CB8AC3E}">
        <p14:creationId xmlns:p14="http://schemas.microsoft.com/office/powerpoint/2010/main" val="2410269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JDBC driver types</a:t>
            </a:r>
          </a:p>
          <a:p>
            <a:r>
              <a:rPr lang="en-US" dirty="0"/>
              <a:t>Eclipse project setup</a:t>
            </a:r>
          </a:p>
          <a:p>
            <a:r>
              <a:rPr lang="en-US" dirty="0"/>
              <a:t>Programming with JDBC</a:t>
            </a:r>
          </a:p>
          <a:p>
            <a:r>
              <a:rPr lang="en-US" dirty="0"/>
              <a:t>Prepared statements</a:t>
            </a:r>
          </a:p>
          <a:p>
            <a:r>
              <a:rPr lang="en-US" dirty="0"/>
              <a:t>SQL injection attacks</a:t>
            </a:r>
          </a:p>
          <a:p>
            <a:r>
              <a:rPr lang="en-US" b="1" dirty="0"/>
              <a:t>Best practices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49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US" dirty="0"/>
              <a:t>Close JDBC related objects (connections, statements, result sets, etc.) in a finally block whenever possible</a:t>
            </a:r>
          </a:p>
          <a:p>
            <a:pPr lvl="1"/>
            <a:r>
              <a:rPr lang="en-US" dirty="0"/>
              <a:t>This ensures that these objects will be closed whether or not an exception occurs</a:t>
            </a:r>
          </a:p>
          <a:p>
            <a:pPr lvl="1"/>
            <a:r>
              <a:rPr lang="en-US" dirty="0"/>
              <a:t>The database limits the number of open connections that a user can have</a:t>
            </a:r>
          </a:p>
          <a:p>
            <a:pPr lvl="2"/>
            <a:r>
              <a:rPr lang="en-US" dirty="0"/>
              <a:t>Could max out if left open</a:t>
            </a:r>
          </a:p>
          <a:p>
            <a:r>
              <a:rPr lang="en-US" dirty="0"/>
              <a:t>Use prepared statements whenever a query requires parameters</a:t>
            </a:r>
          </a:p>
          <a:p>
            <a:pPr lvl="1"/>
            <a:r>
              <a:rPr lang="en-US" dirty="0"/>
              <a:t>Safer and more efficient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26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Minimize database connections whenever possible</a:t>
            </a:r>
          </a:p>
          <a:p>
            <a:pPr lvl="1"/>
            <a:r>
              <a:rPr lang="en-US" dirty="0"/>
              <a:t>These are expensive and can be reused</a:t>
            </a:r>
          </a:p>
          <a:p>
            <a:pPr lvl="1"/>
            <a:r>
              <a:rPr lang="en-US" dirty="0"/>
              <a:t>Some 3</a:t>
            </a:r>
            <a:r>
              <a:rPr lang="en-US" baseline="30000" dirty="0"/>
              <a:t>rd</a:t>
            </a:r>
            <a:r>
              <a:rPr lang="en-US" dirty="0"/>
              <a:t> party libraries can manage database “connection pools” for you</a:t>
            </a:r>
          </a:p>
          <a:p>
            <a:r>
              <a:rPr lang="en-US" dirty="0"/>
              <a:t>Decouple your application’s business logic and data models from JDBC usage as much as possible</a:t>
            </a:r>
          </a:p>
          <a:p>
            <a:pPr lvl="1"/>
            <a:r>
              <a:rPr lang="en-US" dirty="0"/>
              <a:t>Allows your application to use other data sources more easily</a:t>
            </a:r>
          </a:p>
        </p:txBody>
      </p:sp>
    </p:spTree>
    <p:extLst>
      <p:ext uri="{BB962C8B-B14F-4D97-AF65-F5344CB8AC3E}">
        <p14:creationId xmlns:p14="http://schemas.microsoft.com/office/powerpoint/2010/main" val="3651032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JDBC (Java Database Connectivity) is a technology that allows Java applications to communicate with a database</a:t>
            </a:r>
          </a:p>
          <a:p>
            <a:pPr lvl="1"/>
            <a:r>
              <a:rPr lang="en-US" dirty="0"/>
              <a:t>Manages connections between the application and the database</a:t>
            </a:r>
          </a:p>
          <a:p>
            <a:pPr lvl="1"/>
            <a:r>
              <a:rPr lang="en-US" dirty="0"/>
              <a:t>Send DDL and DML statements to the database</a:t>
            </a:r>
          </a:p>
          <a:p>
            <a:pPr lvl="1"/>
            <a:r>
              <a:rPr lang="en-US" dirty="0"/>
              <a:t>Call stored database programs</a:t>
            </a:r>
          </a:p>
          <a:p>
            <a:r>
              <a:rPr lang="en-US" dirty="0"/>
              <a:t>Java applications interact with database-specific drivers</a:t>
            </a:r>
          </a:p>
          <a:p>
            <a:pPr lvl="1"/>
            <a:r>
              <a:rPr lang="en-US" dirty="0"/>
              <a:t>e.g. Oracle vs. MySQL</a:t>
            </a:r>
          </a:p>
        </p:txBody>
      </p:sp>
    </p:spTree>
    <p:extLst>
      <p:ext uri="{BB962C8B-B14F-4D97-AF65-F5344CB8AC3E}">
        <p14:creationId xmlns:p14="http://schemas.microsoft.com/office/powerpoint/2010/main" val="354021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b="1" dirty="0"/>
              <a:t>JDBC driver types</a:t>
            </a:r>
          </a:p>
          <a:p>
            <a:r>
              <a:rPr lang="en-US" dirty="0"/>
              <a:t>Eclipse project setup</a:t>
            </a:r>
          </a:p>
          <a:p>
            <a:r>
              <a:rPr lang="en-US" dirty="0"/>
              <a:t>Programming with JDBC</a:t>
            </a:r>
          </a:p>
          <a:p>
            <a:r>
              <a:rPr lang="en-US" dirty="0"/>
              <a:t>Prepared statements</a:t>
            </a:r>
          </a:p>
          <a:p>
            <a:r>
              <a:rPr lang="en-US" dirty="0"/>
              <a:t>SQL injection attacks</a:t>
            </a:r>
          </a:p>
          <a:p>
            <a:r>
              <a:rPr lang="en-US" dirty="0"/>
              <a:t>Best practices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4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Driver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026152" cy="4953000"/>
          </a:xfrm>
        </p:spPr>
        <p:txBody>
          <a:bodyPr>
            <a:normAutofit/>
          </a:bodyPr>
          <a:lstStyle/>
          <a:p>
            <a:r>
              <a:rPr lang="en-US" dirty="0"/>
              <a:t>Type 1: JDBC-ODBC bridge</a:t>
            </a:r>
          </a:p>
          <a:p>
            <a:pPr lvl="1"/>
            <a:r>
              <a:rPr lang="en-US" dirty="0"/>
              <a:t>JDBC calls are converted to ODBC function calls</a:t>
            </a:r>
          </a:p>
          <a:p>
            <a:pPr lvl="2"/>
            <a:r>
              <a:rPr lang="en-US" dirty="0"/>
              <a:t>ODBC (Open Database Connectivity) is intended to be database and OS independent</a:t>
            </a:r>
          </a:p>
          <a:p>
            <a:pPr lvl="1"/>
            <a:r>
              <a:rPr lang="en-US" dirty="0"/>
              <a:t>Useful in situations where a Java application needs to communicate with an existing ODBC driver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600200"/>
            <a:ext cx="3327400" cy="469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1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Driver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026152" cy="4495800"/>
          </a:xfrm>
        </p:spPr>
        <p:txBody>
          <a:bodyPr/>
          <a:lstStyle/>
          <a:p>
            <a:r>
              <a:rPr lang="en-US" dirty="0"/>
              <a:t>Type 2: Native-API Driver</a:t>
            </a:r>
          </a:p>
          <a:p>
            <a:pPr lvl="1"/>
            <a:r>
              <a:rPr lang="en-US" dirty="0"/>
              <a:t>JDBC calls are converted to native calls of the database API</a:t>
            </a:r>
          </a:p>
          <a:p>
            <a:pPr lvl="1"/>
            <a:r>
              <a:rPr lang="en-US" dirty="0"/>
              <a:t>Useful in situations where an ODBC driver isn’t needed, and an existing database library API exists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981200"/>
            <a:ext cx="3327400" cy="426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9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Driver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026152" cy="449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Type 3: Network-Protocol Driver</a:t>
            </a:r>
          </a:p>
          <a:p>
            <a:pPr lvl="1"/>
            <a:r>
              <a:rPr lang="en-US" dirty="0"/>
              <a:t>JDBC calls are converted directly or indirectly into the vendor-specific database protocol(s) by a middle-tier application server</a:t>
            </a:r>
          </a:p>
          <a:p>
            <a:pPr lvl="1"/>
            <a:r>
              <a:rPr lang="en-US" dirty="0"/>
              <a:t>Useful in situations where such an application server exists</a:t>
            </a:r>
          </a:p>
          <a:p>
            <a:pPr lvl="2"/>
            <a:r>
              <a:rPr lang="en-US" dirty="0"/>
              <a:t>Reduces application ties to vendor-specific database systems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600200"/>
            <a:ext cx="3314700" cy="513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14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Driver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949952" cy="4495800"/>
          </a:xfrm>
        </p:spPr>
        <p:txBody>
          <a:bodyPr/>
          <a:lstStyle/>
          <a:p>
            <a:r>
              <a:rPr lang="en-US" dirty="0"/>
              <a:t>Type 4: Database-Protocol Driver</a:t>
            </a:r>
          </a:p>
          <a:p>
            <a:pPr lvl="1"/>
            <a:r>
              <a:rPr lang="en-US" dirty="0"/>
              <a:t>JDBC calls sent directly to a vendor-specific database</a:t>
            </a:r>
          </a:p>
          <a:p>
            <a:pPr lvl="1"/>
            <a:r>
              <a:rPr lang="en-US" dirty="0"/>
              <a:t>Useful in situations where the application is tied to a vendor-specific database</a:t>
            </a:r>
          </a:p>
          <a:p>
            <a:pPr lvl="2"/>
            <a:r>
              <a:rPr lang="en-US" dirty="0"/>
              <a:t>We’ll use this “thin” driver in our applications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2057400"/>
            <a:ext cx="3314424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2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JDBC driver types</a:t>
            </a:r>
          </a:p>
          <a:p>
            <a:r>
              <a:rPr lang="en-US" b="1" dirty="0"/>
              <a:t>Eclipse project setup</a:t>
            </a:r>
          </a:p>
          <a:p>
            <a:r>
              <a:rPr lang="en-US" dirty="0"/>
              <a:t>Programming with JDBC</a:t>
            </a:r>
          </a:p>
          <a:p>
            <a:r>
              <a:rPr lang="en-US" dirty="0"/>
              <a:t>Prepared statements</a:t>
            </a:r>
          </a:p>
          <a:p>
            <a:r>
              <a:rPr lang="en-US" dirty="0"/>
              <a:t>SQL injection attacks</a:t>
            </a:r>
          </a:p>
          <a:p>
            <a:r>
              <a:rPr lang="en-US" dirty="0"/>
              <a:t>Best practices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49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C101671259990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TC101671259990</Template>
  <TotalTime>0</TotalTime>
  <Words>1446</Words>
  <Application>Microsoft Macintosh PowerPoint</Application>
  <PresentationFormat>On-screen Show (4:3)</PresentationFormat>
  <Paragraphs>236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Calibri</vt:lpstr>
      <vt:lpstr>Courier New</vt:lpstr>
      <vt:lpstr>Menlo</vt:lpstr>
      <vt:lpstr>Tw Cen MT</vt:lpstr>
      <vt:lpstr>Wingdings</vt:lpstr>
      <vt:lpstr>Wingdings 2</vt:lpstr>
      <vt:lpstr>TC101671259990</vt:lpstr>
      <vt:lpstr>JDBC</vt:lpstr>
      <vt:lpstr>Overview</vt:lpstr>
      <vt:lpstr>Introduction</vt:lpstr>
      <vt:lpstr>Overview</vt:lpstr>
      <vt:lpstr>JDBC Driver Types</vt:lpstr>
      <vt:lpstr>JDBC Driver Types</vt:lpstr>
      <vt:lpstr>JDBC Driver Types</vt:lpstr>
      <vt:lpstr>JDBC Driver Types</vt:lpstr>
      <vt:lpstr>Overview</vt:lpstr>
      <vt:lpstr>Eclipse Project Setup</vt:lpstr>
      <vt:lpstr>Overview</vt:lpstr>
      <vt:lpstr>Programming with JDBC</vt:lpstr>
      <vt:lpstr>Programming with JDBC</vt:lpstr>
      <vt:lpstr>Programming with JDBC</vt:lpstr>
      <vt:lpstr>Programming with JDBC</vt:lpstr>
      <vt:lpstr>Programming with JDBC</vt:lpstr>
      <vt:lpstr>Programming with JDBC</vt:lpstr>
      <vt:lpstr>Overview</vt:lpstr>
      <vt:lpstr>Prepared Statements</vt:lpstr>
      <vt:lpstr>Prepared Statements</vt:lpstr>
      <vt:lpstr>Prepared Statements</vt:lpstr>
      <vt:lpstr>Prepared Statements</vt:lpstr>
      <vt:lpstr>Overview</vt:lpstr>
      <vt:lpstr>SQL Injection Attacks</vt:lpstr>
      <vt:lpstr>SQL Injection Attacks</vt:lpstr>
      <vt:lpstr>SQL Injection Attacks</vt:lpstr>
      <vt:lpstr>Overview</vt:lpstr>
      <vt:lpstr>Best Practices</vt:lpstr>
      <vt:lpstr>Best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presentation</dc:title>
  <dc:creator/>
  <cp:keywords/>
  <cp:lastModifiedBy/>
  <cp:revision>1</cp:revision>
  <dcterms:modified xsi:type="dcterms:W3CDTF">2020-10-06T05:39:20Z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