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3"/>
  </p:notesMasterIdLst>
  <p:sldIdLst>
    <p:sldId id="256" r:id="rId3"/>
    <p:sldId id="303" r:id="rId4"/>
    <p:sldId id="304" r:id="rId5"/>
    <p:sldId id="335" r:id="rId6"/>
    <p:sldId id="309" r:id="rId7"/>
    <p:sldId id="336" r:id="rId8"/>
    <p:sldId id="311" r:id="rId9"/>
    <p:sldId id="312" r:id="rId10"/>
    <p:sldId id="313" r:id="rId11"/>
    <p:sldId id="337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88578" autoAdjust="0"/>
  </p:normalViewPr>
  <p:slideViewPr>
    <p:cSldViewPr>
      <p:cViewPr varScale="1">
        <p:scale>
          <a:sx n="100" d="100"/>
          <a:sy n="100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9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8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8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1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10/15/20 6:02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6:02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6:02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10/15/20 6:02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10/15/20 6:02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connector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COMP3421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</a:t>
            </a:r>
            <a:r>
              <a:rPr lang="en-US"/>
              <a:t>with Python Connector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3180" y="2019299"/>
            <a:ext cx="21932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Closing the connection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4615" y="4284704"/>
            <a:ext cx="17347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Running the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BB29-D4C2-EE42-8C71-B3A59094D323}"/>
              </a:ext>
            </a:extLst>
          </p:cNvPr>
          <p:cNvSpPr/>
          <p:nvPr/>
        </p:nvSpPr>
        <p:spPr>
          <a:xfrm>
            <a:off x="599948" y="1752600"/>
            <a:ext cx="81533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close(self):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self.mydb.commit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self.mydb.close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D6C79"/>
                </a:solidFill>
                <a:latin typeface="Menlo" panose="020B0609030804020204" pitchFamily="49" charset="0"/>
              </a:rPr>
              <a:t># Testing code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DBTest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test.getCandy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test.close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-US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Python Connector</a:t>
            </a:r>
          </a:p>
          <a:p>
            <a:r>
              <a:rPr lang="en-US" dirty="0"/>
              <a:t>Programming with the Python Connector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Python Connector is a technology that allows Python applications to communicate with a database</a:t>
            </a:r>
          </a:p>
          <a:p>
            <a:pPr lvl="1"/>
            <a:r>
              <a:rPr lang="en-US" dirty="0"/>
              <a:t>Manages connections between the application and the database</a:t>
            </a:r>
          </a:p>
          <a:p>
            <a:pPr lvl="1"/>
            <a:r>
              <a:rPr lang="en-US" dirty="0"/>
              <a:t>Send DDL and DML statements to the database</a:t>
            </a:r>
          </a:p>
          <a:p>
            <a:pPr lvl="1"/>
            <a:r>
              <a:rPr lang="en-US" dirty="0"/>
              <a:t>Call stored database programs</a:t>
            </a:r>
          </a:p>
          <a:p>
            <a:r>
              <a:rPr lang="en-US"/>
              <a:t>Python </a:t>
            </a:r>
            <a:r>
              <a:rPr lang="en-US" dirty="0"/>
              <a:t>applications interact with database-specific drivers</a:t>
            </a:r>
          </a:p>
          <a:p>
            <a:pPr lvl="1"/>
            <a:r>
              <a:rPr lang="en-US" dirty="0"/>
              <a:t>e.g. Oracle vs. MySQL</a:t>
            </a:r>
          </a:p>
        </p:txBody>
      </p:sp>
    </p:spTree>
    <p:extLst>
      <p:ext uri="{BB962C8B-B14F-4D97-AF65-F5344CB8AC3E}">
        <p14:creationId xmlns:p14="http://schemas.microsoft.com/office/powerpoint/2010/main" val="35402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Python Connector</a:t>
            </a:r>
          </a:p>
          <a:p>
            <a:r>
              <a:rPr lang="en-US" dirty="0"/>
              <a:t>Programming with the Python Connector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0352" cy="5029200"/>
          </a:xfrm>
        </p:spPr>
        <p:txBody>
          <a:bodyPr>
            <a:normAutofit/>
          </a:bodyPr>
          <a:lstStyle/>
          <a:p>
            <a:r>
              <a:rPr lang="en-US" dirty="0"/>
              <a:t>Need to install database specific connector</a:t>
            </a:r>
          </a:p>
          <a:p>
            <a:r>
              <a:rPr lang="en-US" dirty="0"/>
              <a:t>Easiest way is to use PIP (python package manger)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Python Connector</a:t>
            </a:r>
          </a:p>
          <a:p>
            <a:r>
              <a:rPr lang="en-US" b="1" dirty="0"/>
              <a:t>Programming with the Python Connector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Python Connector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Import the connector package</a:t>
            </a:r>
          </a:p>
          <a:p>
            <a:pPr lvl="1"/>
            <a:r>
              <a:rPr lang="en-US" dirty="0"/>
              <a:t>Create a database connection object using…</a:t>
            </a:r>
          </a:p>
          <a:p>
            <a:pPr lvl="2"/>
            <a:r>
              <a:rPr lang="en-US" dirty="0"/>
              <a:t>Location of the database</a:t>
            </a:r>
          </a:p>
          <a:p>
            <a:pPr lvl="2"/>
            <a:r>
              <a:rPr lang="en-US" dirty="0"/>
              <a:t>Database user credentials</a:t>
            </a:r>
          </a:p>
          <a:p>
            <a:pPr lvl="1"/>
            <a:r>
              <a:rPr lang="en-US" dirty="0"/>
              <a:t>Create a Cursor objects</a:t>
            </a:r>
          </a:p>
          <a:p>
            <a:pPr lvl="1"/>
            <a:r>
              <a:rPr lang="en-US" dirty="0"/>
              <a:t>Use Cursor to execute a string containing SQL</a:t>
            </a:r>
          </a:p>
          <a:p>
            <a:pPr lvl="1"/>
            <a:r>
              <a:rPr lang="en-US" dirty="0"/>
              <a:t>Once executed, the cursor will contain the results</a:t>
            </a:r>
          </a:p>
          <a:p>
            <a:pPr lvl="2"/>
            <a:r>
              <a:rPr lang="en-US" dirty="0"/>
              <a:t>Iterate through the records in the cursor, accessing field values one record at a time</a:t>
            </a:r>
          </a:p>
          <a:p>
            <a:pPr lvl="1"/>
            <a:r>
              <a:rPr lang="en-US" dirty="0"/>
              <a:t>Close the Connection objects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Python Connector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5199" y="1725136"/>
            <a:ext cx="32414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Import the connector </a:t>
            </a:r>
            <a:r>
              <a:rPr lang="en-US" dirty="0" err="1"/>
              <a:t>sql</a:t>
            </a:r>
            <a:r>
              <a:rPr lang="en-US" dirty="0"/>
              <a:t> package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9759" y="3708400"/>
            <a:ext cx="359598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 a database connection 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A64DBA-5763-E142-A90B-97D4A567B384}"/>
              </a:ext>
            </a:extLst>
          </p:cNvPr>
          <p:cNvSpPr/>
          <p:nvPr/>
        </p:nvSpPr>
        <p:spPr>
          <a:xfrm>
            <a:off x="431800" y="1725136"/>
            <a:ext cx="79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mysql.connector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DBTest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__(self):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self.mydb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mysql.connector.connect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user=</a:t>
            </a:r>
            <a:r>
              <a:rPr lang="en-US" dirty="0">
                <a:solidFill>
                  <a:srgbClr val="1C00CF"/>
                </a:solidFill>
                <a:latin typeface="Menlo" panose="020B0609030804020204" pitchFamily="49" charset="0"/>
              </a:rPr>
              <a:t>'root'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passwd=</a:t>
            </a:r>
            <a:r>
              <a:rPr lang="en-US" dirty="0">
                <a:solidFill>
                  <a:srgbClr val="1C00CF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1C00CF"/>
                </a:solidFill>
                <a:latin typeface="Menlo" panose="020B0609030804020204" pitchFamily="49" charset="0"/>
              </a:rPr>
              <a:t>ilovesql</a:t>
            </a:r>
            <a:r>
              <a:rPr lang="en-US" dirty="0">
                <a:solidFill>
                  <a:srgbClr val="1C00CF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database=</a:t>
            </a:r>
            <a:r>
              <a:rPr lang="en-US" dirty="0">
                <a:solidFill>
                  <a:srgbClr val="1C00CF"/>
                </a:solidFill>
                <a:latin typeface="Menlo" panose="020B0609030804020204" pitchFamily="49" charset="0"/>
              </a:rPr>
              <a:t>'comp3421'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host=</a:t>
            </a:r>
            <a:r>
              <a:rPr lang="en-US" dirty="0">
                <a:solidFill>
                  <a:srgbClr val="1C00CF"/>
                </a:solidFill>
                <a:latin typeface="Menlo" panose="020B0609030804020204" pitchFamily="49" charset="0"/>
              </a:rPr>
              <a:t>'127.0.0.1'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self.mycur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self.mydb.cursor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D7D01-21AD-3A4A-B844-4488A4492E6A}"/>
              </a:ext>
            </a:extLst>
          </p:cNvPr>
          <p:cNvSpPr txBox="1"/>
          <p:nvPr/>
        </p:nvSpPr>
        <p:spPr>
          <a:xfrm>
            <a:off x="6019800" y="5441979"/>
            <a:ext cx="23118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 a cursor object</a:t>
            </a:r>
          </a:p>
        </p:txBody>
      </p:sp>
    </p:spTree>
    <p:extLst>
      <p:ext uri="{BB962C8B-B14F-4D97-AF65-F5344CB8AC3E}">
        <p14:creationId xmlns:p14="http://schemas.microsoft.com/office/powerpoint/2010/main" val="80674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with Python Connector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7264" y="2946400"/>
            <a:ext cx="16692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Execute a 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61452" y="4304268"/>
            <a:ext cx="182880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Iterate through the records in the cursor accessing field values one record at a time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FBB29-D4C2-EE42-8C71-B3A59094D323}"/>
              </a:ext>
            </a:extLst>
          </p:cNvPr>
          <p:cNvSpPr/>
          <p:nvPr/>
        </p:nvSpPr>
        <p:spPr>
          <a:xfrm>
            <a:off x="12700" y="1676400"/>
            <a:ext cx="81533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getCandy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dirty="0">
                <a:solidFill>
                  <a:srgbClr val="5D6C79"/>
                </a:solidFill>
                <a:latin typeface="Menlo" panose="020B0609030804020204" pitchFamily="49" charset="0"/>
              </a:rPr>
              <a:t>        # Perform the query</a:t>
            </a:r>
          </a:p>
          <a:p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C41A16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 = "SELECT </a:t>
            </a:r>
            <a:r>
              <a:rPr lang="en-US" dirty="0" err="1">
                <a:solidFill>
                  <a:srgbClr val="C41A16"/>
                </a:solidFill>
                <a:latin typeface="Menlo" panose="020B0609030804020204" pitchFamily="49" charset="0"/>
              </a:rPr>
              <a:t>cust_id</a:t>
            </a:r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C41A16"/>
                </a:solidFill>
                <a:latin typeface="Menlo" panose="020B0609030804020204" pitchFamily="49" charset="0"/>
              </a:rPr>
              <a:t>cust_name</a:t>
            </a:r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 FROM</a:t>
            </a:r>
          </a:p>
          <a:p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               </a:t>
            </a:r>
            <a:r>
              <a:rPr lang="en-US" dirty="0" err="1">
                <a:solidFill>
                  <a:srgbClr val="C41A16"/>
                </a:solidFill>
                <a:latin typeface="Menlo" panose="020B0609030804020204" pitchFamily="49" charset="0"/>
              </a:rPr>
              <a:t>candy_customer</a:t>
            </a:r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";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self.mycur.execute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D6C79"/>
                </a:solidFill>
                <a:latin typeface="Menlo" panose="020B0609030804020204" pitchFamily="49" charset="0"/>
              </a:rPr>
              <a:t>        # Display the results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row </a:t>
            </a:r>
            <a:r>
              <a:rPr 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self.mycur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cust_id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row[</a:t>
            </a:r>
            <a:r>
              <a:rPr lang="en-US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name = row[</a:t>
            </a:r>
            <a:r>
              <a:rPr lang="en-US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print(</a:t>
            </a:r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41A16"/>
                </a:solidFill>
                <a:latin typeface="Menlo" panose="020B0609030804020204" pitchFamily="49" charset="0"/>
              </a:rPr>
              <a:t>custID</a:t>
            </a:r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str(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cust_id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dirty="0">
                <a:solidFill>
                  <a:srgbClr val="C41A16"/>
                </a:solidFill>
                <a:latin typeface="Menlo" panose="020B0609030804020204" pitchFamily="49" charset="0"/>
              </a:rPr>
              <a:t>", name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name);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6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564</Words>
  <Application>Microsoft Macintosh PowerPoint</Application>
  <PresentationFormat>On-screen Show (4:3)</PresentationFormat>
  <Paragraphs>89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Menlo</vt:lpstr>
      <vt:lpstr>Tw Cen MT</vt:lpstr>
      <vt:lpstr>Wingdings</vt:lpstr>
      <vt:lpstr>Wingdings 2</vt:lpstr>
      <vt:lpstr>TC101671259990</vt:lpstr>
      <vt:lpstr>Python connector</vt:lpstr>
      <vt:lpstr>Overview</vt:lpstr>
      <vt:lpstr>Introduction</vt:lpstr>
      <vt:lpstr>Overview</vt:lpstr>
      <vt:lpstr>The Python Connector</vt:lpstr>
      <vt:lpstr>Overview</vt:lpstr>
      <vt:lpstr>Programming with Python Connector</vt:lpstr>
      <vt:lpstr>Programming with Python Connector</vt:lpstr>
      <vt:lpstr>Programming with Python Connector</vt:lpstr>
      <vt:lpstr>Programming with Python Connector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2020-10-16T00:02:56Z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