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2"/>
  </p:sldMasterIdLst>
  <p:notesMasterIdLst>
    <p:notesMasterId r:id="rId51"/>
  </p:notesMasterIdLst>
  <p:sldIdLst>
    <p:sldId id="256" r:id="rId3"/>
    <p:sldId id="259" r:id="rId4"/>
    <p:sldId id="257" r:id="rId5"/>
    <p:sldId id="260" r:id="rId6"/>
    <p:sldId id="261" r:id="rId7"/>
    <p:sldId id="266" r:id="rId8"/>
    <p:sldId id="262" r:id="rId9"/>
    <p:sldId id="263" r:id="rId10"/>
    <p:sldId id="264" r:id="rId11"/>
    <p:sldId id="267" r:id="rId12"/>
    <p:sldId id="265" r:id="rId13"/>
    <p:sldId id="268" r:id="rId14"/>
    <p:sldId id="270" r:id="rId15"/>
    <p:sldId id="271" r:id="rId16"/>
    <p:sldId id="272" r:id="rId17"/>
    <p:sldId id="273" r:id="rId18"/>
    <p:sldId id="275" r:id="rId19"/>
    <p:sldId id="276" r:id="rId20"/>
    <p:sldId id="274" r:id="rId21"/>
    <p:sldId id="277" r:id="rId22"/>
    <p:sldId id="279" r:id="rId23"/>
    <p:sldId id="278" r:id="rId24"/>
    <p:sldId id="280" r:id="rId25"/>
    <p:sldId id="281" r:id="rId26"/>
    <p:sldId id="308" r:id="rId27"/>
    <p:sldId id="283" r:id="rId28"/>
    <p:sldId id="284" r:id="rId29"/>
    <p:sldId id="285" r:id="rId30"/>
    <p:sldId id="307" r:id="rId31"/>
    <p:sldId id="286" r:id="rId32"/>
    <p:sldId id="287" r:id="rId33"/>
    <p:sldId id="290" r:id="rId34"/>
    <p:sldId id="291" r:id="rId35"/>
    <p:sldId id="288" r:id="rId36"/>
    <p:sldId id="292" r:id="rId37"/>
    <p:sldId id="293" r:id="rId38"/>
    <p:sldId id="295" r:id="rId39"/>
    <p:sldId id="296" r:id="rId40"/>
    <p:sldId id="298" r:id="rId41"/>
    <p:sldId id="299" r:id="rId42"/>
    <p:sldId id="300" r:id="rId43"/>
    <p:sldId id="297" r:id="rId44"/>
    <p:sldId id="302" r:id="rId45"/>
    <p:sldId id="301" r:id="rId46"/>
    <p:sldId id="303" r:id="rId47"/>
    <p:sldId id="306" r:id="rId48"/>
    <p:sldId id="304" r:id="rId49"/>
    <p:sldId id="305" r:id="rId50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6" autoAdjust="0"/>
    <p:restoredTop sz="83287" autoAdjust="0"/>
  </p:normalViewPr>
  <p:slideViewPr>
    <p:cSldViewPr>
      <p:cViewPr varScale="1">
        <p:scale>
          <a:sx n="102" d="100"/>
          <a:sy n="102" d="100"/>
        </p:scale>
        <p:origin x="187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4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9/22/20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272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9983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0828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2021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554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143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554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554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554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191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778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5548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562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8" name="Shap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hap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Shape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743653DA-8BF4-4869-96FE-9BCF43372D46}" type="datetime8">
              <a:rPr lang="en-US" smtClean="0"/>
              <a:pPr algn="ctr"/>
              <a:t>9/22/20 2:10 PM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Shape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hap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9/22/20 2:10 PM</a:t>
            </a:fld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9/22/20 2:10 PM</a:t>
            </a:fld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rPr lang="en-US" smtClean="0"/>
              <a:pPr/>
              <a:t>9/22/20 2:10 PM</a:t>
            </a:fld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Shape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hap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8">
              <a:rPr lang="en-US" smtClean="0"/>
              <a:pPr/>
              <a:t>9/22/20 2:10 PM</a:t>
            </a:fld>
            <a:endParaRPr lang="en-US" dirty="0"/>
          </a:p>
        </p:txBody>
      </p:sp>
      <p:sp>
        <p:nvSpPr>
          <p:cNvPr id="13" name="Shap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Shap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hape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hape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B5F1E3E-4B2F-4895-B65E-28B2E64F39F6}" type="datetime8">
              <a:rPr lang="en-US" smtClean="0"/>
              <a:pPr/>
              <a:t>9/22/20 2:10 PM</a:t>
            </a:fld>
            <a:endParaRPr lang="en-US" dirty="0"/>
          </a:p>
        </p:txBody>
      </p:sp>
      <p:sp>
        <p:nvSpPr>
          <p:cNvPr id="10" name="Shap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2" name="Shape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hape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hape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3085435-8225-4333-BFFA-0096413F0D76}" type="datetime8">
              <a:rPr lang="en-US" smtClean="0"/>
              <a:pPr/>
              <a:t>9/22/20 2:10 PM</a:t>
            </a:fld>
            <a:endParaRPr lang="en-US" dirty="0"/>
          </a:p>
        </p:txBody>
      </p:sp>
      <p:sp>
        <p:nvSpPr>
          <p:cNvPr id="12" name="Shap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4" name="Shape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6" name="Shap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hap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8">
              <a:rPr lang="en-US" smtClean="0"/>
              <a:pPr/>
              <a:t>9/22/20 2:10 PM</a:t>
            </a:fld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8">
              <a:rPr lang="en-US" smtClean="0"/>
              <a:pPr/>
              <a:t>9/22/20 2:10 PM</a:t>
            </a:fld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8">
              <a:rPr lang="en-US" smtClean="0"/>
              <a:pPr/>
              <a:t>9/22/20 2:10 PM</a:t>
            </a:fld>
            <a:endParaRPr lang="en-US" dirty="0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hap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hape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2" name="Shap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1E20EC5-AC53-4169-941E-EDF10CD23748}" type="datetime8">
              <a:rPr lang="en-US" smtClean="0"/>
              <a:pPr/>
              <a:t>9/22/20 2:10 PM</a:t>
            </a:fld>
            <a:endParaRPr lang="en-US" dirty="0"/>
          </a:p>
        </p:txBody>
      </p:sp>
      <p:sp>
        <p:nvSpPr>
          <p:cNvPr id="13" name="Shap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Shape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9/22/20 2:10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emf"/><Relationship Id="rId5" Type="http://schemas.openxmlformats.org/officeDocument/2006/relationships/image" Target="../media/image3.e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sql</a:t>
            </a:r>
            <a:r>
              <a:rPr lang="en-US" dirty="0"/>
              <a:t> DDL queries</a:t>
            </a: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COMP3421</a:t>
            </a:r>
          </a:p>
          <a:p>
            <a:r>
              <a:rPr lang="en-US" dirty="0"/>
              <a:t>Database Systems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Creating tables</a:t>
            </a:r>
          </a:p>
          <a:p>
            <a:pPr lvl="1"/>
            <a:r>
              <a:rPr lang="en-US" dirty="0"/>
              <a:t>CREATE</a:t>
            </a:r>
          </a:p>
          <a:p>
            <a:pPr lvl="1"/>
            <a:r>
              <a:rPr lang="en-US" dirty="0"/>
              <a:t>Naming practices</a:t>
            </a:r>
          </a:p>
          <a:p>
            <a:pPr lvl="1"/>
            <a:r>
              <a:rPr lang="en-US" b="1" dirty="0"/>
              <a:t>Data types</a:t>
            </a:r>
          </a:p>
          <a:p>
            <a:pPr lvl="2"/>
            <a:r>
              <a:rPr lang="en-US" dirty="0"/>
              <a:t>Characters</a:t>
            </a:r>
          </a:p>
          <a:p>
            <a:pPr lvl="2"/>
            <a:r>
              <a:rPr lang="en-US" dirty="0"/>
              <a:t>Numbers</a:t>
            </a:r>
          </a:p>
          <a:p>
            <a:pPr lvl="2"/>
            <a:r>
              <a:rPr lang="en-US" dirty="0"/>
              <a:t>Dates</a:t>
            </a:r>
          </a:p>
          <a:p>
            <a:pPr lvl="2"/>
            <a:r>
              <a:rPr lang="en-US" dirty="0"/>
              <a:t>Objects</a:t>
            </a:r>
          </a:p>
          <a:p>
            <a:r>
              <a:rPr lang="en-US" dirty="0"/>
              <a:t>Specifying constraints</a:t>
            </a:r>
          </a:p>
          <a:p>
            <a:r>
              <a:rPr lang="en-US" dirty="0"/>
              <a:t>Modifying/dropping tables</a:t>
            </a:r>
          </a:p>
        </p:txBody>
      </p:sp>
    </p:spTree>
    <p:extLst>
      <p:ext uri="{BB962C8B-B14F-4D97-AF65-F5344CB8AC3E}">
        <p14:creationId xmlns:p14="http://schemas.microsoft.com/office/powerpoint/2010/main" val="1872619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When creating tables, each field’s data type must be specified</a:t>
            </a:r>
          </a:p>
          <a:p>
            <a:pPr lvl="1"/>
            <a:r>
              <a:rPr lang="en-US" dirty="0"/>
              <a:t>Specifies the type of data stored in the field</a:t>
            </a:r>
          </a:p>
          <a:p>
            <a:pPr lvl="1"/>
            <a:r>
              <a:rPr lang="en-US" dirty="0"/>
              <a:t>May include the field’s storage capacity</a:t>
            </a:r>
          </a:p>
          <a:p>
            <a:r>
              <a:rPr lang="en-US" dirty="0"/>
              <a:t>Purposes</a:t>
            </a:r>
          </a:p>
          <a:p>
            <a:pPr lvl="1"/>
            <a:r>
              <a:rPr lang="en-US" dirty="0"/>
              <a:t>Dictates the internal encoding</a:t>
            </a:r>
          </a:p>
          <a:p>
            <a:pPr lvl="1"/>
            <a:r>
              <a:rPr lang="en-US" dirty="0"/>
              <a:t>Optimizes internal storage use</a:t>
            </a:r>
          </a:p>
          <a:p>
            <a:pPr lvl="1"/>
            <a:r>
              <a:rPr lang="en-US" dirty="0"/>
              <a:t>Provides error checking</a:t>
            </a:r>
          </a:p>
        </p:txBody>
      </p:sp>
    </p:spTree>
    <p:extLst>
      <p:ext uri="{BB962C8B-B14F-4D97-AF65-F5344CB8AC3E}">
        <p14:creationId xmlns:p14="http://schemas.microsoft.com/office/powerpoint/2010/main" val="1649906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0352" cy="609600"/>
          </a:xfrm>
        </p:spPr>
        <p:txBody>
          <a:bodyPr/>
          <a:lstStyle/>
          <a:p>
            <a:r>
              <a:rPr lang="en-US" dirty="0"/>
              <a:t>Characters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2209800"/>
            <a:ext cx="4111752" cy="449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Oracle</a:t>
            </a:r>
          </a:p>
          <a:p>
            <a:pPr lvl="2"/>
            <a:r>
              <a:rPr lang="en-US" dirty="0"/>
              <a:t>CHAR, NCHAR</a:t>
            </a:r>
          </a:p>
          <a:p>
            <a:pPr lvl="2"/>
            <a:r>
              <a:rPr lang="en-US" dirty="0"/>
              <a:t>VARCHAR2, NVARCHAR2</a:t>
            </a:r>
          </a:p>
          <a:p>
            <a:pPr lvl="2"/>
            <a:r>
              <a:rPr lang="en-US" dirty="0"/>
              <a:t>CLOB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48200" y="2209800"/>
            <a:ext cx="4111752" cy="449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MySQL</a:t>
            </a:r>
          </a:p>
          <a:p>
            <a:pPr lvl="2"/>
            <a:r>
              <a:rPr lang="en-US" dirty="0"/>
              <a:t>CHAR</a:t>
            </a:r>
          </a:p>
          <a:p>
            <a:pPr lvl="2"/>
            <a:r>
              <a:rPr lang="en-US" dirty="0"/>
              <a:t>VARCHAR</a:t>
            </a:r>
          </a:p>
          <a:p>
            <a:pPr lvl="2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4189632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438400"/>
          </a:xfrm>
        </p:spPr>
        <p:txBody>
          <a:bodyPr>
            <a:normAutofit/>
          </a:bodyPr>
          <a:lstStyle/>
          <a:p>
            <a:r>
              <a:rPr lang="en-US" dirty="0"/>
              <a:t>CHAR, NCHAR (Oracle) and CHAR (MySQL)</a:t>
            </a:r>
          </a:p>
          <a:p>
            <a:pPr lvl="1"/>
            <a:r>
              <a:rPr lang="en-US" dirty="0"/>
              <a:t>Fixed-length character strings</a:t>
            </a:r>
          </a:p>
          <a:p>
            <a:pPr lvl="1"/>
            <a:r>
              <a:rPr lang="en-US" dirty="0"/>
              <a:t>Trailing blank spaces are padded to meet the specified capacity</a:t>
            </a:r>
          </a:p>
          <a:p>
            <a:pPr lvl="1"/>
            <a:r>
              <a:rPr lang="en-US" dirty="0"/>
              <a:t>Useful for fields where fixed width values are expected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3962400"/>
            <a:ext cx="4111752" cy="26670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/>
              <a:t>Oracle</a:t>
            </a:r>
          </a:p>
          <a:p>
            <a:pPr lvl="2"/>
            <a:r>
              <a:rPr lang="en-US" dirty="0"/>
              <a:t>Maximum of 2,000 characters</a:t>
            </a:r>
          </a:p>
          <a:p>
            <a:pPr lvl="2"/>
            <a:r>
              <a:rPr lang="en-US" dirty="0"/>
              <a:t>Must specify capacity</a:t>
            </a:r>
          </a:p>
          <a:p>
            <a:pPr lvl="2"/>
            <a:r>
              <a:rPr lang="en-US" dirty="0"/>
              <a:t>NCHAR uses Unicode encoding while CHAR uses the server platform’s default encoding scheme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648200" y="3962400"/>
            <a:ext cx="4111752" cy="242081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MySQL</a:t>
            </a:r>
          </a:p>
          <a:p>
            <a:pPr lvl="2"/>
            <a:r>
              <a:rPr lang="en-US" sz="2100" dirty="0"/>
              <a:t>Maximum of 255 characters</a:t>
            </a:r>
          </a:p>
          <a:p>
            <a:pPr lvl="2"/>
            <a:r>
              <a:rPr lang="en-US" sz="2100" dirty="0"/>
              <a:t>Capacity specification unnecessary (default is 1)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130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/>
          </a:bodyPr>
          <a:lstStyle/>
          <a:p>
            <a:r>
              <a:rPr lang="en-US" dirty="0"/>
              <a:t>CHAR, NCHAR (Oracle) and CHAR (MySQL)</a:t>
            </a:r>
          </a:p>
          <a:p>
            <a:pPr lvl="1"/>
            <a:r>
              <a:rPr lang="en-US" dirty="0"/>
              <a:t>Examples</a:t>
            </a:r>
          </a:p>
          <a:p>
            <a:pPr lvl="2"/>
            <a:r>
              <a:rPr lang="en-US" dirty="0"/>
              <a:t>Oracle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MySQL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90800" y="3124200"/>
            <a:ext cx="3924760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CREATE TABLE &lt;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table_name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&gt; (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student_gender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CHAR(1)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14600" y="4876800"/>
            <a:ext cx="3924760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CREATE TABLE &lt;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table_name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&gt; (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student_gender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CHAR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491548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438400"/>
          </a:xfrm>
        </p:spPr>
        <p:txBody>
          <a:bodyPr>
            <a:normAutofit fontScale="92500"/>
          </a:bodyPr>
          <a:lstStyle/>
          <a:p>
            <a:r>
              <a:rPr lang="en-US" dirty="0"/>
              <a:t>VARCHAR2, NVARCHAR2 (Oracle) and VARCHAR (MySQL)</a:t>
            </a:r>
          </a:p>
          <a:p>
            <a:pPr lvl="1"/>
            <a:r>
              <a:rPr lang="en-US" dirty="0"/>
              <a:t>Variable-length character strings</a:t>
            </a:r>
          </a:p>
          <a:p>
            <a:pPr lvl="1"/>
            <a:r>
              <a:rPr lang="en-US" dirty="0"/>
              <a:t>No trailing space padding to meet the specified capacity</a:t>
            </a:r>
          </a:p>
          <a:p>
            <a:pPr lvl="1"/>
            <a:r>
              <a:rPr lang="en-US" dirty="0"/>
              <a:t>Useful for fields where fixed width values are not expected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3962400"/>
            <a:ext cx="4111752" cy="26670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Oracle</a:t>
            </a:r>
          </a:p>
          <a:p>
            <a:pPr lvl="2"/>
            <a:r>
              <a:rPr lang="en-US" dirty="0"/>
              <a:t>Maximum of 4,000 characters</a:t>
            </a:r>
          </a:p>
          <a:p>
            <a:pPr lvl="2"/>
            <a:r>
              <a:rPr lang="en-US" dirty="0"/>
              <a:t>Must specify capacity</a:t>
            </a:r>
          </a:p>
          <a:p>
            <a:pPr lvl="2"/>
            <a:r>
              <a:rPr lang="en-US" dirty="0"/>
              <a:t>NVARCHAR2 uses Unicode encoding while VARCHAR2 uses the server platform’s default encoding scheme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648200" y="4038600"/>
            <a:ext cx="4111752" cy="242081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400" dirty="0"/>
              <a:t>MySQL</a:t>
            </a:r>
          </a:p>
          <a:p>
            <a:pPr lvl="2"/>
            <a:r>
              <a:rPr lang="en-US" sz="2100" dirty="0"/>
              <a:t>Maximum of 255 characters</a:t>
            </a:r>
          </a:p>
          <a:p>
            <a:pPr lvl="2"/>
            <a:r>
              <a:rPr lang="en-US" sz="2100" dirty="0"/>
              <a:t>Must specify capacity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10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/>
          </a:bodyPr>
          <a:lstStyle/>
          <a:p>
            <a:r>
              <a:rPr lang="en-US" dirty="0"/>
              <a:t>VARCHAR2, NVARCHAR2 (Oracle) and VARCHAR (MySQL)</a:t>
            </a:r>
          </a:p>
          <a:p>
            <a:pPr lvl="1"/>
            <a:r>
              <a:rPr lang="en-US" dirty="0"/>
              <a:t>Examples</a:t>
            </a:r>
          </a:p>
          <a:p>
            <a:pPr lvl="2"/>
            <a:r>
              <a:rPr lang="en-US" dirty="0"/>
              <a:t>Oracle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MySQL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4600" y="3581400"/>
            <a:ext cx="4038600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CREATE TABLE &lt;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table_name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&gt; (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student_name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VARCHAR2(30)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14600" y="5410200"/>
            <a:ext cx="4063282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CREATE TABLE &lt;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table_name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&gt; (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student_name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VARCHAR(30)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71420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905000"/>
          </a:xfrm>
        </p:spPr>
        <p:txBody>
          <a:bodyPr>
            <a:normAutofit fontScale="92500"/>
          </a:bodyPr>
          <a:lstStyle/>
          <a:p>
            <a:r>
              <a:rPr lang="en-US" dirty="0"/>
              <a:t>CLOB (Oracle) and TEXT (MySQL)</a:t>
            </a:r>
          </a:p>
          <a:p>
            <a:pPr lvl="1"/>
            <a:r>
              <a:rPr lang="en-US" dirty="0"/>
              <a:t>Stores large amounts of variable-length character strings</a:t>
            </a:r>
          </a:p>
          <a:p>
            <a:pPr lvl="1"/>
            <a:r>
              <a:rPr lang="en-US" dirty="0"/>
              <a:t>Useful for fields where large amounts of variable width values are expected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3581400"/>
            <a:ext cx="4111752" cy="2667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400" dirty="0"/>
              <a:t>Oracle</a:t>
            </a:r>
          </a:p>
          <a:p>
            <a:pPr lvl="2"/>
            <a:r>
              <a:rPr lang="en-US" sz="2200" dirty="0"/>
              <a:t>Up to 4GB of data</a:t>
            </a:r>
          </a:p>
          <a:p>
            <a:pPr lvl="2"/>
            <a:r>
              <a:rPr lang="en-US" sz="2200" dirty="0"/>
              <a:t>No capacity specification</a:t>
            </a:r>
          </a:p>
          <a:p>
            <a:pPr lvl="2"/>
            <a:r>
              <a:rPr lang="en-US" sz="2200" dirty="0"/>
              <a:t>Also has LONG (2GB) for legacy purposes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648200" y="3581400"/>
            <a:ext cx="4111752" cy="3048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400" dirty="0"/>
              <a:t>MySQL</a:t>
            </a:r>
          </a:p>
          <a:p>
            <a:pPr lvl="2"/>
            <a:r>
              <a:rPr lang="en-US" sz="2200" dirty="0"/>
              <a:t>Up to 64K of data</a:t>
            </a:r>
          </a:p>
          <a:p>
            <a:pPr lvl="2"/>
            <a:r>
              <a:rPr lang="en-US" sz="2200" dirty="0"/>
              <a:t>No capacity specification</a:t>
            </a:r>
          </a:p>
          <a:p>
            <a:pPr lvl="2"/>
            <a:r>
              <a:rPr lang="en-US" sz="2200" dirty="0"/>
              <a:t>Also has TINYTEXT (255 bytes), MEDIUMTEXT (16MB), and LONGTEXT (4GB)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049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/>
          </a:bodyPr>
          <a:lstStyle/>
          <a:p>
            <a:r>
              <a:rPr lang="en-US" dirty="0"/>
              <a:t>CLOB (Oracle) and TEXT (MySQL)</a:t>
            </a:r>
          </a:p>
          <a:p>
            <a:pPr lvl="1"/>
            <a:r>
              <a:rPr lang="en-US" dirty="0"/>
              <a:t>Examples</a:t>
            </a:r>
          </a:p>
          <a:p>
            <a:pPr lvl="2"/>
            <a:r>
              <a:rPr lang="en-US" dirty="0"/>
              <a:t>Oracle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MySQL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90800" y="3124200"/>
            <a:ext cx="4191000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CREATE TABLE &lt;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table_name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&gt; (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student_summary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CLOB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90800" y="4953000"/>
            <a:ext cx="4191000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CREATE TABLE &lt;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table_name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&gt; (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student_summary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MEDIUMTEXT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242163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Numbers</a:t>
            </a:r>
          </a:p>
          <a:p>
            <a:pPr lvl="1"/>
            <a:r>
              <a:rPr lang="en-US" dirty="0"/>
              <a:t>Use for data that is entirely numeric</a:t>
            </a:r>
          </a:p>
          <a:p>
            <a:pPr lvl="2"/>
            <a:r>
              <a:rPr lang="en-US" dirty="0"/>
              <a:t>Not always the case for phone numbers, postal codes, social security numbers, etc.</a:t>
            </a:r>
          </a:p>
          <a:p>
            <a:pPr lvl="1"/>
            <a:r>
              <a:rPr lang="en-US" dirty="0"/>
              <a:t>Oracle</a:t>
            </a:r>
          </a:p>
          <a:p>
            <a:pPr lvl="2"/>
            <a:r>
              <a:rPr lang="en-US" dirty="0"/>
              <a:t>NUMBER</a:t>
            </a:r>
          </a:p>
          <a:p>
            <a:pPr lvl="1"/>
            <a:r>
              <a:rPr lang="en-US" dirty="0"/>
              <a:t>MySQL</a:t>
            </a:r>
          </a:p>
          <a:p>
            <a:pPr lvl="2"/>
            <a:r>
              <a:rPr lang="en-US" dirty="0"/>
              <a:t>INT</a:t>
            </a:r>
          </a:p>
          <a:p>
            <a:pPr lvl="2"/>
            <a:r>
              <a:rPr lang="en-US" dirty="0"/>
              <a:t>DOUBLE</a:t>
            </a:r>
          </a:p>
          <a:p>
            <a:pPr lvl="2"/>
            <a:r>
              <a:rPr lang="en-US" dirty="0"/>
              <a:t>DECIMAL (NUMERIC)</a:t>
            </a:r>
          </a:p>
        </p:txBody>
      </p:sp>
    </p:spTree>
    <p:extLst>
      <p:ext uri="{BB962C8B-B14F-4D97-AF65-F5344CB8AC3E}">
        <p14:creationId xmlns:p14="http://schemas.microsoft.com/office/powerpoint/2010/main" val="2909733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DDL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ct val="20000"/>
              </a:spcBef>
              <a:buSzPct val="75000"/>
              <a:defRPr/>
            </a:pPr>
            <a:r>
              <a:rPr lang="en-US" dirty="0"/>
              <a:t>Data Definition Language (DDL)</a:t>
            </a:r>
          </a:p>
          <a:p>
            <a:pPr lvl="1">
              <a:spcBef>
                <a:spcPct val="20000"/>
              </a:spcBef>
              <a:buSzPct val="75000"/>
              <a:defRPr/>
            </a:pPr>
            <a:r>
              <a:rPr lang="en-US" sz="2500" dirty="0"/>
              <a:t>Used to create and modify database objects</a:t>
            </a:r>
          </a:p>
          <a:p>
            <a:pPr lvl="2">
              <a:spcBef>
                <a:spcPct val="20000"/>
              </a:spcBef>
              <a:defRPr/>
            </a:pPr>
            <a:r>
              <a:rPr lang="en-US" dirty="0"/>
              <a:t>In contrast to DML (data manipulation language) used to view, </a:t>
            </a:r>
            <a:r>
              <a:rPr lang="en-US" sz="2200" dirty="0"/>
              <a:t>insert, update, and delete data in those database objects</a:t>
            </a:r>
          </a:p>
          <a:p>
            <a:pPr lvl="1">
              <a:spcBef>
                <a:spcPct val="20000"/>
              </a:spcBef>
              <a:defRPr/>
            </a:pPr>
            <a:r>
              <a:rPr lang="en-US" sz="2500" dirty="0"/>
              <a:t>These database objects include tables, views, users, sequences, and stored programs</a:t>
            </a:r>
          </a:p>
          <a:p>
            <a:pPr lvl="1">
              <a:spcBef>
                <a:spcPct val="20000"/>
              </a:spcBef>
              <a:defRPr/>
            </a:pPr>
            <a:r>
              <a:rPr lang="en-US" sz="2500" dirty="0"/>
              <a:t>Common DDL commands</a:t>
            </a:r>
          </a:p>
          <a:p>
            <a:pPr lvl="2">
              <a:spcBef>
                <a:spcPct val="20000"/>
              </a:spcBef>
              <a:defRPr/>
            </a:pPr>
            <a:r>
              <a:rPr lang="en-US" sz="2200" dirty="0"/>
              <a:t>CREATE</a:t>
            </a:r>
          </a:p>
          <a:p>
            <a:pPr lvl="2">
              <a:spcBef>
                <a:spcPct val="20000"/>
              </a:spcBef>
              <a:defRPr/>
            </a:pPr>
            <a:r>
              <a:rPr lang="en-US" sz="2200" dirty="0"/>
              <a:t>ALTER</a:t>
            </a:r>
          </a:p>
          <a:p>
            <a:pPr lvl="2">
              <a:spcBef>
                <a:spcPct val="20000"/>
              </a:spcBef>
              <a:defRPr/>
            </a:pPr>
            <a:r>
              <a:rPr lang="en-US" sz="2200" dirty="0"/>
              <a:t>DROP</a:t>
            </a:r>
          </a:p>
          <a:p>
            <a:pPr lvl="1">
              <a:spcBef>
                <a:spcPct val="20000"/>
              </a:spcBef>
              <a:defRPr/>
            </a:pPr>
            <a:r>
              <a:rPr lang="en-US" sz="2500" dirty="0"/>
              <a:t>DDL commands modify the database as soon as they are issued</a:t>
            </a:r>
          </a:p>
          <a:p>
            <a:pPr>
              <a:spcBef>
                <a:spcPct val="20000"/>
              </a:spcBef>
              <a:buSzPct val="75000"/>
              <a:defRPr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46228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Numbers in Oracle</a:t>
            </a:r>
          </a:p>
          <a:p>
            <a:pPr lvl="1"/>
            <a:r>
              <a:rPr lang="en-US" dirty="0"/>
              <a:t>NUMBER</a:t>
            </a:r>
          </a:p>
          <a:p>
            <a:pPr lvl="2"/>
            <a:r>
              <a:rPr lang="en-US" dirty="0"/>
              <a:t>Precision and scale may be specified</a:t>
            </a:r>
          </a:p>
          <a:p>
            <a:pPr lvl="2"/>
            <a:r>
              <a:rPr lang="en-US" dirty="0"/>
              <a:t>Precision: total number of digits</a:t>
            </a:r>
          </a:p>
          <a:p>
            <a:pPr lvl="2"/>
            <a:r>
              <a:rPr lang="en-US" dirty="0"/>
              <a:t>Scale: number of digits to the right of the decimal point</a:t>
            </a:r>
          </a:p>
          <a:p>
            <a:pPr lvl="2"/>
            <a:r>
              <a:rPr lang="en-US" dirty="0"/>
              <a:t>If neither is specified, the maximum values are used</a:t>
            </a:r>
          </a:p>
          <a:p>
            <a:pPr lvl="3"/>
            <a:r>
              <a:rPr lang="en-US" dirty="0"/>
              <a:t>Allows values from 10</a:t>
            </a:r>
            <a:r>
              <a:rPr lang="en-US" baseline="30000" dirty="0"/>
              <a:t>-130</a:t>
            </a:r>
            <a:r>
              <a:rPr lang="en-US" dirty="0"/>
              <a:t> and 10</a:t>
            </a:r>
            <a:r>
              <a:rPr lang="en-US" baseline="30000" dirty="0"/>
              <a:t>126</a:t>
            </a:r>
          </a:p>
          <a:p>
            <a:pPr lvl="2"/>
            <a:r>
              <a:rPr lang="en-US" dirty="0"/>
              <a:t>If only one value is specified, then the value applies to the precision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456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Numbers in Oracle</a:t>
            </a:r>
          </a:p>
          <a:p>
            <a:pPr lvl="1"/>
            <a:r>
              <a:rPr lang="en-US" dirty="0"/>
              <a:t>NUMBER</a:t>
            </a:r>
          </a:p>
          <a:p>
            <a:pPr lvl="2"/>
            <a:r>
              <a:rPr lang="en-US" dirty="0"/>
              <a:t>Examples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0" y="3429000"/>
            <a:ext cx="3886200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CREATE TABLE &lt;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table_name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&gt; (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student_age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NUMBER(2)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43200" y="4876800"/>
            <a:ext cx="3886200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CREATE TABLE &lt;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table_name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&gt; (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item_price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NUMBER(5,2)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848240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Numbers in MySQL</a:t>
            </a:r>
          </a:p>
          <a:p>
            <a:pPr lvl="1"/>
            <a:r>
              <a:rPr lang="en-US" dirty="0"/>
              <a:t>INT</a:t>
            </a:r>
          </a:p>
          <a:p>
            <a:pPr lvl="2"/>
            <a:r>
              <a:rPr lang="en-US" dirty="0"/>
              <a:t>Signed or unsigned integers</a:t>
            </a:r>
          </a:p>
          <a:p>
            <a:pPr lvl="2"/>
            <a:r>
              <a:rPr lang="en-US" dirty="0"/>
              <a:t>Can specify number of digits (up to 11)</a:t>
            </a:r>
          </a:p>
          <a:p>
            <a:pPr lvl="2"/>
            <a:r>
              <a:rPr lang="en-US" dirty="0"/>
              <a:t>Also has TINYINT, SMALLINT, MEDIUMINT and BIGINT</a:t>
            </a:r>
          </a:p>
          <a:p>
            <a:pPr lvl="1"/>
            <a:r>
              <a:rPr lang="en-US" dirty="0"/>
              <a:t>DOUBLE </a:t>
            </a:r>
          </a:p>
          <a:p>
            <a:pPr lvl="2"/>
            <a:r>
              <a:rPr lang="en-US" dirty="0"/>
              <a:t>Signed floating point numbers</a:t>
            </a:r>
          </a:p>
          <a:p>
            <a:pPr lvl="2"/>
            <a:r>
              <a:rPr lang="en-US" dirty="0"/>
              <a:t>Can specify the precision and scale (defaults to 16 and 4)</a:t>
            </a:r>
          </a:p>
          <a:p>
            <a:pPr lvl="2"/>
            <a:r>
              <a:rPr lang="en-US" dirty="0"/>
              <a:t>Also has FLOAT (less precise)</a:t>
            </a:r>
          </a:p>
          <a:p>
            <a:pPr lvl="1"/>
            <a:r>
              <a:rPr lang="en-US" dirty="0"/>
              <a:t>DECIMAL (NUMERIC)</a:t>
            </a:r>
          </a:p>
          <a:p>
            <a:pPr lvl="2"/>
            <a:r>
              <a:rPr lang="en-US" dirty="0"/>
              <a:t>Signed floating point numbers</a:t>
            </a:r>
          </a:p>
          <a:p>
            <a:pPr lvl="2"/>
            <a:r>
              <a:rPr lang="en-US" dirty="0"/>
              <a:t>Must specify the precision and scale</a:t>
            </a:r>
          </a:p>
          <a:p>
            <a:pPr lvl="2"/>
            <a:r>
              <a:rPr lang="en-US" dirty="0"/>
              <a:t>Can be more precise than DOUBLE or FLOAT but takes more space</a:t>
            </a:r>
          </a:p>
        </p:txBody>
      </p:sp>
    </p:spTree>
    <p:extLst>
      <p:ext uri="{BB962C8B-B14F-4D97-AF65-F5344CB8AC3E}">
        <p14:creationId xmlns:p14="http://schemas.microsoft.com/office/powerpoint/2010/main" val="15962457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Numbers in MySQL</a:t>
            </a:r>
          </a:p>
          <a:p>
            <a:pPr lvl="1"/>
            <a:r>
              <a:rPr lang="en-US" dirty="0"/>
              <a:t>Number examples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0" y="3048000"/>
            <a:ext cx="3886200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CREATE TABLE &lt;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table_name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&gt; (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student_age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INT(2)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43200" y="4419600"/>
            <a:ext cx="3886200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CREATE TABLE &lt;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table_name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&gt; (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item_price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DECIMAL(5,2)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29384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Dates in Oracle</a:t>
            </a:r>
          </a:p>
          <a:p>
            <a:pPr lvl="1"/>
            <a:r>
              <a:rPr lang="en-US" dirty="0"/>
              <a:t>DATE</a:t>
            </a:r>
          </a:p>
          <a:p>
            <a:pPr lvl="2"/>
            <a:r>
              <a:rPr lang="en-US" dirty="0"/>
              <a:t>Stores dates between 1/1/4712 BC and 12/31/9999</a:t>
            </a:r>
          </a:p>
          <a:p>
            <a:pPr lvl="2"/>
            <a:r>
              <a:rPr lang="en-US" dirty="0"/>
              <a:t>Consists of both a date and a time component</a:t>
            </a:r>
          </a:p>
          <a:p>
            <a:pPr lvl="2"/>
            <a:r>
              <a:rPr lang="en-US" dirty="0"/>
              <a:t>Default date format: ‘DD-MON-YY’</a:t>
            </a:r>
          </a:p>
          <a:p>
            <a:pPr lvl="2"/>
            <a:r>
              <a:rPr lang="en-US" dirty="0"/>
              <a:t>If a date is specified without a time component, the default time is midnight</a:t>
            </a:r>
          </a:p>
          <a:p>
            <a:pPr lvl="3"/>
            <a:r>
              <a:rPr lang="en-US" dirty="0"/>
              <a:t>24-hour clock time: 00:00:00</a:t>
            </a:r>
          </a:p>
          <a:p>
            <a:pPr lvl="4"/>
            <a:r>
              <a:rPr lang="en-US" dirty="0"/>
              <a:t>Format: ‘HH24:MI:SS’</a:t>
            </a:r>
          </a:p>
          <a:p>
            <a:pPr lvl="3"/>
            <a:r>
              <a:rPr lang="en-US" dirty="0"/>
              <a:t>12-hour clock time: 12:00:00</a:t>
            </a:r>
          </a:p>
          <a:p>
            <a:pPr lvl="4"/>
            <a:r>
              <a:rPr lang="en-US" dirty="0"/>
              <a:t>Format: ‘HH12:MI:SS’</a:t>
            </a:r>
          </a:p>
        </p:txBody>
      </p:sp>
    </p:spTree>
    <p:extLst>
      <p:ext uri="{BB962C8B-B14F-4D97-AF65-F5344CB8AC3E}">
        <p14:creationId xmlns:p14="http://schemas.microsoft.com/office/powerpoint/2010/main" val="37884782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Dates in MySQL</a:t>
            </a:r>
          </a:p>
          <a:p>
            <a:pPr lvl="1"/>
            <a:r>
              <a:rPr lang="en-US" dirty="0"/>
              <a:t>DATE</a:t>
            </a:r>
          </a:p>
          <a:p>
            <a:pPr lvl="2"/>
            <a:r>
              <a:rPr lang="en-US" dirty="0"/>
              <a:t>Stores dates between 1/1/1000 and 12/31/9999</a:t>
            </a:r>
          </a:p>
          <a:p>
            <a:pPr lvl="2"/>
            <a:r>
              <a:rPr lang="en-US" dirty="0"/>
              <a:t>Consists of a date component only</a:t>
            </a:r>
          </a:p>
          <a:p>
            <a:pPr lvl="2"/>
            <a:r>
              <a:rPr lang="en-US" dirty="0"/>
              <a:t>Default date format: ‘YYYY-MM-DD’</a:t>
            </a:r>
          </a:p>
          <a:p>
            <a:pPr lvl="1"/>
            <a:r>
              <a:rPr lang="en-US" dirty="0"/>
              <a:t>DATETIME</a:t>
            </a:r>
          </a:p>
          <a:p>
            <a:pPr lvl="2"/>
            <a:r>
              <a:rPr lang="en-US" dirty="0"/>
              <a:t>Consists of both date and timestamp components</a:t>
            </a:r>
          </a:p>
          <a:p>
            <a:r>
              <a:rPr lang="en-US" dirty="0"/>
              <a:t>Date example (both Oracle and MySQL)</a:t>
            </a:r>
          </a:p>
          <a:p>
            <a:pPr lvl="2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43200" y="5638800"/>
            <a:ext cx="3886200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CREATE TABLE &lt;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table_name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&gt; (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student_dob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DATE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578597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  <a:p>
            <a:pPr lvl="1"/>
            <a:r>
              <a:rPr lang="en-US" dirty="0"/>
              <a:t>Oracle</a:t>
            </a:r>
          </a:p>
          <a:p>
            <a:pPr lvl="2"/>
            <a:r>
              <a:rPr lang="en-US" dirty="0"/>
              <a:t>BLOB</a:t>
            </a:r>
          </a:p>
          <a:p>
            <a:pPr lvl="2"/>
            <a:r>
              <a:rPr lang="en-US" dirty="0"/>
              <a:t>BFILE</a:t>
            </a:r>
          </a:p>
          <a:p>
            <a:pPr lvl="1"/>
            <a:r>
              <a:rPr lang="en-US" dirty="0"/>
              <a:t>MySQL</a:t>
            </a:r>
          </a:p>
          <a:p>
            <a:pPr lvl="2"/>
            <a:r>
              <a:rPr lang="en-US" dirty="0"/>
              <a:t>BLOB</a:t>
            </a:r>
          </a:p>
          <a:p>
            <a:pPr lvl="1"/>
            <a:r>
              <a:rPr lang="en-US" dirty="0"/>
              <a:t>BLOB is an acronym for “binary large object”</a:t>
            </a:r>
          </a:p>
        </p:txBody>
      </p:sp>
    </p:spTree>
    <p:extLst>
      <p:ext uri="{BB962C8B-B14F-4D97-AF65-F5344CB8AC3E}">
        <p14:creationId xmlns:p14="http://schemas.microsoft.com/office/powerpoint/2010/main" val="10468118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Objects in Oracle</a:t>
            </a:r>
          </a:p>
          <a:p>
            <a:pPr lvl="1"/>
            <a:r>
              <a:rPr lang="en-US" dirty="0"/>
              <a:t>BLOB</a:t>
            </a:r>
          </a:p>
          <a:p>
            <a:pPr lvl="2"/>
            <a:r>
              <a:rPr lang="en-US" dirty="0"/>
              <a:t>Stores large amounts of variable-length binary data (images, files, etc.)</a:t>
            </a:r>
          </a:p>
          <a:p>
            <a:pPr lvl="2"/>
            <a:r>
              <a:rPr lang="en-US" dirty="0"/>
              <a:t>Can optionally specify a capacity (default is 2GB)</a:t>
            </a:r>
          </a:p>
          <a:p>
            <a:pPr lvl="2"/>
            <a:r>
              <a:rPr lang="en-US" dirty="0"/>
              <a:t>Maximum capacity is 8TB</a:t>
            </a:r>
          </a:p>
          <a:p>
            <a:pPr lvl="2"/>
            <a:r>
              <a:rPr lang="en-US" dirty="0"/>
              <a:t>Significant overhead (treated by DBMS much like other data)</a:t>
            </a:r>
          </a:p>
          <a:p>
            <a:pPr lvl="1"/>
            <a:r>
              <a:rPr lang="en-US" dirty="0"/>
              <a:t>BFILE</a:t>
            </a:r>
          </a:p>
          <a:p>
            <a:pPr lvl="2"/>
            <a:r>
              <a:rPr lang="en-US" dirty="0"/>
              <a:t>Stores a reference (directory and file name) to a binary file on the database server</a:t>
            </a:r>
          </a:p>
          <a:p>
            <a:pPr lvl="2"/>
            <a:r>
              <a:rPr lang="en-US" dirty="0"/>
              <a:t>Maximum file size is 4GB</a:t>
            </a:r>
          </a:p>
        </p:txBody>
      </p:sp>
    </p:spTree>
    <p:extLst>
      <p:ext uri="{BB962C8B-B14F-4D97-AF65-F5344CB8AC3E}">
        <p14:creationId xmlns:p14="http://schemas.microsoft.com/office/powerpoint/2010/main" val="18684912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Objects in MySQL</a:t>
            </a:r>
          </a:p>
          <a:p>
            <a:pPr lvl="1"/>
            <a:r>
              <a:rPr lang="en-US" dirty="0"/>
              <a:t>BLOB</a:t>
            </a:r>
          </a:p>
          <a:p>
            <a:pPr lvl="2"/>
            <a:r>
              <a:rPr lang="en-US" dirty="0"/>
              <a:t>Like in Oracle, stores large amounts of variable-length binary data (images, files, etc.)</a:t>
            </a:r>
          </a:p>
          <a:p>
            <a:pPr lvl="2"/>
            <a:r>
              <a:rPr lang="en-US" dirty="0"/>
              <a:t>Cannot specify a capacity</a:t>
            </a:r>
          </a:p>
          <a:p>
            <a:pPr lvl="2"/>
            <a:r>
              <a:rPr lang="en-US" dirty="0"/>
              <a:t>Maximum capacity of 64K</a:t>
            </a:r>
          </a:p>
          <a:p>
            <a:pPr lvl="2"/>
            <a:r>
              <a:rPr lang="en-US" dirty="0"/>
              <a:t>Also has TINYBLOB (255 bytes), MEDIUMBLOB (16MB), and LONGBLOB (4GB)</a:t>
            </a:r>
          </a:p>
          <a:p>
            <a:pPr lvl="2"/>
            <a:r>
              <a:rPr lang="en-US" dirty="0"/>
              <a:t>Significant overhead (as in Oracle)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8398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 examples</a:t>
            </a:r>
          </a:p>
          <a:p>
            <a:pPr lvl="1"/>
            <a:r>
              <a:rPr lang="en-US" dirty="0"/>
              <a:t>Both Oracle and MySQL</a:t>
            </a:r>
          </a:p>
          <a:p>
            <a:pPr lvl="1"/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pPr lvl="1"/>
            <a:r>
              <a:rPr lang="en-US" dirty="0"/>
              <a:t>Oracle BFILE example</a:t>
            </a:r>
          </a:p>
          <a:p>
            <a:pPr lvl="1"/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pPr lvl="2"/>
            <a:r>
              <a:rPr lang="en-US" dirty="0"/>
              <a:t>Use the “BFILENAME” function when inserting values to a BFILE field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19400" y="2667000"/>
            <a:ext cx="3048000" cy="83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CREATE TABLE student (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student_image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BLOB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19400" y="4038600"/>
            <a:ext cx="3124200" cy="83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CREATE TABLE student2 (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student_image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BFILE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8800" y="5715000"/>
            <a:ext cx="5105400" cy="83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INSERT INTO student2 VALUES(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BFILENAME(‘directory’, ‘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filename.ext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’)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216829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Creating tables</a:t>
            </a:r>
          </a:p>
          <a:p>
            <a:pPr lvl="1"/>
            <a:r>
              <a:rPr lang="en-US" b="1" dirty="0"/>
              <a:t>CREATE</a:t>
            </a:r>
          </a:p>
          <a:p>
            <a:pPr lvl="1"/>
            <a:r>
              <a:rPr lang="en-US" dirty="0"/>
              <a:t>Naming practices</a:t>
            </a:r>
          </a:p>
          <a:p>
            <a:pPr lvl="1"/>
            <a:r>
              <a:rPr lang="en-US" dirty="0"/>
              <a:t>Data types</a:t>
            </a:r>
          </a:p>
          <a:p>
            <a:r>
              <a:rPr lang="en-US" dirty="0"/>
              <a:t>Specifying constraints</a:t>
            </a:r>
          </a:p>
          <a:p>
            <a:r>
              <a:rPr lang="en-US" dirty="0"/>
              <a:t>Modifying/dropping tables</a:t>
            </a:r>
          </a:p>
        </p:txBody>
      </p:sp>
    </p:spTree>
    <p:extLst>
      <p:ext uri="{BB962C8B-B14F-4D97-AF65-F5344CB8AC3E}">
        <p14:creationId xmlns:p14="http://schemas.microsoft.com/office/powerpoint/2010/main" val="35322058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Creating tables</a:t>
            </a:r>
          </a:p>
          <a:p>
            <a:r>
              <a:rPr lang="en-US" b="1" dirty="0"/>
              <a:t>Specifying constraints</a:t>
            </a:r>
          </a:p>
          <a:p>
            <a:pPr lvl="1"/>
            <a:r>
              <a:rPr lang="en-US" dirty="0"/>
              <a:t>Primary keys</a:t>
            </a:r>
          </a:p>
          <a:p>
            <a:pPr lvl="1"/>
            <a:r>
              <a:rPr lang="en-US" dirty="0"/>
              <a:t>Foreign keys</a:t>
            </a:r>
          </a:p>
          <a:p>
            <a:pPr lvl="1"/>
            <a:r>
              <a:rPr lang="en-US" dirty="0"/>
              <a:t>Composite keys</a:t>
            </a:r>
          </a:p>
          <a:p>
            <a:pPr lvl="1"/>
            <a:r>
              <a:rPr lang="en-US" dirty="0"/>
              <a:t>NOT NULL</a:t>
            </a:r>
          </a:p>
          <a:p>
            <a:pPr lvl="1"/>
            <a:r>
              <a:rPr lang="en-US" dirty="0"/>
              <a:t>DEFAULT</a:t>
            </a:r>
          </a:p>
          <a:p>
            <a:pPr lvl="1"/>
            <a:r>
              <a:rPr lang="en-US" dirty="0"/>
              <a:t>UNIQUE</a:t>
            </a:r>
          </a:p>
          <a:p>
            <a:pPr lvl="1"/>
            <a:r>
              <a:rPr lang="en-US" dirty="0"/>
              <a:t>CHECK conditions</a:t>
            </a:r>
          </a:p>
          <a:p>
            <a:r>
              <a:rPr lang="en-US" dirty="0"/>
              <a:t>Modifying/dropping tables</a:t>
            </a:r>
          </a:p>
        </p:txBody>
      </p:sp>
    </p:spTree>
    <p:extLst>
      <p:ext uri="{BB962C8B-B14F-4D97-AF65-F5344CB8AC3E}">
        <p14:creationId xmlns:p14="http://schemas.microsoft.com/office/powerpoint/2010/main" val="28356203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Constraints are rules that restrict the values that can be entered into a column or table</a:t>
            </a:r>
          </a:p>
          <a:p>
            <a:r>
              <a:rPr lang="en-US" dirty="0"/>
              <a:t>Table level constraints</a:t>
            </a:r>
          </a:p>
          <a:p>
            <a:pPr lvl="1"/>
            <a:r>
              <a:rPr lang="en-US" dirty="0"/>
              <a:t>Specified after the comma separated list of fields in the create table statement</a:t>
            </a:r>
          </a:p>
          <a:p>
            <a:r>
              <a:rPr lang="en-US" dirty="0"/>
              <a:t>Column level constraints</a:t>
            </a:r>
          </a:p>
          <a:p>
            <a:pPr lvl="1"/>
            <a:r>
              <a:rPr lang="en-US" dirty="0"/>
              <a:t>Specified with the associated column in the comma separated list of fields in the create table statement</a:t>
            </a:r>
          </a:p>
          <a:p>
            <a:pPr lvl="1"/>
            <a:r>
              <a:rPr lang="en-US" dirty="0"/>
              <a:t>Some column constraints can be specified at the table level, but not vice versa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1778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Constraint naming conventions</a:t>
            </a:r>
          </a:p>
          <a:p>
            <a:pPr lvl="1"/>
            <a:r>
              <a:rPr lang="en-US" dirty="0"/>
              <a:t>Some constraints, like primary keys and foreign keys, are named</a:t>
            </a:r>
          </a:p>
          <a:p>
            <a:pPr lvl="1"/>
            <a:r>
              <a:rPr lang="en-US" dirty="0"/>
              <a:t>Convention: </a:t>
            </a:r>
            <a:r>
              <a:rPr lang="en-US" dirty="0" err="1"/>
              <a:t>tablename_fieldname_constraintType</a:t>
            </a:r>
            <a:endParaRPr lang="en-US" dirty="0"/>
          </a:p>
          <a:p>
            <a:pPr lvl="2"/>
            <a:r>
              <a:rPr lang="en-US" dirty="0" err="1"/>
              <a:t>constraintTypes</a:t>
            </a:r>
            <a:endParaRPr lang="en-US" dirty="0"/>
          </a:p>
          <a:p>
            <a:pPr lvl="3"/>
            <a:r>
              <a:rPr lang="en-US" dirty="0"/>
              <a:t>Primary keys: </a:t>
            </a:r>
            <a:r>
              <a:rPr lang="en-US" dirty="0" err="1"/>
              <a:t>pk</a:t>
            </a:r>
            <a:endParaRPr lang="en-US" dirty="0"/>
          </a:p>
          <a:p>
            <a:pPr lvl="3"/>
            <a:r>
              <a:rPr lang="en-US" dirty="0"/>
              <a:t>Foreign keys: </a:t>
            </a:r>
            <a:r>
              <a:rPr lang="en-US" dirty="0" err="1"/>
              <a:t>fk</a:t>
            </a:r>
            <a:endParaRPr lang="en-US" dirty="0"/>
          </a:p>
          <a:p>
            <a:pPr lvl="2"/>
            <a:r>
              <a:rPr lang="en-US" dirty="0"/>
              <a:t>Limited to 30 characters</a:t>
            </a:r>
          </a:p>
          <a:p>
            <a:pPr lvl="1"/>
            <a:r>
              <a:rPr lang="en-US" dirty="0"/>
              <a:t>Oracle assigns system generated names if none are provided</a:t>
            </a:r>
          </a:p>
          <a:p>
            <a:pPr lvl="2"/>
            <a:r>
              <a:rPr lang="en-US" dirty="0"/>
              <a:t>User provided constraint names are far more readable</a:t>
            </a:r>
          </a:p>
          <a:p>
            <a:pPr lvl="1"/>
            <a:r>
              <a:rPr lang="en-US" dirty="0"/>
              <a:t>MySQL primary keys are always named “PRIMARY”</a:t>
            </a:r>
          </a:p>
          <a:p>
            <a:pPr lvl="1"/>
            <a:endParaRPr lang="en-US" dirty="0"/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9993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Viewing constraints</a:t>
            </a:r>
          </a:p>
          <a:p>
            <a:pPr lvl="1"/>
            <a:r>
              <a:rPr lang="en-US" dirty="0"/>
              <a:t>Oracle</a:t>
            </a:r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pPr lvl="2"/>
            <a:r>
              <a:rPr lang="en-US" dirty="0"/>
              <a:t>Oracle provided constraint names will begin with “SYS_”</a:t>
            </a:r>
          </a:p>
          <a:p>
            <a:pPr lvl="1"/>
            <a:r>
              <a:rPr lang="en-US" dirty="0"/>
              <a:t>MySQL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9800" y="2667000"/>
            <a:ext cx="4724400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SELECT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constraint_name</a:t>
            </a:r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FROM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user_constraints</a:t>
            </a:r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WHERE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table_name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= ‘&lt;table name&gt;’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0" y="5105400"/>
            <a:ext cx="5562600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SELECT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index_name</a:t>
            </a:r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FROM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information_schema.table_constraints</a:t>
            </a:r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WHERE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constraint_schema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‘&lt;schema&gt;’;</a:t>
            </a:r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904470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Primary key creation syntax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2286000"/>
            <a:ext cx="8305800" cy="1828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indent="-91440"/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CREATE TABLE &lt;</a:t>
            </a:r>
            <a:r>
              <a:rPr lang="en-US" dirty="0" err="1">
                <a:solidFill>
                  <a:schemeClr val="tx1"/>
                </a:solidFill>
                <a:latin typeface="Courier New"/>
                <a:cs typeface="Courier New"/>
              </a:rPr>
              <a:t>table_name</a:t>
            </a: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&gt; (</a:t>
            </a:r>
          </a:p>
          <a:p>
            <a:pPr indent="-91440"/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  &lt;</a:t>
            </a:r>
            <a:r>
              <a:rPr lang="en-US" dirty="0" err="1">
                <a:solidFill>
                  <a:schemeClr val="tx1"/>
                </a:solidFill>
                <a:latin typeface="Courier New"/>
                <a:cs typeface="Courier New"/>
              </a:rPr>
              <a:t>pk_field_name</a:t>
            </a: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&gt; &lt;type&gt; PRIMARY KEY,</a:t>
            </a:r>
          </a:p>
          <a:p>
            <a:pPr indent="-91440"/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  …</a:t>
            </a:r>
          </a:p>
          <a:p>
            <a:pPr indent="-91440"/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  &lt;</a:t>
            </a:r>
            <a:r>
              <a:rPr lang="en-US" dirty="0" err="1">
                <a:solidFill>
                  <a:schemeClr val="tx1"/>
                </a:solidFill>
                <a:latin typeface="Courier New"/>
                <a:cs typeface="Courier New"/>
              </a:rPr>
              <a:t>fieldN_name</a:t>
            </a: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&gt; &lt;type&gt;</a:t>
            </a:r>
          </a:p>
          <a:p>
            <a:pPr indent="-91440"/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);</a:t>
            </a:r>
          </a:p>
          <a:p>
            <a:pPr indent="-91440"/>
            <a:endParaRPr lang="en-US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" y="4343400"/>
            <a:ext cx="8305800" cy="2057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indent="-91440"/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CREATE TABLE &lt;</a:t>
            </a:r>
            <a:r>
              <a:rPr lang="en-US" dirty="0" err="1">
                <a:solidFill>
                  <a:schemeClr val="tx1"/>
                </a:solidFill>
                <a:latin typeface="Courier New"/>
                <a:cs typeface="Courier New"/>
              </a:rPr>
              <a:t>table_name</a:t>
            </a: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&gt;(</a:t>
            </a:r>
          </a:p>
          <a:p>
            <a:pPr indent="-91440"/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  &lt;</a:t>
            </a:r>
            <a:r>
              <a:rPr lang="en-US" dirty="0" err="1">
                <a:solidFill>
                  <a:schemeClr val="tx1"/>
                </a:solidFill>
                <a:latin typeface="Courier New"/>
                <a:cs typeface="Courier New"/>
              </a:rPr>
              <a:t>pk_field_name</a:t>
            </a: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&gt; &lt;type&gt;,</a:t>
            </a:r>
          </a:p>
          <a:p>
            <a:pPr indent="-91440"/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  …</a:t>
            </a:r>
          </a:p>
          <a:p>
            <a:pPr indent="-91440"/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  &lt;</a:t>
            </a:r>
            <a:r>
              <a:rPr lang="en-US" dirty="0" err="1">
                <a:solidFill>
                  <a:schemeClr val="tx1"/>
                </a:solidFill>
                <a:latin typeface="Courier New"/>
                <a:cs typeface="Courier New"/>
              </a:rPr>
              <a:t>fieldN_name</a:t>
            </a: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&gt; &lt;type&gt;,</a:t>
            </a:r>
          </a:p>
          <a:p>
            <a:pPr indent="-91440"/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  CONSTRAINT &lt;</a:t>
            </a:r>
            <a:r>
              <a:rPr lang="en-US" dirty="0" err="1">
                <a:solidFill>
                  <a:schemeClr val="tx1"/>
                </a:solidFill>
                <a:latin typeface="Courier New"/>
                <a:cs typeface="Courier New"/>
              </a:rPr>
              <a:t>constraint_name</a:t>
            </a: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&gt; PRIMARY KEY (&lt;</a:t>
            </a:r>
            <a:r>
              <a:rPr lang="en-US" dirty="0" err="1">
                <a:solidFill>
                  <a:schemeClr val="tx1"/>
                </a:solidFill>
                <a:latin typeface="Courier New"/>
                <a:cs typeface="Courier New"/>
              </a:rPr>
              <a:t>pk_field_name</a:t>
            </a: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&gt;)</a:t>
            </a:r>
          </a:p>
          <a:p>
            <a:pPr indent="-91440"/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);</a:t>
            </a:r>
          </a:p>
          <a:p>
            <a:pPr indent="-91440"/>
            <a:endParaRPr lang="en-US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67000" y="3581400"/>
            <a:ext cx="601980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Single column primary keys can be specified at the column level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19400" y="5943600"/>
            <a:ext cx="586812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Alternatively, primary keys can be specified at the table-level</a:t>
            </a:r>
          </a:p>
        </p:txBody>
      </p:sp>
    </p:spTree>
    <p:extLst>
      <p:ext uri="{BB962C8B-B14F-4D97-AF65-F5344CB8AC3E}">
        <p14:creationId xmlns:p14="http://schemas.microsoft.com/office/powerpoint/2010/main" val="35200761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Foreign key rules</a:t>
            </a:r>
          </a:p>
          <a:p>
            <a:pPr lvl="1"/>
            <a:r>
              <a:rPr lang="en-US" dirty="0"/>
              <a:t>A foreign key MUST have the same data type as the parent primary key field</a:t>
            </a:r>
          </a:p>
          <a:p>
            <a:pPr lvl="1"/>
            <a:r>
              <a:rPr lang="en-US" dirty="0"/>
              <a:t>A foreign key SHOULD have the same size as the parent primary key field</a:t>
            </a:r>
          </a:p>
          <a:p>
            <a:pPr lvl="1"/>
            <a:r>
              <a:rPr lang="en-US" dirty="0"/>
              <a:t>A foreign key SHOULD have the same field name as the parent primary key field</a:t>
            </a:r>
          </a:p>
          <a:p>
            <a:pPr lvl="1"/>
            <a:r>
              <a:rPr lang="en-US" dirty="0"/>
              <a:t>A foreign key MUST be designated as such after the parent primary key field has been designated as a </a:t>
            </a:r>
            <a:r>
              <a:rPr lang="en-US" dirty="0" err="1"/>
              <a:t>pk</a:t>
            </a:r>
            <a:endParaRPr lang="en-US" dirty="0"/>
          </a:p>
          <a:p>
            <a:pPr lvl="2"/>
            <a:r>
              <a:rPr lang="en-US" dirty="0"/>
              <a:t>Knowing this, in what order must the tables in our candy database be created (assuming </a:t>
            </a:r>
            <a:r>
              <a:rPr lang="en-US" dirty="0" err="1"/>
              <a:t>pks</a:t>
            </a:r>
            <a:r>
              <a:rPr lang="en-US" dirty="0"/>
              <a:t>/</a:t>
            </a:r>
            <a:r>
              <a:rPr lang="en-US" dirty="0" err="1"/>
              <a:t>fks</a:t>
            </a:r>
            <a:r>
              <a:rPr lang="en-US" dirty="0"/>
              <a:t> are created at the same time as their corresponding tables)?</a:t>
            </a:r>
          </a:p>
        </p:txBody>
      </p:sp>
    </p:spTree>
    <p:extLst>
      <p:ext uri="{BB962C8B-B14F-4D97-AF65-F5344CB8AC3E}">
        <p14:creationId xmlns:p14="http://schemas.microsoft.com/office/powerpoint/2010/main" val="42876554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Sample Database (CANDY)</a:t>
            </a: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1512971"/>
              </p:ext>
            </p:extLst>
          </p:nvPr>
        </p:nvGraphicFramePr>
        <p:xfrm>
          <a:off x="1676400" y="1524000"/>
          <a:ext cx="7467600" cy="22047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7" name="Worksheet" r:id="rId4" imgW="6067349" imgH="1790700" progId="Excel.Sheet.8">
                  <p:embed/>
                </p:oleObj>
              </mc:Choice>
              <mc:Fallback>
                <p:oleObj name="Worksheet" r:id="rId4" imgW="6067349" imgH="17907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524000"/>
                        <a:ext cx="7467600" cy="22047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5087349"/>
              </p:ext>
            </p:extLst>
          </p:nvPr>
        </p:nvGraphicFramePr>
        <p:xfrm>
          <a:off x="4089120" y="4191000"/>
          <a:ext cx="505488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8" name="Worksheet" r:id="rId6" imgW="4619549" imgH="2438400" progId="Excel.Sheet.8">
                  <p:embed/>
                </p:oleObj>
              </mc:Choice>
              <mc:Fallback>
                <p:oleObj name="Worksheet" r:id="rId6" imgW="4619549" imgH="24384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9120" y="4191000"/>
                        <a:ext cx="5054880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7997053"/>
              </p:ext>
            </p:extLst>
          </p:nvPr>
        </p:nvGraphicFramePr>
        <p:xfrm>
          <a:off x="815" y="5715000"/>
          <a:ext cx="4034839" cy="1157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" name="Worksheet" r:id="rId8" imgW="3328357" imgH="954125" progId="Excel.Sheet.8">
                  <p:embed/>
                </p:oleObj>
              </mc:Choice>
              <mc:Fallback>
                <p:oleObj name="Worksheet" r:id="rId8" imgW="3328357" imgH="954125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" y="5715000"/>
                        <a:ext cx="4034839" cy="115704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4582690"/>
              </p:ext>
            </p:extLst>
          </p:nvPr>
        </p:nvGraphicFramePr>
        <p:xfrm>
          <a:off x="0" y="4495800"/>
          <a:ext cx="2094056" cy="809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0" name="Worksheet" r:id="rId10" imgW="1655004" imgH="639923" progId="Excel.Sheet.8">
                  <p:embed/>
                </p:oleObj>
              </mc:Choice>
              <mc:Fallback>
                <p:oleObj name="Worksheet" r:id="rId10" imgW="1655004" imgH="639923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495800"/>
                        <a:ext cx="2094056" cy="8091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0" y="1524000"/>
            <a:ext cx="169522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b="1" dirty="0"/>
              <a:t>CANDY_CUSTOMER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4038600" y="3886200"/>
            <a:ext cx="16810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b="1" dirty="0"/>
              <a:t>CANDY_PURCHASE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0" y="4191000"/>
            <a:ext cx="172384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b="1" dirty="0"/>
              <a:t>CANDY_CUST_TYPE</a:t>
            </a: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7666" y="5486400"/>
            <a:ext cx="15783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b="1" dirty="0"/>
              <a:t>CANDY_PRODUCT</a:t>
            </a:r>
          </a:p>
        </p:txBody>
      </p:sp>
    </p:spTree>
    <p:extLst>
      <p:ext uri="{BB962C8B-B14F-4D97-AF65-F5344CB8AC3E}">
        <p14:creationId xmlns:p14="http://schemas.microsoft.com/office/powerpoint/2010/main" val="22796367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Foreign key creation syntax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000" y="2286000"/>
            <a:ext cx="8382000" cy="1828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indent="-91440"/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CREATE TABLE </a:t>
            </a:r>
            <a:r>
              <a:rPr lang="en-US" dirty="0" err="1">
                <a:solidFill>
                  <a:schemeClr val="tx1"/>
                </a:solidFill>
                <a:latin typeface="Courier New"/>
                <a:cs typeface="Courier New"/>
              </a:rPr>
              <a:t>candy_customer</a:t>
            </a: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 (</a:t>
            </a:r>
          </a:p>
          <a:p>
            <a:pPr indent="-91440"/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  &lt;</a:t>
            </a:r>
            <a:r>
              <a:rPr lang="en-US" dirty="0" err="1">
                <a:solidFill>
                  <a:schemeClr val="tx1"/>
                </a:solidFill>
                <a:latin typeface="Courier New"/>
                <a:cs typeface="Courier New"/>
              </a:rPr>
              <a:t>fk_field_name</a:t>
            </a: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&gt; &lt;type&gt;</a:t>
            </a:r>
          </a:p>
          <a:p>
            <a:pPr indent="-91440"/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  REFERENCES &lt;</a:t>
            </a:r>
            <a:r>
              <a:rPr lang="en-US" dirty="0" err="1">
                <a:solidFill>
                  <a:schemeClr val="tx1"/>
                </a:solidFill>
                <a:latin typeface="Courier New"/>
                <a:cs typeface="Courier New"/>
              </a:rPr>
              <a:t>parent_table</a:t>
            </a: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&gt;(&lt;</a:t>
            </a:r>
            <a:r>
              <a:rPr lang="en-US" dirty="0" err="1">
                <a:solidFill>
                  <a:schemeClr val="tx1"/>
                </a:solidFill>
                <a:latin typeface="Courier New"/>
                <a:cs typeface="Courier New"/>
              </a:rPr>
              <a:t>parent_table_pk_field_name</a:t>
            </a: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&gt;),</a:t>
            </a:r>
          </a:p>
          <a:p>
            <a:pPr indent="-91440"/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  …</a:t>
            </a:r>
          </a:p>
          <a:p>
            <a:pPr indent="-91440"/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  &lt;</a:t>
            </a:r>
            <a:r>
              <a:rPr lang="en-US" dirty="0" err="1">
                <a:solidFill>
                  <a:schemeClr val="tx1"/>
                </a:solidFill>
                <a:latin typeface="Courier New"/>
                <a:cs typeface="Courier New"/>
              </a:rPr>
              <a:t>fieldN_name</a:t>
            </a: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&gt; &lt;type&gt;</a:t>
            </a:r>
          </a:p>
          <a:p>
            <a:pPr indent="-91440"/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);</a:t>
            </a:r>
          </a:p>
          <a:p>
            <a:pPr indent="-91440"/>
            <a:endParaRPr lang="en-US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81000" y="4343400"/>
            <a:ext cx="8382000" cy="2362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indent="-91440"/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CREATE TABLE </a:t>
            </a:r>
            <a:r>
              <a:rPr lang="en-US" dirty="0" err="1">
                <a:solidFill>
                  <a:schemeClr val="tx1"/>
                </a:solidFill>
                <a:latin typeface="Courier New"/>
                <a:cs typeface="Courier New"/>
              </a:rPr>
              <a:t>candy_customer</a:t>
            </a: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 (</a:t>
            </a:r>
          </a:p>
          <a:p>
            <a:pPr indent="-91440"/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  &lt;</a:t>
            </a:r>
            <a:r>
              <a:rPr lang="en-US" dirty="0" err="1">
                <a:solidFill>
                  <a:schemeClr val="tx1"/>
                </a:solidFill>
                <a:latin typeface="Courier New"/>
                <a:cs typeface="Courier New"/>
              </a:rPr>
              <a:t>fk_field_name</a:t>
            </a: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&gt; &lt;type&gt;,</a:t>
            </a:r>
          </a:p>
          <a:p>
            <a:pPr indent="-91440"/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  …</a:t>
            </a:r>
          </a:p>
          <a:p>
            <a:pPr indent="-91440"/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  &lt;</a:t>
            </a:r>
            <a:r>
              <a:rPr lang="en-US" dirty="0" err="1">
                <a:solidFill>
                  <a:schemeClr val="tx1"/>
                </a:solidFill>
                <a:latin typeface="Courier New"/>
                <a:cs typeface="Courier New"/>
              </a:rPr>
              <a:t>fieldN_name</a:t>
            </a: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&gt; &lt;type&gt;,</a:t>
            </a:r>
          </a:p>
          <a:p>
            <a:pPr indent="-91440"/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  CONSTRAINT &lt;</a:t>
            </a:r>
            <a:r>
              <a:rPr lang="en-US" dirty="0" err="1">
                <a:solidFill>
                  <a:schemeClr val="tx1"/>
                </a:solidFill>
                <a:latin typeface="Courier New"/>
                <a:cs typeface="Courier New"/>
              </a:rPr>
              <a:t>constraint_name</a:t>
            </a: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&gt; FOREIGN KEY (&lt;</a:t>
            </a:r>
            <a:r>
              <a:rPr lang="en-US" dirty="0" err="1">
                <a:solidFill>
                  <a:schemeClr val="tx1"/>
                </a:solidFill>
                <a:latin typeface="Courier New"/>
                <a:cs typeface="Courier New"/>
              </a:rPr>
              <a:t>fk_field_name</a:t>
            </a: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&gt;)</a:t>
            </a:r>
          </a:p>
          <a:p>
            <a:pPr indent="-91440"/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  REFERENCES &lt;</a:t>
            </a:r>
            <a:r>
              <a:rPr lang="en-US" dirty="0" err="1">
                <a:solidFill>
                  <a:schemeClr val="tx1"/>
                </a:solidFill>
                <a:latin typeface="Courier New"/>
                <a:cs typeface="Courier New"/>
              </a:rPr>
              <a:t>parent_table</a:t>
            </a: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&gt;(&lt;</a:t>
            </a:r>
            <a:r>
              <a:rPr lang="en-US" dirty="0" err="1">
                <a:solidFill>
                  <a:schemeClr val="tx1"/>
                </a:solidFill>
                <a:latin typeface="Courier New"/>
                <a:cs typeface="Courier New"/>
              </a:rPr>
              <a:t>parent_table_pk_field_name</a:t>
            </a: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&gt;)</a:t>
            </a:r>
          </a:p>
          <a:p>
            <a:pPr indent="-91440"/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);</a:t>
            </a:r>
          </a:p>
          <a:p>
            <a:pPr indent="-91440"/>
            <a:endParaRPr lang="en-US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0" y="3657600"/>
            <a:ext cx="556260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Foreign keys in Oracle can be specified at the column level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19400" y="6172200"/>
            <a:ext cx="579869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Alternatively, foreign keys can be specified at the table-level</a:t>
            </a:r>
          </a:p>
        </p:txBody>
      </p:sp>
    </p:spTree>
    <p:extLst>
      <p:ext uri="{BB962C8B-B14F-4D97-AF65-F5344CB8AC3E}">
        <p14:creationId xmlns:p14="http://schemas.microsoft.com/office/powerpoint/2010/main" val="36246619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00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composite key can be created only after you define the fields that make up the composite key (at the table-level)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Convention: </a:t>
            </a:r>
            <a:r>
              <a:rPr lang="en-US" dirty="0" err="1"/>
              <a:t>constraint_name</a:t>
            </a:r>
            <a:r>
              <a:rPr lang="en-US" dirty="0"/>
              <a:t> should consist of a combination of all fields names in the composite key (limited to 30 characters)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2400" y="3124200"/>
            <a:ext cx="8839200" cy="1905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indent="-91440"/>
            <a:r>
              <a:rPr lang="en-US" sz="1450" dirty="0">
                <a:solidFill>
                  <a:schemeClr val="tx1"/>
                </a:solidFill>
                <a:latin typeface="Courier New"/>
                <a:cs typeface="Courier New"/>
              </a:rPr>
              <a:t>CREATE TABLE &lt;</a:t>
            </a:r>
            <a:r>
              <a:rPr lang="en-US" sz="1450" dirty="0" err="1">
                <a:solidFill>
                  <a:schemeClr val="tx1"/>
                </a:solidFill>
                <a:latin typeface="Courier New"/>
                <a:cs typeface="Courier New"/>
              </a:rPr>
              <a:t>table_name</a:t>
            </a:r>
            <a:r>
              <a:rPr lang="en-US" sz="1450" dirty="0">
                <a:solidFill>
                  <a:schemeClr val="tx1"/>
                </a:solidFill>
                <a:latin typeface="Courier New"/>
                <a:cs typeface="Courier New"/>
              </a:rPr>
              <a:t>&gt;(</a:t>
            </a:r>
          </a:p>
          <a:p>
            <a:pPr indent="-91440"/>
            <a:r>
              <a:rPr lang="en-US" sz="1450" dirty="0">
                <a:solidFill>
                  <a:schemeClr val="tx1"/>
                </a:solidFill>
                <a:latin typeface="Courier New"/>
                <a:cs typeface="Courier New"/>
              </a:rPr>
              <a:t>  &lt;ck_field1_name&gt; &lt;type&gt;,</a:t>
            </a:r>
          </a:p>
          <a:p>
            <a:pPr indent="-91440"/>
            <a:r>
              <a:rPr lang="en-US" sz="1450" dirty="0">
                <a:solidFill>
                  <a:schemeClr val="tx1"/>
                </a:solidFill>
                <a:latin typeface="Courier New"/>
                <a:cs typeface="Courier New"/>
              </a:rPr>
              <a:t>  &lt;ck_field2_name&gt; &lt;type&gt;,</a:t>
            </a:r>
          </a:p>
          <a:p>
            <a:pPr indent="-91440"/>
            <a:r>
              <a:rPr lang="en-US" sz="1450" dirty="0">
                <a:solidFill>
                  <a:schemeClr val="tx1"/>
                </a:solidFill>
                <a:latin typeface="Courier New"/>
                <a:cs typeface="Courier New"/>
              </a:rPr>
              <a:t>  …</a:t>
            </a:r>
          </a:p>
          <a:p>
            <a:pPr indent="-91440"/>
            <a:r>
              <a:rPr lang="en-US" sz="1450" dirty="0">
                <a:solidFill>
                  <a:schemeClr val="tx1"/>
                </a:solidFill>
                <a:latin typeface="Courier New"/>
                <a:cs typeface="Courier New"/>
              </a:rPr>
              <a:t>  &lt;</a:t>
            </a:r>
            <a:r>
              <a:rPr lang="en-US" sz="1450" dirty="0" err="1">
                <a:solidFill>
                  <a:schemeClr val="tx1"/>
                </a:solidFill>
                <a:latin typeface="Courier New"/>
                <a:cs typeface="Courier New"/>
              </a:rPr>
              <a:t>fieldN_name</a:t>
            </a:r>
            <a:r>
              <a:rPr lang="en-US" sz="1450" dirty="0">
                <a:solidFill>
                  <a:schemeClr val="tx1"/>
                </a:solidFill>
                <a:latin typeface="Courier New"/>
                <a:cs typeface="Courier New"/>
              </a:rPr>
              <a:t>&gt; &lt;type&gt;,</a:t>
            </a:r>
          </a:p>
          <a:p>
            <a:pPr indent="-91440"/>
            <a:r>
              <a:rPr lang="en-US" sz="1450" dirty="0">
                <a:solidFill>
                  <a:schemeClr val="tx1"/>
                </a:solidFill>
                <a:latin typeface="Courier New"/>
                <a:cs typeface="Courier New"/>
              </a:rPr>
              <a:t>  CONSTRAINT &lt;</a:t>
            </a:r>
            <a:r>
              <a:rPr lang="en-US" sz="1450" dirty="0" err="1">
                <a:solidFill>
                  <a:schemeClr val="tx1"/>
                </a:solidFill>
                <a:latin typeface="Courier New"/>
                <a:cs typeface="Courier New"/>
              </a:rPr>
              <a:t>constraint_name</a:t>
            </a:r>
            <a:r>
              <a:rPr lang="en-US" sz="1450" dirty="0">
                <a:solidFill>
                  <a:schemeClr val="tx1"/>
                </a:solidFill>
                <a:latin typeface="Courier New"/>
                <a:cs typeface="Courier New"/>
              </a:rPr>
              <a:t>&gt; PRIMARY KEY (&lt;ck_field1_name&gt;, &lt;ck_field2_name&gt;)</a:t>
            </a:r>
          </a:p>
          <a:p>
            <a:pPr indent="-91440"/>
            <a:r>
              <a:rPr lang="en-US" sz="1450" dirty="0">
                <a:solidFill>
                  <a:schemeClr val="tx1"/>
                </a:solidFill>
                <a:latin typeface="Courier New"/>
                <a:cs typeface="Courier New"/>
              </a:rPr>
              <a:t>);</a:t>
            </a:r>
          </a:p>
          <a:p>
            <a:pPr indent="-91440"/>
            <a:endParaRPr lang="en-US" sz="145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111218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NULL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Requires a column’s values to be non-null</a:t>
            </a:r>
          </a:p>
          <a:p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438400" y="2286000"/>
            <a:ext cx="4267200" cy="1828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indent="-91440"/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CREATE TABLE &lt;</a:t>
            </a:r>
            <a:r>
              <a:rPr lang="en-US" sz="1600" dirty="0" err="1">
                <a:solidFill>
                  <a:schemeClr val="tx1"/>
                </a:solidFill>
                <a:latin typeface="Courier New"/>
                <a:cs typeface="Courier New"/>
              </a:rPr>
              <a:t>table_name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&gt;(</a:t>
            </a:r>
          </a:p>
          <a:p>
            <a:pPr indent="-91440"/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 &lt;</a:t>
            </a:r>
            <a:r>
              <a:rPr lang="en-US" sz="1600" dirty="0" err="1">
                <a:solidFill>
                  <a:schemeClr val="tx1"/>
                </a:solidFill>
                <a:latin typeface="Courier New"/>
                <a:cs typeface="Courier New"/>
              </a:rPr>
              <a:t>fieldM_name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&gt; &lt;type&gt; NOT NULL,</a:t>
            </a:r>
          </a:p>
          <a:p>
            <a:pPr indent="-91440"/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 …</a:t>
            </a:r>
          </a:p>
          <a:p>
            <a:pPr indent="-91440"/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 &lt;</a:t>
            </a:r>
            <a:r>
              <a:rPr lang="en-US" sz="1600" dirty="0" err="1">
                <a:solidFill>
                  <a:schemeClr val="tx1"/>
                </a:solidFill>
                <a:latin typeface="Courier New"/>
                <a:cs typeface="Courier New"/>
              </a:rPr>
              <a:t>fieldN_name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&gt; &lt;type&gt;</a:t>
            </a:r>
          </a:p>
          <a:p>
            <a:pPr indent="-91440"/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);</a:t>
            </a:r>
          </a:p>
          <a:p>
            <a:pPr indent="-91440"/>
            <a:endParaRPr lang="en-US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200" y="4572000"/>
            <a:ext cx="7696200" cy="1371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indent="-91440"/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CREATE TABLE &lt;</a:t>
            </a:r>
            <a:r>
              <a:rPr lang="en-US" sz="1600" dirty="0" err="1">
                <a:solidFill>
                  <a:schemeClr val="tx1"/>
                </a:solidFill>
                <a:latin typeface="Courier New"/>
                <a:cs typeface="Courier New"/>
              </a:rPr>
              <a:t>table_name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&gt;(</a:t>
            </a:r>
          </a:p>
          <a:p>
            <a:pPr indent="-91440"/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 &lt;</a:t>
            </a:r>
            <a:r>
              <a:rPr lang="en-US" sz="1600" dirty="0" err="1">
                <a:solidFill>
                  <a:schemeClr val="tx1"/>
                </a:solidFill>
                <a:latin typeface="Courier New"/>
                <a:cs typeface="Courier New"/>
              </a:rPr>
              <a:t>fieldM_name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&gt; &lt;type&gt; CONSTRAINT &lt;</a:t>
            </a:r>
            <a:r>
              <a:rPr lang="en-US" sz="1600" dirty="0" err="1">
                <a:solidFill>
                  <a:schemeClr val="tx1"/>
                </a:solidFill>
                <a:latin typeface="Courier New"/>
                <a:cs typeface="Courier New"/>
              </a:rPr>
              <a:t>constraint_name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&gt; NOT NULL,</a:t>
            </a:r>
          </a:p>
          <a:p>
            <a:pPr indent="-91440"/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 …</a:t>
            </a:r>
          </a:p>
          <a:p>
            <a:pPr indent="-91440"/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 &lt;</a:t>
            </a:r>
            <a:r>
              <a:rPr lang="en-US" sz="1600" dirty="0" err="1">
                <a:solidFill>
                  <a:schemeClr val="tx1"/>
                </a:solidFill>
                <a:latin typeface="Courier New"/>
                <a:cs typeface="Courier New"/>
              </a:rPr>
              <a:t>fieldN_name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&gt; &lt;type&gt;</a:t>
            </a:r>
          </a:p>
          <a:p>
            <a:pPr indent="-91440"/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);</a:t>
            </a:r>
          </a:p>
          <a:p>
            <a:pPr indent="-91440"/>
            <a:endParaRPr lang="en-US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00400" y="3657600"/>
            <a:ext cx="335280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Works in both Oracle and MySQL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5486400"/>
            <a:ext cx="214480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Works in Oracle only</a:t>
            </a:r>
          </a:p>
        </p:txBody>
      </p:sp>
    </p:spTree>
    <p:extLst>
      <p:ext uri="{BB962C8B-B14F-4D97-AF65-F5344CB8AC3E}">
        <p14:creationId xmlns:p14="http://schemas.microsoft.com/office/powerpoint/2010/main" val="4147834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create a table, use the CREATE command</a:t>
            </a:r>
          </a:p>
          <a:p>
            <a:r>
              <a:rPr lang="en-US" dirty="0"/>
              <a:t>Syntax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The &lt;</a:t>
            </a:r>
            <a:r>
              <a:rPr lang="en-US" dirty="0" err="1"/>
              <a:t>data_type</a:t>
            </a:r>
            <a:r>
              <a:rPr lang="en-US" dirty="0"/>
              <a:t>&gt; may also identify the field’s storage capacity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286000" y="2819400"/>
            <a:ext cx="4572000" cy="1905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indent="-91440"/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  CREATE TABLE &lt;</a:t>
            </a:r>
            <a:r>
              <a:rPr lang="en-US" dirty="0" err="1">
                <a:solidFill>
                  <a:schemeClr val="tx1"/>
                </a:solidFill>
                <a:latin typeface="Courier New"/>
                <a:cs typeface="Courier New"/>
              </a:rPr>
              <a:t>table_name</a:t>
            </a: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&gt; (</a:t>
            </a:r>
          </a:p>
          <a:p>
            <a:pPr marL="685800" lvl="2" indent="0">
              <a:buNone/>
            </a:pP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&lt;field1_name&gt; &lt;</a:t>
            </a:r>
            <a:r>
              <a:rPr lang="en-US" dirty="0" err="1">
                <a:solidFill>
                  <a:schemeClr val="tx1"/>
                </a:solidFill>
                <a:latin typeface="Courier New"/>
                <a:cs typeface="Courier New"/>
              </a:rPr>
              <a:t>data_type</a:t>
            </a: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&gt;,</a:t>
            </a:r>
          </a:p>
          <a:p>
            <a:pPr marL="685800" lvl="2" indent="0">
              <a:buNone/>
            </a:pP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&lt;field2_name&gt; &lt;</a:t>
            </a:r>
            <a:r>
              <a:rPr lang="en-US" dirty="0" err="1">
                <a:solidFill>
                  <a:schemeClr val="tx1"/>
                </a:solidFill>
                <a:latin typeface="Courier New"/>
                <a:cs typeface="Courier New"/>
              </a:rPr>
              <a:t>data_type</a:t>
            </a: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&gt;,</a:t>
            </a:r>
          </a:p>
          <a:p>
            <a:pPr marL="685800" lvl="2" indent="0">
              <a:buNone/>
            </a:pP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…</a:t>
            </a:r>
          </a:p>
          <a:p>
            <a:pPr marL="685800" lvl="2" indent="0">
              <a:buNone/>
            </a:pP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&lt;</a:t>
            </a:r>
            <a:r>
              <a:rPr lang="en-US" dirty="0" err="1">
                <a:solidFill>
                  <a:schemeClr val="tx1"/>
                </a:solidFill>
                <a:latin typeface="Courier New"/>
                <a:cs typeface="Courier New"/>
              </a:rPr>
              <a:t>fieldN_name</a:t>
            </a: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&gt; &lt;</a:t>
            </a:r>
            <a:r>
              <a:rPr lang="en-US" dirty="0" err="1">
                <a:solidFill>
                  <a:schemeClr val="tx1"/>
                </a:solidFill>
                <a:latin typeface="Courier New"/>
                <a:cs typeface="Courier New"/>
              </a:rPr>
              <a:t>data_type</a:t>
            </a: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&gt;</a:t>
            </a:r>
          </a:p>
          <a:p>
            <a:pPr marL="228600" lvl="1"/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803413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Provides a default column value if no value is provided when data is inserted</a:t>
            </a:r>
          </a:p>
          <a:p>
            <a:pPr lvl="1"/>
            <a:r>
              <a:rPr lang="en-US" dirty="0"/>
              <a:t>Default values may be hardcoded or use functions</a:t>
            </a:r>
          </a:p>
          <a:p>
            <a:r>
              <a:rPr lang="en-US" dirty="0"/>
              <a:t>Syntax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133600" y="3581400"/>
            <a:ext cx="4876800" cy="1066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indent="-91440"/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CREATE TABLE &lt;</a:t>
            </a:r>
            <a:r>
              <a:rPr lang="en-US" sz="1600" dirty="0" err="1">
                <a:solidFill>
                  <a:schemeClr val="tx1"/>
                </a:solidFill>
                <a:latin typeface="Courier New"/>
                <a:cs typeface="Courier New"/>
              </a:rPr>
              <a:t>table_name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&gt;(</a:t>
            </a:r>
          </a:p>
          <a:p>
            <a:pPr indent="-91440"/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 &lt;</a:t>
            </a:r>
            <a:r>
              <a:rPr lang="en-US" sz="1600" dirty="0" err="1">
                <a:solidFill>
                  <a:schemeClr val="tx1"/>
                </a:solidFill>
                <a:latin typeface="Courier New"/>
                <a:cs typeface="Courier New"/>
              </a:rPr>
              <a:t>fieldM_name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&gt; &lt;type&gt; DEFAULT &lt;value&gt;</a:t>
            </a:r>
          </a:p>
          <a:p>
            <a:pPr indent="-91440"/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);</a:t>
            </a:r>
          </a:p>
          <a:p>
            <a:pPr indent="-91440"/>
            <a:endParaRPr lang="en-US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438400" y="5257800"/>
            <a:ext cx="4267200" cy="1066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indent="-91440"/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CREATE TABLE student(</a:t>
            </a:r>
          </a:p>
          <a:p>
            <a:pPr indent="-91440"/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 </a:t>
            </a:r>
            <a:r>
              <a:rPr lang="en-US" sz="1600" dirty="0" err="1">
                <a:solidFill>
                  <a:schemeClr val="tx1"/>
                </a:solidFill>
                <a:latin typeface="Courier New"/>
                <a:cs typeface="Courier New"/>
              </a:rPr>
              <a:t>date_added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DATE DEFAULT SYSDATE</a:t>
            </a:r>
          </a:p>
          <a:p>
            <a:pPr indent="-91440"/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);</a:t>
            </a:r>
          </a:p>
          <a:p>
            <a:pPr indent="-91440"/>
            <a:endParaRPr lang="en-US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318462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Requires all column values to be unique</a:t>
            </a:r>
          </a:p>
          <a:p>
            <a:pPr lvl="1"/>
            <a:r>
              <a:rPr lang="en-US" dirty="0"/>
              <a:t>A table can have only one primary key but can have many unique columns</a:t>
            </a:r>
          </a:p>
          <a:p>
            <a:r>
              <a:rPr lang="en-US" dirty="0"/>
              <a:t>Syntax and example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19200" y="3581400"/>
            <a:ext cx="6705600" cy="1524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indent="-91440"/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CREATE TABLE &lt;</a:t>
            </a:r>
            <a:r>
              <a:rPr lang="en-US" sz="1600" dirty="0" err="1">
                <a:solidFill>
                  <a:schemeClr val="tx1"/>
                </a:solidFill>
                <a:latin typeface="Courier New"/>
                <a:cs typeface="Courier New"/>
              </a:rPr>
              <a:t>table_name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&gt;(</a:t>
            </a:r>
          </a:p>
          <a:p>
            <a:pPr indent="-91440"/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 &lt;</a:t>
            </a:r>
            <a:r>
              <a:rPr lang="en-US" sz="1600" dirty="0" err="1">
                <a:solidFill>
                  <a:schemeClr val="tx1"/>
                </a:solidFill>
                <a:latin typeface="Courier New"/>
                <a:cs typeface="Courier New"/>
              </a:rPr>
              <a:t>fieldM_name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&gt; &lt;type&gt;,</a:t>
            </a:r>
          </a:p>
          <a:p>
            <a:pPr indent="-91440"/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 …</a:t>
            </a:r>
          </a:p>
          <a:p>
            <a:pPr indent="-91440"/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 &lt;</a:t>
            </a:r>
            <a:r>
              <a:rPr lang="en-US" sz="1600" dirty="0" err="1">
                <a:solidFill>
                  <a:schemeClr val="tx1"/>
                </a:solidFill>
                <a:latin typeface="Courier New"/>
                <a:cs typeface="Courier New"/>
              </a:rPr>
              <a:t>fieldN_name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&gt; &lt;type&gt;,</a:t>
            </a:r>
          </a:p>
          <a:p>
            <a:pPr indent="-91440"/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 CONSTRAINT &lt;</a:t>
            </a:r>
            <a:r>
              <a:rPr lang="en-US" sz="1600" dirty="0" err="1">
                <a:solidFill>
                  <a:schemeClr val="tx1"/>
                </a:solidFill>
                <a:latin typeface="Courier New"/>
                <a:cs typeface="Courier New"/>
              </a:rPr>
              <a:t>constraint_name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&gt; UNIQUE (&lt;</a:t>
            </a:r>
            <a:r>
              <a:rPr lang="en-US" sz="1600" dirty="0" err="1">
                <a:solidFill>
                  <a:schemeClr val="tx1"/>
                </a:solidFill>
                <a:latin typeface="Courier New"/>
                <a:cs typeface="Courier New"/>
              </a:rPr>
              <a:t>fieldM_name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&gt;)</a:t>
            </a:r>
          </a:p>
          <a:p>
            <a:pPr indent="-91440"/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);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5181600"/>
            <a:ext cx="7620000" cy="1524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indent="-91440"/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CREATE TABLE student(</a:t>
            </a:r>
          </a:p>
          <a:p>
            <a:pPr indent="-91440"/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 </a:t>
            </a:r>
            <a:r>
              <a:rPr lang="en-US" sz="1600" dirty="0" err="1">
                <a:solidFill>
                  <a:schemeClr val="tx1"/>
                </a:solidFill>
                <a:latin typeface="Courier New"/>
                <a:cs typeface="Courier New"/>
              </a:rPr>
              <a:t>student_id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NUMBER(9) PRIMARY KEY,</a:t>
            </a:r>
          </a:p>
          <a:p>
            <a:pPr indent="-91440"/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 …</a:t>
            </a:r>
          </a:p>
          <a:p>
            <a:pPr indent="-91440"/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 </a:t>
            </a:r>
            <a:r>
              <a:rPr lang="en-US" sz="1600" dirty="0" err="1">
                <a:solidFill>
                  <a:schemeClr val="tx1"/>
                </a:solidFill>
                <a:latin typeface="Courier New"/>
                <a:cs typeface="Courier New"/>
              </a:rPr>
              <a:t>student_username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VARCHAR2(20),</a:t>
            </a:r>
          </a:p>
          <a:p>
            <a:pPr indent="-91440"/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 CONSTRAINT </a:t>
            </a:r>
            <a:r>
              <a:rPr lang="en-US" sz="1600" dirty="0" err="1">
                <a:solidFill>
                  <a:schemeClr val="tx1"/>
                </a:solidFill>
                <a:latin typeface="Courier New"/>
                <a:cs typeface="Courier New"/>
              </a:rPr>
              <a:t>student_username_uk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UNIQUE (</a:t>
            </a:r>
            <a:r>
              <a:rPr lang="en-US" sz="1600" dirty="0" err="1">
                <a:solidFill>
                  <a:schemeClr val="tx1"/>
                </a:solidFill>
                <a:latin typeface="Courier New"/>
                <a:cs typeface="Courier New"/>
              </a:rPr>
              <a:t>student_username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</a:p>
          <a:p>
            <a:pPr indent="-91440"/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8357519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Restricts a column’s value to one or more possible values (not supported in MySQL)</a:t>
            </a:r>
          </a:p>
          <a:p>
            <a:pPr lvl="1"/>
            <a:r>
              <a:rPr lang="en-US" dirty="0"/>
              <a:t>Still allows NULL and/or empty strings</a:t>
            </a:r>
          </a:p>
          <a:p>
            <a:r>
              <a:rPr lang="en-US" dirty="0"/>
              <a:t>Syntax and example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5410200"/>
            <a:ext cx="8311289" cy="1077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CREATE TABLE student (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student_gender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VARCHAR(1),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CONSTRAINT </a:t>
            </a:r>
            <a:r>
              <a:rPr lang="en-US" sz="1600" dirty="0" err="1">
                <a:solidFill>
                  <a:schemeClr val="tx1"/>
                </a:solidFill>
                <a:latin typeface="Courier New"/>
                <a:cs typeface="Courier New"/>
              </a:rPr>
              <a:t>student_gender_ck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CHECK (</a:t>
            </a:r>
            <a:r>
              <a:rPr lang="en-US" sz="1600" dirty="0" err="1">
                <a:solidFill>
                  <a:schemeClr val="tx1"/>
                </a:solidFill>
                <a:latin typeface="Courier New"/>
                <a:cs typeface="Courier New"/>
              </a:rPr>
              <a:t>student_gender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IN (‘M’,’F’))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0" y="3657600"/>
            <a:ext cx="6324600" cy="1524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indent="-91440"/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CREATE TABLE &lt;</a:t>
            </a:r>
            <a:r>
              <a:rPr lang="en-US" sz="1600" dirty="0" err="1">
                <a:solidFill>
                  <a:schemeClr val="tx1"/>
                </a:solidFill>
                <a:latin typeface="Courier New"/>
                <a:cs typeface="Courier New"/>
              </a:rPr>
              <a:t>table_name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&gt;(</a:t>
            </a:r>
          </a:p>
          <a:p>
            <a:pPr indent="-91440"/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 &lt;field1_name&gt; &lt;type&gt;,</a:t>
            </a:r>
          </a:p>
          <a:p>
            <a:pPr indent="-91440"/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 …</a:t>
            </a:r>
          </a:p>
          <a:p>
            <a:pPr indent="-91440"/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 &lt;</a:t>
            </a:r>
            <a:r>
              <a:rPr lang="en-US" sz="1600" dirty="0" err="1">
                <a:solidFill>
                  <a:schemeClr val="tx1"/>
                </a:solidFill>
                <a:latin typeface="Courier New"/>
                <a:cs typeface="Courier New"/>
              </a:rPr>
              <a:t>fieldN_name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&gt; &lt;type&gt;,</a:t>
            </a:r>
          </a:p>
          <a:p>
            <a:pPr indent="-91440"/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 CONSTRAINT &lt;</a:t>
            </a:r>
            <a:r>
              <a:rPr lang="en-US" sz="1600" dirty="0" err="1">
                <a:solidFill>
                  <a:schemeClr val="tx1"/>
                </a:solidFill>
                <a:latin typeface="Courier New"/>
                <a:cs typeface="Courier New"/>
              </a:rPr>
              <a:t>constraint_name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&gt; CHECK (&lt;condition&gt;)</a:t>
            </a:r>
          </a:p>
          <a:p>
            <a:pPr indent="-91440"/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801513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tables</a:t>
            </a:r>
          </a:p>
          <a:p>
            <a:r>
              <a:rPr lang="en-US" dirty="0"/>
              <a:t>Specifying constraints</a:t>
            </a:r>
          </a:p>
          <a:p>
            <a:r>
              <a:rPr lang="en-US" b="1" dirty="0"/>
              <a:t>Modifying/dropping tables</a:t>
            </a:r>
          </a:p>
        </p:txBody>
      </p:sp>
    </p:spTree>
    <p:extLst>
      <p:ext uri="{BB962C8B-B14F-4D97-AF65-F5344CB8AC3E}">
        <p14:creationId xmlns:p14="http://schemas.microsoft.com/office/powerpoint/2010/main" val="4568802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Database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Allowed modifications</a:t>
            </a:r>
          </a:p>
          <a:p>
            <a:pPr lvl="1"/>
            <a:r>
              <a:rPr lang="en-US" dirty="0"/>
              <a:t>Changing a table or column name</a:t>
            </a:r>
          </a:p>
          <a:p>
            <a:pPr lvl="1"/>
            <a:r>
              <a:rPr lang="en-US" dirty="0"/>
              <a:t>Adding a new column</a:t>
            </a:r>
          </a:p>
          <a:p>
            <a:pPr lvl="1"/>
            <a:r>
              <a:rPr lang="en-US" dirty="0"/>
              <a:t>Deleting a primary key or foreign key constraint</a:t>
            </a:r>
          </a:p>
          <a:p>
            <a:r>
              <a:rPr lang="en-US" dirty="0"/>
              <a:t>Allowed if existing data fits new specifications</a:t>
            </a:r>
          </a:p>
          <a:p>
            <a:pPr lvl="1"/>
            <a:r>
              <a:rPr lang="en-US" dirty="0"/>
              <a:t>Changing a column’s data type, size, or default value</a:t>
            </a:r>
          </a:p>
          <a:p>
            <a:pPr lvl="1"/>
            <a:r>
              <a:rPr lang="en-US" dirty="0"/>
              <a:t>Adding a primary key or foreign key constraint</a:t>
            </a:r>
          </a:p>
          <a:p>
            <a:pPr lvl="1"/>
            <a:r>
              <a:rPr lang="en-US" dirty="0"/>
              <a:t>Adding a CHECK condition constraint</a:t>
            </a:r>
          </a:p>
          <a:p>
            <a:pPr lvl="1"/>
            <a:r>
              <a:rPr lang="en-US" dirty="0"/>
              <a:t>Adding a NOT NULL or UNIQUE constraint</a:t>
            </a:r>
          </a:p>
        </p:txBody>
      </p:sp>
    </p:spTree>
    <p:extLst>
      <p:ext uri="{BB962C8B-B14F-4D97-AF65-F5344CB8AC3E}">
        <p14:creationId xmlns:p14="http://schemas.microsoft.com/office/powerpoint/2010/main" val="7692359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Database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column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3600" dirty="0"/>
          </a:p>
          <a:p>
            <a:r>
              <a:rPr lang="en-US" dirty="0"/>
              <a:t>Modify column syntax</a:t>
            </a:r>
          </a:p>
          <a:p>
            <a:endParaRPr lang="en-US" dirty="0"/>
          </a:p>
          <a:p>
            <a:pPr lvl="1"/>
            <a:endParaRPr lang="en-US" sz="3600" dirty="0"/>
          </a:p>
          <a:p>
            <a:r>
              <a:rPr lang="en-US" dirty="0"/>
              <a:t>Remove column syntax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0" y="2133600"/>
            <a:ext cx="5562600" cy="584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ALTER TABLE &lt;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table_name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&gt;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ADD &lt;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field_name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&gt; &lt;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datatype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&gt; &lt;constraints&gt;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0" y="3810000"/>
            <a:ext cx="5715000" cy="584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ALTER TABLE &lt;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table_name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&gt;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MODIFY &lt;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field_name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&gt; &lt;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datatype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&gt; &lt;constraints&gt;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8800" y="5486400"/>
            <a:ext cx="3352800" cy="584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ALTER TABLE &lt;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table_name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&gt;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DROP COLUMN &lt;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field_name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05000" y="2819400"/>
            <a:ext cx="4419600" cy="584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ALTER TABLE student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ADD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student_age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NUMBER(2) NOT NULL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28800" y="4495800"/>
            <a:ext cx="4800600" cy="584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ALTER TABLE student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MODIFY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student_age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NUMBER(3) NOT NULL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28800" y="6172200"/>
            <a:ext cx="3657600" cy="584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ALTER TABLE student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DROP COLUMN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student_age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840613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Database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Add constraint syntax</a:t>
            </a:r>
          </a:p>
          <a:p>
            <a:endParaRPr lang="en-US" dirty="0"/>
          </a:p>
          <a:p>
            <a:pPr marL="0" indent="0">
              <a:buNone/>
            </a:pPr>
            <a:endParaRPr lang="en-US" sz="3600" dirty="0"/>
          </a:p>
          <a:p>
            <a:r>
              <a:rPr lang="en-US" dirty="0"/>
              <a:t>Remove constraint syntax</a:t>
            </a:r>
          </a:p>
          <a:p>
            <a:pPr lvl="1"/>
            <a:r>
              <a:rPr lang="en-US" dirty="0"/>
              <a:t>Oracle</a:t>
            </a:r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pPr lvl="1"/>
            <a:r>
              <a:rPr lang="en-US" dirty="0"/>
              <a:t>MySQL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2133600"/>
            <a:ext cx="7239000" cy="584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ALTER TABLE &lt;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table_name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&gt;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ADD CONSTRAINT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constraint_name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&lt;constraint&gt; (&lt;column(s)&gt;)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3000" y="4267200"/>
            <a:ext cx="7315200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ALTER TABLE &lt;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table_name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&gt; DROP CONSTRAINT &lt;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constraint_name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3000" y="2819400"/>
            <a:ext cx="6781800" cy="584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ALTER TABLE student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ADD CONSTRAINT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student_pk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PRIMARY KEY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student_id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4724400"/>
            <a:ext cx="5791200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ALTER TABLE student DROP CONSTRAINT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student_pk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172200"/>
            <a:ext cx="4648200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ALTER TABLE student DROP PRIMARY KEY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43000" y="5715000"/>
            <a:ext cx="5181600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ALTER TABLE &lt;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table_name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&gt; DROP PRIMARY KEY</a:t>
            </a:r>
          </a:p>
        </p:txBody>
      </p:sp>
    </p:spTree>
    <p:extLst>
      <p:ext uri="{BB962C8B-B14F-4D97-AF65-F5344CB8AC3E}">
        <p14:creationId xmlns:p14="http://schemas.microsoft.com/office/powerpoint/2010/main" val="40992368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Database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Delete table syntax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A table cannot be dropped if its primary key is referenced as a foreign key in other tables</a:t>
            </a:r>
          </a:p>
          <a:p>
            <a:pPr lvl="1"/>
            <a:r>
              <a:rPr lang="en-US" dirty="0"/>
              <a:t>In Oracle, you can remove constraints simultaneously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 MySQL, you first need to remove the foreign key constraints for each foreign key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0" y="2286000"/>
            <a:ext cx="3048000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DROP TABLE &lt;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table_name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0" y="4114800"/>
            <a:ext cx="5486400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DROP TABLE &lt;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table_name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&gt; CASCADE CONSTRAINTS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5410200"/>
            <a:ext cx="8534400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ALTER TABLE &lt;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table_name_with_fk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&gt; DROP FOREIGN KEY &lt;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foreign_key_name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67000" y="5867400"/>
            <a:ext cx="4038600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DROP TABLE &lt;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table_name_with_pk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5201882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Database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Debugging DDL Commands</a:t>
            </a:r>
          </a:p>
          <a:p>
            <a:pPr lvl="1"/>
            <a:r>
              <a:rPr lang="en-US" dirty="0"/>
              <a:t>Attempt to identify trivial errors by comparing the command with the error message/position</a:t>
            </a:r>
          </a:p>
          <a:p>
            <a:pPr lvl="1"/>
            <a:r>
              <a:rPr lang="en-US" dirty="0"/>
              <a:t>Take an incremental approach</a:t>
            </a:r>
          </a:p>
          <a:p>
            <a:pPr lvl="2"/>
            <a:r>
              <a:rPr lang="en-US" dirty="0"/>
              <a:t>Create the table one field at a time until you find the field that is causing the problem</a:t>
            </a:r>
          </a:p>
          <a:p>
            <a:pPr lvl="2"/>
            <a:r>
              <a:rPr lang="en-US" dirty="0"/>
              <a:t>Modify one column at a time</a:t>
            </a:r>
          </a:p>
          <a:p>
            <a:pPr lvl="3"/>
            <a:r>
              <a:rPr lang="en-US" dirty="0"/>
              <a:t>Multiple modifications could be performed in a single statement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7400" y="5181600"/>
            <a:ext cx="6324600" cy="83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ALTER TABLE student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MODIFY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student_age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NUMBER(3) NOT NULL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ADD CONSTRAINT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student_pk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PRIMARY KEY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student_id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90439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Oracle example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524000" y="2971800"/>
            <a:ext cx="5334000" cy="1981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CREATE TABLE student(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Courier New" charset="0"/>
              </a:rPr>
              <a:t>student_id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 NUMBER(6),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Courier New" charset="0"/>
              </a:rPr>
              <a:t>student_name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 VARCHAR2(30), 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Courier New" charset="0"/>
              </a:rPr>
              <a:t>student_DOB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 DATE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29758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Creating tables</a:t>
            </a:r>
          </a:p>
          <a:p>
            <a:pPr lvl="1"/>
            <a:r>
              <a:rPr lang="en-US" dirty="0"/>
              <a:t>CREATE</a:t>
            </a:r>
          </a:p>
          <a:p>
            <a:pPr lvl="1"/>
            <a:r>
              <a:rPr lang="en-US" b="1" dirty="0"/>
              <a:t>Naming practices</a:t>
            </a:r>
          </a:p>
          <a:p>
            <a:pPr lvl="1"/>
            <a:r>
              <a:rPr lang="en-US" dirty="0"/>
              <a:t>Data types</a:t>
            </a:r>
          </a:p>
          <a:p>
            <a:r>
              <a:rPr lang="en-US" dirty="0"/>
              <a:t>Specifying constraints</a:t>
            </a:r>
          </a:p>
          <a:p>
            <a:r>
              <a:rPr lang="en-US" dirty="0"/>
              <a:t>Modifying/dropping tables</a:t>
            </a:r>
          </a:p>
        </p:txBody>
      </p:sp>
    </p:spTree>
    <p:extLst>
      <p:ext uri="{BB962C8B-B14F-4D97-AF65-F5344CB8AC3E}">
        <p14:creationId xmlns:p14="http://schemas.microsoft.com/office/powerpoint/2010/main" val="3292605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Naming tables and fields</a:t>
            </a:r>
          </a:p>
          <a:p>
            <a:pPr lvl="1"/>
            <a:r>
              <a:rPr lang="en-US" dirty="0"/>
              <a:t>Oracle database table and field names must conform to the Oracle naming standard</a:t>
            </a:r>
          </a:p>
          <a:p>
            <a:pPr lvl="2"/>
            <a:r>
              <a:rPr lang="en-US" dirty="0"/>
              <a:t>1 to 30 characters long</a:t>
            </a:r>
          </a:p>
          <a:p>
            <a:pPr lvl="2"/>
            <a:r>
              <a:rPr lang="en-US" dirty="0"/>
              <a:t>Must begin with a character</a:t>
            </a:r>
          </a:p>
          <a:p>
            <a:pPr lvl="2"/>
            <a:r>
              <a:rPr lang="en-US" dirty="0"/>
              <a:t>Can contain characters, numbers, $, _ and #</a:t>
            </a:r>
          </a:p>
          <a:p>
            <a:pPr lvl="1"/>
            <a:r>
              <a:rPr lang="en-US" dirty="0"/>
              <a:t>Each table must have a name that is unique in its schema</a:t>
            </a:r>
          </a:p>
          <a:p>
            <a:pPr lvl="1"/>
            <a:r>
              <a:rPr lang="en-US" dirty="0"/>
              <a:t>Each field must have a name that is unique in its table</a:t>
            </a:r>
          </a:p>
        </p:txBody>
      </p:sp>
    </p:spTree>
    <p:extLst>
      <p:ext uri="{BB962C8B-B14F-4D97-AF65-F5344CB8AC3E}">
        <p14:creationId xmlns:p14="http://schemas.microsoft.com/office/powerpoint/2010/main" val="2546391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Good table naming practices</a:t>
            </a:r>
          </a:p>
          <a:p>
            <a:pPr lvl="1"/>
            <a:r>
              <a:rPr lang="en-US" dirty="0"/>
              <a:t>Name every table using a combination of two words</a:t>
            </a:r>
          </a:p>
          <a:p>
            <a:pPr lvl="1"/>
            <a:r>
              <a:rPr lang="en-US" dirty="0"/>
              <a:t>Separate words in tables names using an underscore</a:t>
            </a:r>
          </a:p>
          <a:p>
            <a:pPr lvl="1"/>
            <a:r>
              <a:rPr lang="en-US" dirty="0"/>
              <a:t>Use the same descriptive first word for all related table names</a:t>
            </a:r>
          </a:p>
          <a:p>
            <a:pPr lvl="2"/>
            <a:r>
              <a:rPr lang="en-US" dirty="0"/>
              <a:t>Makes it easier to see related tables</a:t>
            </a:r>
          </a:p>
        </p:txBody>
      </p:sp>
    </p:spTree>
    <p:extLst>
      <p:ext uri="{BB962C8B-B14F-4D97-AF65-F5344CB8AC3E}">
        <p14:creationId xmlns:p14="http://schemas.microsoft.com/office/powerpoint/2010/main" val="344320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Good field naming practices</a:t>
            </a:r>
          </a:p>
          <a:p>
            <a:pPr lvl="1"/>
            <a:r>
              <a:rPr lang="en-US" dirty="0"/>
              <a:t>Name every field using a combination of two words, with the first word indicating the table name</a:t>
            </a:r>
          </a:p>
          <a:p>
            <a:pPr lvl="2"/>
            <a:r>
              <a:rPr lang="en-US" dirty="0"/>
              <a:t>Makes it easier to identify the table that a field belongs to when writing/analyzing a query involving multiple tables</a:t>
            </a:r>
          </a:p>
          <a:p>
            <a:pPr lvl="1"/>
            <a:r>
              <a:rPr lang="en-US" dirty="0"/>
              <a:t>Don’t do this for foreign keys</a:t>
            </a:r>
          </a:p>
          <a:p>
            <a:pPr lvl="2"/>
            <a:r>
              <a:rPr lang="en-US" dirty="0"/>
              <a:t>Use the name that is in the parent table instead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8626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C101671259990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9000B0E-F247-42DE-B4C8-953FA55828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TC101671259990</Template>
  <TotalTime>0</TotalTime>
  <Words>2833</Words>
  <Application>Microsoft Macintosh PowerPoint</Application>
  <PresentationFormat>On-screen Show (4:3)</PresentationFormat>
  <Paragraphs>540</Paragraphs>
  <Slides>48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Arial</vt:lpstr>
      <vt:lpstr>Calibri</vt:lpstr>
      <vt:lpstr>Courier New</vt:lpstr>
      <vt:lpstr>Tw Cen MT</vt:lpstr>
      <vt:lpstr>Wingdings</vt:lpstr>
      <vt:lpstr>Wingdings 2</vt:lpstr>
      <vt:lpstr>TC101671259990</vt:lpstr>
      <vt:lpstr>Worksheet</vt:lpstr>
      <vt:lpstr>sql DDL queries</vt:lpstr>
      <vt:lpstr>Introduction to DDL</vt:lpstr>
      <vt:lpstr>Overview</vt:lpstr>
      <vt:lpstr>Creating Tables</vt:lpstr>
      <vt:lpstr>Creating Tables</vt:lpstr>
      <vt:lpstr>Overview</vt:lpstr>
      <vt:lpstr>Naming Practices</vt:lpstr>
      <vt:lpstr>Naming Practices</vt:lpstr>
      <vt:lpstr>Naming Practices</vt:lpstr>
      <vt:lpstr>Overview</vt:lpstr>
      <vt:lpstr>Data Types</vt:lpstr>
      <vt:lpstr>Data Types</vt:lpstr>
      <vt:lpstr>Data Types</vt:lpstr>
      <vt:lpstr>Data Types</vt:lpstr>
      <vt:lpstr>Data Types</vt:lpstr>
      <vt:lpstr>Data Types</vt:lpstr>
      <vt:lpstr>Data Types</vt:lpstr>
      <vt:lpstr>Data Types</vt:lpstr>
      <vt:lpstr>Data Types</vt:lpstr>
      <vt:lpstr>Data Types</vt:lpstr>
      <vt:lpstr>Data Types</vt:lpstr>
      <vt:lpstr>Data Types</vt:lpstr>
      <vt:lpstr>Data Types</vt:lpstr>
      <vt:lpstr>Data Types</vt:lpstr>
      <vt:lpstr>Data Types</vt:lpstr>
      <vt:lpstr>Data Types</vt:lpstr>
      <vt:lpstr>Data Types</vt:lpstr>
      <vt:lpstr>Data Types</vt:lpstr>
      <vt:lpstr>Data Types</vt:lpstr>
      <vt:lpstr>Overview</vt:lpstr>
      <vt:lpstr>Constraints</vt:lpstr>
      <vt:lpstr>Constraints</vt:lpstr>
      <vt:lpstr>Constraints</vt:lpstr>
      <vt:lpstr>Primary Keys</vt:lpstr>
      <vt:lpstr>Foreign Keys</vt:lpstr>
      <vt:lpstr>Sample Database (CANDY)</vt:lpstr>
      <vt:lpstr>Foreign Keys</vt:lpstr>
      <vt:lpstr>Composite Keys</vt:lpstr>
      <vt:lpstr>NOT NULL</vt:lpstr>
      <vt:lpstr>DEFAULT</vt:lpstr>
      <vt:lpstr>UNIQUE</vt:lpstr>
      <vt:lpstr>CHECK Conditions</vt:lpstr>
      <vt:lpstr>Overview</vt:lpstr>
      <vt:lpstr>Modifying Database Tables</vt:lpstr>
      <vt:lpstr>Modifying Database Tables</vt:lpstr>
      <vt:lpstr>Modifying Database Tables</vt:lpstr>
      <vt:lpstr>Modifying Database Tables</vt:lpstr>
      <vt:lpstr>Modifying Database Tables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presentation</dc:title>
  <dc:creator/>
  <cp:keywords/>
  <cp:lastModifiedBy/>
  <cp:revision>1</cp:revision>
  <dcterms:modified xsi:type="dcterms:W3CDTF">2020-09-22T20:10:43Z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TC101671259990</vt:lpwstr>
  </property>
</Properties>
</file>