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4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2" r:id="rId18"/>
    <p:sldId id="271" r:id="rId19"/>
    <p:sldId id="273" r:id="rId20"/>
    <p:sldId id="274" r:id="rId21"/>
    <p:sldId id="276" r:id="rId22"/>
    <p:sldId id="275" r:id="rId23"/>
    <p:sldId id="277" r:id="rId24"/>
    <p:sldId id="278" r:id="rId25"/>
    <p:sldId id="279" r:id="rId26"/>
    <p:sldId id="281" r:id="rId27"/>
    <p:sldId id="282" r:id="rId28"/>
    <p:sldId id="283" r:id="rId29"/>
    <p:sldId id="280" r:id="rId30"/>
    <p:sldId id="284" r:id="rId31"/>
    <p:sldId id="289" r:id="rId32"/>
    <p:sldId id="290" r:id="rId33"/>
    <p:sldId id="292" r:id="rId34"/>
    <p:sldId id="291" r:id="rId35"/>
    <p:sldId id="293" r:id="rId36"/>
    <p:sldId id="294" r:id="rId37"/>
    <p:sldId id="295" r:id="rId38"/>
    <p:sldId id="296" r:id="rId39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6" autoAdjust="0"/>
    <p:restoredTop sz="94421" autoAdjust="0"/>
  </p:normalViewPr>
  <p:slideViewPr>
    <p:cSldViewPr>
      <p:cViewPr varScale="1">
        <p:scale>
          <a:sx n="124" d="100"/>
          <a:sy n="124" d="100"/>
        </p:scale>
        <p:origin x="12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9/22/20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7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3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7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8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9/22/20 2:10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9/22/20 2:10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9/22/20 2:10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9/22/20 2:10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9/22/20 2:10 PM</a:t>
            </a:fld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9/22/20 2:10 PM</a:t>
            </a:fld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9/22/20 2:10 PM</a:t>
            </a:fld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9/22/20 2:10 PM</a:t>
            </a:fld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9/22/20 2:10 PM</a:t>
            </a:fld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9/22/20 2:10 PM</a:t>
            </a:fld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9/22/20 2:10 PM</a:t>
            </a:fld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9/22/20 2:10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</a:t>
            </a:r>
            <a:r>
              <a:rPr lang="en-US" dirty="0"/>
              <a:t> action queries and transaction control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COMP3421</a:t>
            </a:r>
            <a:endParaRPr lang="en-US" dirty="0"/>
          </a:p>
          <a:p>
            <a:r>
              <a:rPr lang="en-US" dirty="0"/>
              <a:t>Database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many parent records must be inserted and/or present in other tables before a record can be inserted into the </a:t>
            </a:r>
            <a:r>
              <a:rPr lang="en-US" dirty="0" err="1"/>
              <a:t>candy_purchase</a:t>
            </a:r>
            <a:r>
              <a:rPr lang="en-US" dirty="0"/>
              <a:t> table?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429000"/>
            <a:ext cx="2713038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66800" y="3276600"/>
            <a:ext cx="4267200" cy="2895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Wingdings" charset="0"/>
              <a:buAutoNum type="alphaLcPeriod"/>
            </a:pPr>
            <a:r>
              <a:rPr lang="en-US" sz="2800" dirty="0"/>
              <a:t>0</a:t>
            </a:r>
          </a:p>
          <a:p>
            <a:pPr marL="609600" indent="-609600">
              <a:buFont typeface="Wingdings" charset="0"/>
              <a:buAutoNum type="alphaLcPeriod"/>
            </a:pPr>
            <a:r>
              <a:rPr lang="en-US" sz="2800" dirty="0"/>
              <a:t>1</a:t>
            </a:r>
          </a:p>
          <a:p>
            <a:pPr marL="609600" indent="-609600">
              <a:buFont typeface="Wingdings" charset="0"/>
              <a:buAutoNum type="alphaLcPeriod"/>
            </a:pPr>
            <a:r>
              <a:rPr lang="en-US" sz="2800" dirty="0"/>
              <a:t>2</a:t>
            </a:r>
          </a:p>
          <a:p>
            <a:pPr marL="609600" indent="-609600">
              <a:buFont typeface="Wingdings" charset="0"/>
              <a:buAutoNum type="alphaLcPeriod"/>
            </a:pPr>
            <a:r>
              <a:rPr lang="en-US" sz="2800" dirty="0"/>
              <a:t>3</a:t>
            </a:r>
          </a:p>
          <a:p>
            <a:pPr marL="609600" indent="-609600">
              <a:buFont typeface="Wingdings" charset="0"/>
              <a:buAutoNum type="alphaLcPeriod"/>
            </a:pPr>
            <a:r>
              <a:rPr lang="en-US" sz="2800" dirty="0"/>
              <a:t>None of the above</a:t>
            </a:r>
          </a:p>
          <a:p>
            <a:pPr marL="609600" indent="-60960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1766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Inserting dates</a:t>
            </a:r>
          </a:p>
          <a:p>
            <a:pPr lvl="1"/>
            <a:r>
              <a:rPr lang="en-US" dirty="0"/>
              <a:t>Oracle and MySQL</a:t>
            </a:r>
          </a:p>
          <a:p>
            <a:pPr lvl="2"/>
            <a:r>
              <a:rPr lang="en-US" dirty="0"/>
              <a:t>Specify dates as strings in the expected format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Oracle</a:t>
            </a:r>
          </a:p>
          <a:p>
            <a:pPr lvl="2"/>
            <a:r>
              <a:rPr lang="en-US" dirty="0"/>
              <a:t>Use the TO_DATE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3048000"/>
            <a:ext cx="5029200" cy="58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INSERT INTO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table_name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 (&lt;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date_field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VALUES (‘25-DEC-2014’);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3810000"/>
            <a:ext cx="5029200" cy="58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INSERT INTO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table_name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 (&lt;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date_field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VALUES (‘2014-12-25’);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334000"/>
            <a:ext cx="8153400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INSERT INTO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table_name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 (&lt;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date_field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VALUES (TO_DATE(‘2014-12-25 19:00:00’, ‘YYYY-MM-DD HH24:MI:SS’));</a:t>
            </a: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5943600"/>
            <a:ext cx="568617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Format specifies the format of the date in the first argument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3276600"/>
            <a:ext cx="81945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Oracle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0" y="4114800"/>
            <a:ext cx="86433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744495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Inserting dates</a:t>
            </a:r>
          </a:p>
          <a:p>
            <a:pPr lvl="1"/>
            <a:r>
              <a:rPr lang="en-US" dirty="0"/>
              <a:t>MySQL</a:t>
            </a:r>
          </a:p>
          <a:p>
            <a:pPr lvl="2"/>
            <a:r>
              <a:rPr lang="en-US" dirty="0"/>
              <a:t>Remember that MySQL DATE types lack a time component</a:t>
            </a:r>
          </a:p>
          <a:p>
            <a:pPr lvl="2"/>
            <a:r>
              <a:rPr lang="en-US" dirty="0"/>
              <a:t>Use the DATETIME type for dates with a time component</a:t>
            </a:r>
          </a:p>
          <a:p>
            <a:pPr lvl="3"/>
            <a:r>
              <a:rPr lang="en-US" dirty="0"/>
              <a:t>Again, specify the date as a string in the expected format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9800" y="4343400"/>
            <a:ext cx="4953000" cy="58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INSERT INTO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table_name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 (&lt;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date_field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VALUES (‘2014-12-25 19:00:00’);</a:t>
            </a:r>
          </a:p>
        </p:txBody>
      </p:sp>
    </p:spTree>
    <p:extLst>
      <p:ext uri="{BB962C8B-B14F-4D97-AF65-F5344CB8AC3E}">
        <p14:creationId xmlns:p14="http://schemas.microsoft.com/office/powerpoint/2010/main" val="3255829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  <a:p>
            <a:r>
              <a:rPr lang="en-US" b="1" dirty="0"/>
              <a:t>Updating/deleting data</a:t>
            </a:r>
          </a:p>
          <a:p>
            <a:r>
              <a:rPr lang="en-US" dirty="0"/>
              <a:t>Surrogate keys</a:t>
            </a:r>
          </a:p>
          <a:p>
            <a:r>
              <a:rPr lang="en-US" dirty="0"/>
              <a:t>Transaction control</a:t>
            </a:r>
          </a:p>
        </p:txBody>
      </p:sp>
    </p:spTree>
    <p:extLst>
      <p:ext uri="{BB962C8B-B14F-4D97-AF65-F5344CB8AC3E}">
        <p14:creationId xmlns:p14="http://schemas.microsoft.com/office/powerpoint/2010/main" val="3605640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Example</a:t>
            </a: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2286000"/>
            <a:ext cx="3509194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UPDATE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table_name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SET &lt;field1&gt; =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new_value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&lt;field2&gt; =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new_value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fieldN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 =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new_value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WHERE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search_condition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4200" y="4724400"/>
            <a:ext cx="2893540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UPDATE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candy_product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SET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prod_price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= 10.5,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prod_cost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= 7.50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WHERE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prod_id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3738345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Records can only be updated in one table at a time</a:t>
            </a:r>
          </a:p>
          <a:p>
            <a:r>
              <a:rPr lang="en-US" dirty="0"/>
              <a:t>Multiple records in the same table will be updated simultaneously if they match the search condition</a:t>
            </a:r>
          </a:p>
          <a:p>
            <a:r>
              <a:rPr lang="en-US" dirty="0"/>
              <a:t>When using Oracle SQL Developer or MySQL Workbench, if any part of the update fails, the entire update fails</a:t>
            </a:r>
          </a:p>
          <a:p>
            <a:pPr lvl="1"/>
            <a:r>
              <a:rPr lang="en-US" dirty="0"/>
              <a:t>Not necessarily the case in other tools (such as JDBC in Java applications)</a:t>
            </a:r>
          </a:p>
        </p:txBody>
      </p:sp>
    </p:spTree>
    <p:extLst>
      <p:ext uri="{BB962C8B-B14F-4D97-AF65-F5344CB8AC3E}">
        <p14:creationId xmlns:p14="http://schemas.microsoft.com/office/powerpoint/2010/main" val="2521155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Example</a:t>
            </a: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2286000"/>
            <a:ext cx="3262932" cy="58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DELETE FROM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table_name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WHERE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search_condition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9400" y="4267200"/>
            <a:ext cx="3386063" cy="58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DELETE FROM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candy_purchase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WHERE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purch_id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= 9;</a:t>
            </a:r>
          </a:p>
        </p:txBody>
      </p:sp>
    </p:spTree>
    <p:extLst>
      <p:ext uri="{BB962C8B-B14F-4D97-AF65-F5344CB8AC3E}">
        <p14:creationId xmlns:p14="http://schemas.microsoft.com/office/powerpoint/2010/main" val="439086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Records can only be deleted in one table at a time</a:t>
            </a:r>
          </a:p>
          <a:p>
            <a:r>
              <a:rPr lang="en-US" dirty="0"/>
              <a:t>Multiple records in the same table will be deleted simultaneously if they match the search condition</a:t>
            </a:r>
          </a:p>
          <a:p>
            <a:pPr lvl="1"/>
            <a:r>
              <a:rPr lang="en-US" dirty="0"/>
              <a:t>If the search condition is omitted, all records in the table will be deleted</a:t>
            </a:r>
          </a:p>
          <a:p>
            <a:r>
              <a:rPr lang="en-US" dirty="0"/>
              <a:t>A record cannot be deleted if one of its fields is referenced as a foreign key in another table</a:t>
            </a:r>
          </a:p>
          <a:p>
            <a:r>
              <a:rPr lang="en-US" dirty="0"/>
              <a:t>For tables with many records, it is quicker to drop the table and recreate it than it is to delete all of its records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54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many total records must be deleted in order to delete the “Nuts Not Nachos” record from the </a:t>
            </a:r>
            <a:r>
              <a:rPr lang="en-US" dirty="0" err="1"/>
              <a:t>candy_product</a:t>
            </a:r>
            <a:r>
              <a:rPr lang="en-US" dirty="0"/>
              <a:t> table?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90600" y="3505200"/>
            <a:ext cx="1143000" cy="2514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Wingdings" charset="0"/>
              <a:buAutoNum type="alphaLcPeriod"/>
            </a:pPr>
            <a:r>
              <a:rPr lang="en-US" dirty="0"/>
              <a:t>1</a:t>
            </a:r>
          </a:p>
          <a:p>
            <a:pPr marL="609600" indent="-609600">
              <a:buFont typeface="Wingdings" charset="0"/>
              <a:buAutoNum type="alphaLcPeriod"/>
            </a:pPr>
            <a:r>
              <a:rPr lang="en-US" dirty="0"/>
              <a:t>2</a:t>
            </a:r>
          </a:p>
          <a:p>
            <a:pPr marL="609600" indent="-609600">
              <a:buFont typeface="Wingdings" charset="0"/>
              <a:buAutoNum type="alphaLcPeriod"/>
            </a:pPr>
            <a:r>
              <a:rPr lang="en-US" dirty="0"/>
              <a:t>3</a:t>
            </a:r>
          </a:p>
          <a:p>
            <a:pPr marL="609600" indent="-609600">
              <a:buFont typeface="Wingdings" charset="0"/>
              <a:buAutoNum type="alphaLcPeriod"/>
            </a:pPr>
            <a:r>
              <a:rPr lang="en-US" dirty="0"/>
              <a:t>4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33800"/>
            <a:ext cx="33464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09863"/>
            <a:ext cx="32956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078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CASCADE DELETE</a:t>
            </a:r>
          </a:p>
          <a:p>
            <a:pPr lvl="1"/>
            <a:r>
              <a:rPr lang="en-US" dirty="0"/>
              <a:t>Causes all child records to be automatically deleted when a record in a parent table is deleted</a:t>
            </a:r>
          </a:p>
          <a:p>
            <a:pPr lvl="1"/>
            <a:r>
              <a:rPr lang="en-US" dirty="0"/>
              <a:t>Option available in both Oracle and MySQL</a:t>
            </a:r>
          </a:p>
          <a:p>
            <a:pPr lvl="1"/>
            <a:r>
              <a:rPr lang="en-US" dirty="0"/>
              <a:t>Applied to the foreign key constraint</a:t>
            </a:r>
          </a:p>
          <a:p>
            <a:pPr lvl="2"/>
            <a:r>
              <a:rPr lang="en-US" dirty="0"/>
              <a:t>Don’t use unless you’re absolutely sure that this behavior is desired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Example is Oracle syntax, MySQL syntax is similar, but without “CONSTRAINT &lt;</a:t>
            </a:r>
            <a:r>
              <a:rPr lang="en-US" dirty="0" err="1"/>
              <a:t>constraint_name</a:t>
            </a:r>
            <a:r>
              <a:rPr lang="en-US" dirty="0"/>
              <a:t>&gt;”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267200"/>
            <a:ext cx="8077200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CREATE TABLE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table_name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 (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fk_field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data_type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&gt;,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CONSTRAINT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constraint_name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 FOREIGN KEY (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fk_field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) REFERENCES  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    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parent_table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 (&lt;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parent_table_pk_field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&gt;) ON DELETE CASCADE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6674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Inserting data</a:t>
            </a:r>
          </a:p>
          <a:p>
            <a:r>
              <a:rPr lang="en-US" dirty="0"/>
              <a:t>Updating/deleting data</a:t>
            </a:r>
          </a:p>
          <a:p>
            <a:r>
              <a:rPr lang="en-US" dirty="0"/>
              <a:t>Surrogate keys</a:t>
            </a:r>
          </a:p>
          <a:p>
            <a:r>
              <a:rPr lang="en-US" dirty="0"/>
              <a:t>Transaction control</a:t>
            </a:r>
          </a:p>
        </p:txBody>
      </p:sp>
    </p:spTree>
    <p:extLst>
      <p:ext uri="{BB962C8B-B14F-4D97-AF65-F5344CB8AC3E}">
        <p14:creationId xmlns:p14="http://schemas.microsoft.com/office/powerpoint/2010/main" val="4083830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  <a:p>
            <a:r>
              <a:rPr lang="en-US" dirty="0"/>
              <a:t>Updating/deleting data</a:t>
            </a:r>
          </a:p>
          <a:p>
            <a:r>
              <a:rPr lang="en-US" b="1" dirty="0"/>
              <a:t>Surrogate keys</a:t>
            </a:r>
          </a:p>
          <a:p>
            <a:r>
              <a:rPr lang="en-US" dirty="0"/>
              <a:t>Transaction control</a:t>
            </a:r>
          </a:p>
        </p:txBody>
      </p:sp>
    </p:spTree>
    <p:extLst>
      <p:ext uri="{BB962C8B-B14F-4D97-AF65-F5344CB8AC3E}">
        <p14:creationId xmlns:p14="http://schemas.microsoft.com/office/powerpoint/2010/main" val="1419886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Surrogate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surrogate key is a field created solely for the purpose of being a unique identifier in a database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026190"/>
              </p:ext>
            </p:extLst>
          </p:nvPr>
        </p:nvGraphicFramePr>
        <p:xfrm>
          <a:off x="3657600" y="2743200"/>
          <a:ext cx="2057400" cy="376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Worksheet" r:id="rId3" imgW="6654800" imgH="3911600" progId="Excel.Sheet.8">
                  <p:embed/>
                </p:oleObj>
              </mc:Choice>
              <mc:Fallback>
                <p:oleObj name="Worksheet" r:id="rId3" imgW="6654800" imgH="39116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542" b="50230"/>
                      <a:stretch>
                        <a:fillRect/>
                      </a:stretch>
                    </p:blipFill>
                    <p:spPr bwMode="auto">
                      <a:xfrm>
                        <a:off x="3657600" y="2743200"/>
                        <a:ext cx="2057400" cy="3768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4122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Surrogate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Their creation depends on the DBMS</a:t>
            </a:r>
          </a:p>
          <a:p>
            <a:pPr lvl="1"/>
            <a:r>
              <a:rPr lang="en-US" dirty="0"/>
              <a:t>Oracle</a:t>
            </a:r>
          </a:p>
          <a:p>
            <a:pPr lvl="2"/>
            <a:r>
              <a:rPr lang="en-US" dirty="0"/>
              <a:t>Declare a NUMBER field as a primary key</a:t>
            </a:r>
          </a:p>
          <a:p>
            <a:pPr lvl="2"/>
            <a:r>
              <a:rPr lang="en-US" dirty="0"/>
              <a:t>Create a “sequence” to automatically generate sequential numbers</a:t>
            </a:r>
          </a:p>
          <a:p>
            <a:pPr lvl="3"/>
            <a:r>
              <a:rPr lang="en-US" dirty="0"/>
              <a:t>This sequence is independent of the table</a:t>
            </a:r>
          </a:p>
          <a:p>
            <a:pPr lvl="3"/>
            <a:r>
              <a:rPr lang="en-US" dirty="0"/>
              <a:t>Default sequence minimum value is 1</a:t>
            </a:r>
          </a:p>
          <a:p>
            <a:pPr lvl="2"/>
            <a:r>
              <a:rPr lang="en-US" dirty="0"/>
              <a:t>Use the sequence when inserting new records</a:t>
            </a:r>
          </a:p>
          <a:p>
            <a:pPr lvl="1"/>
            <a:r>
              <a:rPr lang="en-US" dirty="0"/>
              <a:t>MySQL</a:t>
            </a:r>
          </a:p>
          <a:p>
            <a:pPr lvl="2"/>
            <a:r>
              <a:rPr lang="en-US" dirty="0"/>
              <a:t>Declare an integer primary key field with the AUTO_INCREMENT modifier</a:t>
            </a:r>
          </a:p>
        </p:txBody>
      </p:sp>
    </p:spTree>
    <p:extLst>
      <p:ext uri="{BB962C8B-B14F-4D97-AF65-F5344CB8AC3E}">
        <p14:creationId xmlns:p14="http://schemas.microsoft.com/office/powerpoint/2010/main" val="371282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Surrogate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dirty="0"/>
              <a:t>Oracle 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lvl="1"/>
            <a:r>
              <a:rPr lang="en-US" dirty="0"/>
              <a:t>Other modifiable properties</a:t>
            </a:r>
          </a:p>
          <a:p>
            <a:pPr lvl="2"/>
            <a:r>
              <a:rPr lang="en-US" dirty="0"/>
              <a:t>INCREMENT BY: allows sequence values to increase by more than 1</a:t>
            </a:r>
          </a:p>
          <a:p>
            <a:pPr lvl="2"/>
            <a:r>
              <a:rPr lang="en-US" dirty="0"/>
              <a:t>MAXVALUE: specify a maximum sequence value</a:t>
            </a:r>
          </a:p>
          <a:p>
            <a:pPr lvl="2"/>
            <a:r>
              <a:rPr lang="en-US" dirty="0"/>
              <a:t>CACHE: determine how many sequence values are allocated when the sequence is used (allows for faster access)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33600"/>
            <a:ext cx="78486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CREATE TABLE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candy_product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prod_id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NUMBER(6) CONSTRAINT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candy_product_id_pk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PRIMARY KEY,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prod_desc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VARCHAR2(30),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prod_cost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NUMBER(4,2),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prod_price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NUMBER(4,2)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733800"/>
            <a:ext cx="5715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CREATE SEQUENCE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candy_product_seq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MINVALUE 0;</a:t>
            </a:r>
          </a:p>
        </p:txBody>
      </p:sp>
    </p:spTree>
    <p:extLst>
      <p:ext uri="{BB962C8B-B14F-4D97-AF65-F5344CB8AC3E}">
        <p14:creationId xmlns:p14="http://schemas.microsoft.com/office/powerpoint/2010/main" val="1492244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Surrogate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MySQL Example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600" y="2667000"/>
            <a:ext cx="5638800" cy="1676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CREATE TABLE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candy_product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prod_id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INT(6) PRIMARY KEY AUTO_INCREMENT,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prod_desc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VARCHAR(30),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prod_cost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DECIMAL(4,2),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prod_price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DECIMAL(4,2)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85703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Surrogate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/>
              <a:t>Using surrogate keys in Oracle</a:t>
            </a:r>
          </a:p>
          <a:p>
            <a:pPr lvl="1"/>
            <a:r>
              <a:rPr lang="en-US" dirty="0"/>
              <a:t>Use the sequence’s NEXTVAL to obtain the next value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pPr lvl="1"/>
            <a:r>
              <a:rPr lang="en-US" dirty="0"/>
              <a:t>Use the sequence’s CURRVAL to obtain the current value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CURRVAL is useful when inserting values for foreign keys that reference primary keys inserted immediately prior</a:t>
            </a:r>
          </a:p>
          <a:p>
            <a:pPr lvl="3"/>
            <a:r>
              <a:rPr lang="en-US" dirty="0"/>
              <a:t>It will access the most recently generated surrogate key by that sequence in the current session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62000" y="4419600"/>
            <a:ext cx="7620000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INSERT INTO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candy_purchase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purch_id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prod_id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cust_id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VALUES(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purch_id_sequence.NEXTVAL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candy_customer_seq.CURRVAL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candy_product_seq.CURRVAL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);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219200" y="3390900"/>
            <a:ext cx="56388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INSERT INTO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candy_product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prod_id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VALUES 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candy_product_seq.NEXTVAL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);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219200" y="2552700"/>
            <a:ext cx="5638800" cy="5715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INSERT INTO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</a:rPr>
              <a:t>candy_customer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 (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</a:rPr>
              <a:t>cust_id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VALUES (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</a:rPr>
              <a:t>candy_customer_seq.NEXTVAL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41181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Surrogate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/>
              <a:t>Using surrogate keys in MySQL</a:t>
            </a:r>
          </a:p>
          <a:p>
            <a:pPr lvl="1"/>
            <a:r>
              <a:rPr lang="en-US" sz="2400" dirty="0"/>
              <a:t>Using the “inserting values for specific fields” approach</a:t>
            </a:r>
          </a:p>
          <a:p>
            <a:pPr lvl="1"/>
            <a:endParaRPr lang="en-US" sz="2400" dirty="0"/>
          </a:p>
          <a:p>
            <a:pPr marL="36576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Using the “inserting values for all fields” approach</a:t>
            </a:r>
            <a:endParaRPr lang="en-US" sz="3200" dirty="0"/>
          </a:p>
          <a:p>
            <a:pPr lvl="2"/>
            <a:endParaRPr lang="en-US" sz="2100" dirty="0"/>
          </a:p>
          <a:p>
            <a:pPr marL="685800" lvl="2" indent="0">
              <a:buNone/>
            </a:pPr>
            <a:endParaRPr lang="en-US" sz="2100" dirty="0"/>
          </a:p>
          <a:p>
            <a:pPr lvl="1"/>
            <a:r>
              <a:rPr lang="en-US" sz="2400" dirty="0"/>
              <a:t>The AUTO_INCREMENT modifier will automatically generate and apply the surrogate key value for the corresponding record</a:t>
            </a:r>
          </a:p>
          <a:p>
            <a:pPr lvl="2"/>
            <a:r>
              <a:rPr lang="en-US" sz="2100" dirty="0"/>
              <a:t>Use null or 0 if specifying a value for the AUTO_INCREMENT key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62000" y="2743200"/>
            <a:ext cx="76200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INSERT INTO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candy_customer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cust_name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cust_type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cust_addr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VALUES (‘Bobby Bon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Bons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’, ‘R’, ‘12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NichiCres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.’);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447800" y="3962400"/>
            <a:ext cx="64770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INSERT INTO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candy_product</a:t>
            </a:r>
            <a:endParaRPr lang="en-US" sz="1600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VALUES (null, ‘Celestial Cashew Crunch’, 7.45, 10);</a:t>
            </a:r>
          </a:p>
        </p:txBody>
      </p:sp>
    </p:spTree>
    <p:extLst>
      <p:ext uri="{BB962C8B-B14F-4D97-AF65-F5344CB8AC3E}">
        <p14:creationId xmlns:p14="http://schemas.microsoft.com/office/powerpoint/2010/main" val="2024450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Surrogate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surrogate keys in MySQL</a:t>
            </a:r>
          </a:p>
          <a:p>
            <a:pPr lvl="1"/>
            <a:r>
              <a:rPr lang="en-US" sz="2400" dirty="0"/>
              <a:t>Use the LAST_INSERT_ID() function to retrieve the most recently AUTO_INCREMENT generated surrogate key value for any table for the current session</a:t>
            </a:r>
          </a:p>
          <a:p>
            <a:pPr lvl="1"/>
            <a:endParaRPr lang="en-US" sz="2800" dirty="0"/>
          </a:p>
          <a:p>
            <a:pPr marL="365760" lvl="1" indent="0">
              <a:buNone/>
            </a:pPr>
            <a:endParaRPr lang="en-US" sz="2000" dirty="0"/>
          </a:p>
          <a:p>
            <a:pPr lvl="2"/>
            <a:r>
              <a:rPr lang="en-US" sz="2500" dirty="0"/>
              <a:t>Assumptions</a:t>
            </a:r>
          </a:p>
          <a:p>
            <a:pPr lvl="3"/>
            <a:r>
              <a:rPr lang="en-US" sz="2200" dirty="0" err="1"/>
              <a:t>purch_id</a:t>
            </a:r>
            <a:r>
              <a:rPr lang="en-US" sz="2200" dirty="0"/>
              <a:t> is an AUTO_INCREMENT field and we want to recognize a new purchase</a:t>
            </a:r>
          </a:p>
          <a:p>
            <a:pPr lvl="3"/>
            <a:r>
              <a:rPr lang="en-US" sz="2200" dirty="0"/>
              <a:t>A new customer and product were just inserted (previous slide) in that order using AUTO_INCREMENT (with ascending increments)</a:t>
            </a:r>
          </a:p>
          <a:p>
            <a:pPr lvl="3"/>
            <a:r>
              <a:rPr lang="en-US" sz="2200" dirty="0"/>
              <a:t>We are confident that no customers have been inserted since Bobby Bon </a:t>
            </a:r>
            <a:r>
              <a:rPr lang="en-US" sz="2200" dirty="0" err="1"/>
              <a:t>Bons</a:t>
            </a:r>
            <a:r>
              <a:rPr lang="en-US" sz="2200" dirty="0"/>
              <a:t> (risky)</a:t>
            </a:r>
          </a:p>
          <a:p>
            <a:pPr lvl="4"/>
            <a:r>
              <a:rPr lang="en-US" sz="2200" dirty="0"/>
              <a:t>Better to programmatically store the most recently added </a:t>
            </a:r>
            <a:r>
              <a:rPr lang="en-US" sz="2200" dirty="0" err="1"/>
              <a:t>cust_id</a:t>
            </a:r>
            <a:endParaRPr lang="en-US" sz="2200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524000" y="3124200"/>
            <a:ext cx="60960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INSERT INTO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candy_purchase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prod_id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cust_id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VALUES(LAST_INSERT_ID(), (SELECT MAX(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cust_id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)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                          FROM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</a:rPr>
              <a:t>candy_customer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531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Surrogate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Oracle sequence concerns</a:t>
            </a:r>
          </a:p>
          <a:p>
            <a:pPr lvl="1"/>
            <a:r>
              <a:rPr lang="en-US" dirty="0"/>
              <a:t>Sequences are not explicitly connected to a table</a:t>
            </a:r>
          </a:p>
          <a:p>
            <a:pPr lvl="2"/>
            <a:r>
              <a:rPr lang="en-US" dirty="0"/>
              <a:t>Sequences can be referenced by multiple tables</a:t>
            </a:r>
          </a:p>
          <a:p>
            <a:pPr lvl="1"/>
            <a:r>
              <a:rPr lang="en-US" dirty="0"/>
              <a:t>If a sequence’s NEXTVAL is called and the value obtained is not inserted, then that value is lost</a:t>
            </a:r>
          </a:p>
          <a:p>
            <a:pPr lvl="1"/>
            <a:r>
              <a:rPr lang="en-US" dirty="0"/>
              <a:t>If multiple users access a sequence that has a CACHE value (must be at least 2), then those sequence values are reserved and may be lost if not used</a:t>
            </a:r>
          </a:p>
          <a:p>
            <a:pPr lvl="1"/>
            <a:r>
              <a:rPr lang="en-US" dirty="0"/>
              <a:t>If a surrogate key value is hardcoded in an insert statement instead of using the sequence, the sequence may later produce the same value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32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Surrogate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MySQL AUTO_INCREMENT concerns</a:t>
            </a:r>
          </a:p>
          <a:p>
            <a:pPr lvl="1"/>
            <a:r>
              <a:rPr lang="en-US" dirty="0"/>
              <a:t>Limited to one column per table</a:t>
            </a:r>
          </a:p>
          <a:p>
            <a:pPr lvl="1"/>
            <a:r>
              <a:rPr lang="en-US" dirty="0"/>
              <a:t>Assigned to a specific table (cannot be used across tables as in Oracle)</a:t>
            </a:r>
          </a:p>
          <a:p>
            <a:pPr lvl="1"/>
            <a:r>
              <a:rPr lang="en-US" dirty="0"/>
              <a:t>If a surrogate key value is hardcoded in an insert statement instead of using the AUTO_INCREMENT, AUTO_INCREMENT will recognize it</a:t>
            </a:r>
          </a:p>
          <a:p>
            <a:pPr lvl="1"/>
            <a:r>
              <a:rPr lang="en-US" dirty="0"/>
              <a:t>If transactions are rolled back, gaps in AUTO_INCREMENT values may be present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4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SQL INSERT statements</a:t>
            </a:r>
          </a:p>
          <a:p>
            <a:pPr lvl="1"/>
            <a:r>
              <a:rPr lang="en-US" dirty="0"/>
              <a:t>Used to insert new data into a database table</a:t>
            </a:r>
          </a:p>
          <a:p>
            <a:pPr lvl="1"/>
            <a:r>
              <a:rPr lang="en-US" dirty="0"/>
              <a:t>Used when migrating existing data from another table</a:t>
            </a:r>
          </a:p>
          <a:p>
            <a:pPr lvl="1"/>
            <a:r>
              <a:rPr lang="en-US" dirty="0"/>
              <a:t>Typically, users will use applications with an interface that allows data to be easily added/migrated, but programmers often need to write the INSERT statements ultimately executed by those applications</a:t>
            </a:r>
          </a:p>
          <a:p>
            <a:pPr lvl="1"/>
            <a:r>
              <a:rPr lang="en-US" dirty="0"/>
              <a:t>Two approaches</a:t>
            </a:r>
          </a:p>
          <a:p>
            <a:pPr lvl="2"/>
            <a:r>
              <a:rPr lang="en-US" dirty="0"/>
              <a:t>Insert a value for every field</a:t>
            </a:r>
          </a:p>
          <a:p>
            <a:pPr lvl="2"/>
            <a:r>
              <a:rPr lang="en-US" dirty="0"/>
              <a:t>Insert values for specific fields</a:t>
            </a:r>
          </a:p>
        </p:txBody>
      </p:sp>
    </p:spTree>
    <p:extLst>
      <p:ext uri="{BB962C8B-B14F-4D97-AF65-F5344CB8AC3E}">
        <p14:creationId xmlns:p14="http://schemas.microsoft.com/office/powerpoint/2010/main" val="1226059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  <a:p>
            <a:r>
              <a:rPr lang="en-US" dirty="0"/>
              <a:t>Updating/deleting data</a:t>
            </a:r>
          </a:p>
          <a:p>
            <a:r>
              <a:rPr lang="en-US" dirty="0"/>
              <a:t>Surrogate keys</a:t>
            </a:r>
          </a:p>
          <a:p>
            <a:r>
              <a:rPr lang="en-US" b="1" dirty="0"/>
              <a:t>Transaction control</a:t>
            </a:r>
          </a:p>
        </p:txBody>
      </p:sp>
    </p:spTree>
    <p:extLst>
      <p:ext uri="{BB962C8B-B14F-4D97-AF65-F5344CB8AC3E}">
        <p14:creationId xmlns:p14="http://schemas.microsoft.com/office/powerpoint/2010/main" val="16072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transaction is a logical unit of work that might involve multiple action queries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Withdrawing money from one bank account and depositing it into a different account</a:t>
            </a:r>
          </a:p>
          <a:p>
            <a:pPr lvl="2"/>
            <a:r>
              <a:rPr lang="en-US" dirty="0"/>
              <a:t>Booking a seat on an airplane</a:t>
            </a:r>
          </a:p>
          <a:p>
            <a:pPr lvl="1"/>
            <a:r>
              <a:rPr lang="en-US" dirty="0"/>
              <a:t>All of the action queries in a transaction must succeed or none of them should succeed</a:t>
            </a:r>
          </a:p>
          <a:p>
            <a:pPr lvl="2"/>
            <a:r>
              <a:rPr lang="en-US" dirty="0"/>
              <a:t>Applies to INSERT, UPDATE, and DELETE statements, but not to SELECT statements (since they don’t modify the database)</a:t>
            </a:r>
          </a:p>
        </p:txBody>
      </p:sp>
    </p:spTree>
    <p:extLst>
      <p:ext uri="{BB962C8B-B14F-4D97-AF65-F5344CB8AC3E}">
        <p14:creationId xmlns:p14="http://schemas.microsoft.com/office/powerpoint/2010/main" val="2091731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transaction can be explicitly started using the START TRANSACTION command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All subsequent action queries will belong to the same transaction until the transaction is committed</a:t>
            </a:r>
          </a:p>
          <a:p>
            <a:r>
              <a:rPr lang="en-US" dirty="0"/>
              <a:t>A transaction can be explicitly committed using the COMMIT command</a:t>
            </a:r>
          </a:p>
          <a:p>
            <a:endParaRPr lang="en-US" dirty="0"/>
          </a:p>
          <a:p>
            <a:r>
              <a:rPr lang="en-US" dirty="0"/>
              <a:t>Use the ROLLBACK command to “undo” all action queries in the current transaction (since the last commit)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8600" y="4495800"/>
            <a:ext cx="105614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COMMIT;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200" y="2514600"/>
            <a:ext cx="225731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START TRANSACTION;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2400" y="5867400"/>
            <a:ext cx="12260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ROLLBACK;</a:t>
            </a:r>
          </a:p>
        </p:txBody>
      </p:sp>
    </p:spTree>
    <p:extLst>
      <p:ext uri="{BB962C8B-B14F-4D97-AF65-F5344CB8AC3E}">
        <p14:creationId xmlns:p14="http://schemas.microsoft.com/office/powerpoint/2010/main" val="1729728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Oracle SQL Developer</a:t>
            </a:r>
          </a:p>
          <a:p>
            <a:pPr lvl="1"/>
            <a:r>
              <a:rPr lang="en-US" dirty="0"/>
              <a:t>By default, implicit transaction control is used</a:t>
            </a:r>
          </a:p>
          <a:p>
            <a:pPr lvl="2"/>
            <a:r>
              <a:rPr lang="en-US" dirty="0"/>
              <a:t>The transaction starts when you connect to the database, and commits when you tell it to (either via the commit button or the COMMIT command)</a:t>
            </a:r>
          </a:p>
          <a:p>
            <a:pPr lvl="2"/>
            <a:r>
              <a:rPr lang="en-US" dirty="0"/>
              <a:t>Database changes wouldn’t be visible to other users until they’re committed</a:t>
            </a:r>
          </a:p>
          <a:p>
            <a:pPr lvl="2"/>
            <a:r>
              <a:rPr lang="en-US" dirty="0"/>
              <a:t>After a commit, the next command automatically starts a new transaction</a:t>
            </a:r>
          </a:p>
          <a:p>
            <a:pPr lvl="2"/>
            <a:r>
              <a:rPr lang="en-US" dirty="0"/>
              <a:t>You should be prompted to commit any uncommitted transactions when quitting the application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72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943600"/>
            <a:ext cx="473446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MySQL Workbench</a:t>
            </a:r>
          </a:p>
          <a:p>
            <a:pPr lvl="1"/>
            <a:r>
              <a:rPr lang="en-US" dirty="0"/>
              <a:t>No implicit transaction control</a:t>
            </a:r>
          </a:p>
          <a:p>
            <a:pPr lvl="1"/>
            <a:r>
              <a:rPr lang="en-US" dirty="0"/>
              <a:t>Example with auto commit off</a:t>
            </a:r>
          </a:p>
        </p:txBody>
      </p: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304800" y="3429000"/>
            <a:ext cx="4114800" cy="1709904"/>
            <a:chOff x="76200" y="1219195"/>
            <a:chExt cx="3886200" cy="1709980"/>
          </a:xfrm>
          <a:solidFill>
            <a:srgbClr val="FFFF00"/>
          </a:solidFill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76200" y="1605677"/>
              <a:ext cx="3886200" cy="132349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-- 1 --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INSERT INTO </a:t>
              </a:r>
              <a:r>
                <a:rPr lang="en-US" altLang="en-US" sz="1600" dirty="0" err="1">
                  <a:latin typeface="Courier New"/>
                  <a:ea typeface="+mn-ea"/>
                  <a:cs typeface="Courier New"/>
                </a:rPr>
                <a:t>candy_product</a:t>
              </a: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 VALUES(null, 'test1', 1, 2);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-- 2 --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SELECT * FROM </a:t>
              </a:r>
              <a:r>
                <a:rPr lang="en-US" altLang="en-US" sz="1600" dirty="0" err="1">
                  <a:latin typeface="Courier New"/>
                  <a:ea typeface="+mn-ea"/>
                  <a:cs typeface="Courier New"/>
                </a:rPr>
                <a:t>candy_product</a:t>
              </a: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;</a:t>
              </a:r>
            </a:p>
          </p:txBody>
        </p:sp>
        <p:sp>
          <p:nvSpPr>
            <p:cNvPr id="16" name="TextBox 4"/>
            <p:cNvSpPr txBox="1">
              <a:spLocks noChangeArrowheads="1"/>
            </p:cNvSpPr>
            <p:nvPr/>
          </p:nvSpPr>
          <p:spPr bwMode="auto">
            <a:xfrm>
              <a:off x="76200" y="1219195"/>
              <a:ext cx="1290742" cy="36934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800" dirty="0">
                  <a:solidFill>
                    <a:schemeClr val="bg1"/>
                  </a:solidFill>
                  <a:latin typeface="+mn-lt"/>
                  <a:ea typeface="+mn-ea"/>
                </a:rPr>
                <a:t>Connection 1</a:t>
              </a:r>
            </a:p>
          </p:txBody>
        </p:sp>
      </p:grp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114800"/>
            <a:ext cx="4366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18" name="Straight Arrow Connector 7"/>
          <p:cNvCxnSpPr>
            <a:cxnSpLocks noChangeShapeType="1"/>
          </p:cNvCxnSpPr>
          <p:nvPr/>
        </p:nvCxnSpPr>
        <p:spPr bwMode="auto">
          <a:xfrm flipV="1">
            <a:off x="4419600" y="4648200"/>
            <a:ext cx="228600" cy="5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9" name="Group 9"/>
          <p:cNvGrpSpPr>
            <a:grpSpLocks/>
          </p:cNvGrpSpPr>
          <p:nvPr/>
        </p:nvGrpSpPr>
        <p:grpSpPr bwMode="auto">
          <a:xfrm>
            <a:off x="4800600" y="5105400"/>
            <a:ext cx="4191000" cy="1463666"/>
            <a:chOff x="76200" y="1219192"/>
            <a:chExt cx="4191000" cy="1463808"/>
          </a:xfrm>
          <a:solidFill>
            <a:srgbClr val="FFFF00"/>
          </a:solidFill>
        </p:grpSpPr>
        <p:sp>
          <p:nvSpPr>
            <p:cNvPr id="21" name="TextBox 11"/>
            <p:cNvSpPr txBox="1">
              <a:spLocks noChangeArrowheads="1"/>
            </p:cNvSpPr>
            <p:nvPr/>
          </p:nvSpPr>
          <p:spPr bwMode="auto">
            <a:xfrm>
              <a:off x="76200" y="1219192"/>
              <a:ext cx="1366668" cy="36936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800" dirty="0">
                  <a:solidFill>
                    <a:srgbClr val="FFFFFF"/>
                  </a:solidFill>
                  <a:latin typeface="+mn-lt"/>
                  <a:ea typeface="+mn-ea"/>
                </a:rPr>
                <a:t>Connection 2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76200" y="1605677"/>
              <a:ext cx="4191000" cy="107732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-- 3 –-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SELECT * FROM </a:t>
              </a:r>
              <a:r>
                <a:rPr lang="en-US" altLang="en-US" sz="1600" dirty="0" err="1">
                  <a:latin typeface="Courier New"/>
                  <a:ea typeface="+mn-ea"/>
                  <a:cs typeface="Courier New"/>
                </a:rPr>
                <a:t>candy_product</a:t>
              </a: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;</a:t>
              </a:r>
            </a:p>
            <a:p>
              <a:pPr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600" dirty="0">
                  <a:latin typeface="Courier New"/>
                  <a:cs typeface="Courier New"/>
                </a:rPr>
                <a:t>-- </a:t>
              </a:r>
              <a:r>
                <a:rPr lang="en-US" altLang="en-US" sz="1600" dirty="0" err="1">
                  <a:latin typeface="Courier New"/>
                  <a:cs typeface="Courier New"/>
                </a:rPr>
                <a:t>prod_id</a:t>
              </a:r>
              <a:r>
                <a:rPr lang="en-US" altLang="en-US" sz="1600" dirty="0">
                  <a:latin typeface="Courier New"/>
                  <a:cs typeface="Courier New"/>
                </a:rPr>
                <a:t> 7 not shown</a:t>
              </a:r>
              <a:br>
                <a:rPr lang="en-US" altLang="en-US" sz="1600" dirty="0">
                  <a:latin typeface="Courier New"/>
                  <a:cs typeface="Courier New"/>
                </a:rPr>
              </a:br>
              <a:r>
                <a:rPr lang="en-US" altLang="en-US" sz="1600" dirty="0">
                  <a:latin typeface="Courier New"/>
                  <a:cs typeface="Courier New"/>
                </a:rPr>
                <a:t>-- not committed by Connection 1</a:t>
              </a:r>
            </a:p>
          </p:txBody>
        </p:sp>
      </p:grpSp>
      <p:cxnSp>
        <p:nvCxnSpPr>
          <p:cNvPr id="23" name="Straight Arrow Connector 12"/>
          <p:cNvCxnSpPr>
            <a:cxnSpLocks noChangeShapeType="1"/>
          </p:cNvCxnSpPr>
          <p:nvPr/>
        </p:nvCxnSpPr>
        <p:spPr bwMode="auto">
          <a:xfrm flipH="1">
            <a:off x="4419600" y="6096000"/>
            <a:ext cx="420687" cy="44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45722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MySQL Workbench with auto commit off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381000" y="2209800"/>
            <a:ext cx="3886200" cy="2935545"/>
            <a:chOff x="0" y="1857209"/>
            <a:chExt cx="3886200" cy="2934677"/>
          </a:xfrm>
          <a:solidFill>
            <a:srgbClr val="FFFF00"/>
          </a:solidFill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2238096"/>
              <a:ext cx="3886200" cy="255379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-- 1 --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INSERT INTO </a:t>
              </a:r>
              <a:r>
                <a:rPr lang="en-US" altLang="en-US" sz="1600" dirty="0" err="1">
                  <a:latin typeface="Courier New"/>
                  <a:ea typeface="+mn-ea"/>
                  <a:cs typeface="Courier New"/>
                </a:rPr>
                <a:t>candy_product</a:t>
              </a: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 VALUES(null, 'test1', 1, 2);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-- 2 –-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SELECT * FROM </a:t>
              </a:r>
              <a:r>
                <a:rPr lang="en-US" altLang="en-US" sz="1600" dirty="0" err="1">
                  <a:latin typeface="Courier New"/>
                  <a:ea typeface="+mn-ea"/>
                  <a:cs typeface="Courier New"/>
                </a:rPr>
                <a:t>candy_product</a:t>
              </a: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;</a:t>
              </a:r>
            </a:p>
            <a:p>
              <a:pPr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600" dirty="0">
                  <a:latin typeface="Courier New"/>
                  <a:cs typeface="Courier New"/>
                </a:rPr>
                <a:t>-- </a:t>
              </a:r>
              <a:r>
                <a:rPr lang="en-US" altLang="en-US" sz="1600" dirty="0" err="1">
                  <a:latin typeface="Courier New"/>
                  <a:cs typeface="Courier New"/>
                </a:rPr>
                <a:t>prod_id</a:t>
              </a:r>
              <a:r>
                <a:rPr lang="en-US" altLang="en-US" sz="1600" dirty="0">
                  <a:latin typeface="Courier New"/>
                  <a:cs typeface="Courier New"/>
                </a:rPr>
                <a:t> 7 is shown</a:t>
              </a:r>
              <a:endParaRPr lang="en-US" altLang="en-US" sz="1600" dirty="0">
                <a:latin typeface="Courier New"/>
                <a:ea typeface="+mn-ea"/>
                <a:cs typeface="Courier New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altLang="en-US" sz="1600" dirty="0">
                <a:latin typeface="Courier New"/>
                <a:ea typeface="+mn-ea"/>
                <a:cs typeface="Courier New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altLang="en-US" sz="1600" dirty="0">
                <a:latin typeface="Courier New"/>
                <a:ea typeface="+mn-ea"/>
                <a:cs typeface="Courier New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-- 4 --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COMMIT;</a:t>
              </a:r>
            </a:p>
          </p:txBody>
        </p:sp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0" y="1857209"/>
              <a:ext cx="1366668" cy="369223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800" dirty="0">
                  <a:solidFill>
                    <a:schemeClr val="bg1"/>
                  </a:solidFill>
                  <a:latin typeface="+mn-lt"/>
                  <a:ea typeface="+mn-ea"/>
                </a:rPr>
                <a:t>Connection 1</a:t>
              </a: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648200" y="2895600"/>
            <a:ext cx="4038600" cy="3849631"/>
            <a:chOff x="76200" y="1295400"/>
            <a:chExt cx="3886200" cy="3850570"/>
          </a:xfrm>
          <a:solidFill>
            <a:srgbClr val="FFFF00"/>
          </a:solidFill>
        </p:grpSpPr>
        <p:sp>
          <p:nvSpPr>
            <p:cNvPr id="8" name="Rectangle 20"/>
            <p:cNvSpPr>
              <a:spLocks noChangeArrowheads="1"/>
            </p:cNvSpPr>
            <p:nvPr/>
          </p:nvSpPr>
          <p:spPr bwMode="auto">
            <a:xfrm>
              <a:off x="76200" y="1605677"/>
              <a:ext cx="3886200" cy="354029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-- 3 --</a:t>
              </a:r>
              <a:endParaRPr lang="en-US" altLang="en-US" sz="1600" b="1" dirty="0">
                <a:solidFill>
                  <a:srgbClr val="FF0000"/>
                </a:solidFill>
                <a:latin typeface="Courier New"/>
                <a:ea typeface="+mn-ea"/>
                <a:cs typeface="Courier New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SELECT * FROM </a:t>
              </a:r>
              <a:r>
                <a:rPr lang="en-US" altLang="en-US" sz="1600" dirty="0" err="1">
                  <a:latin typeface="Courier New"/>
                  <a:ea typeface="+mn-ea"/>
                  <a:cs typeface="Courier New"/>
                </a:rPr>
                <a:t>candy_product</a:t>
              </a: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dirty="0">
                  <a:latin typeface="Courier New"/>
                  <a:cs typeface="Courier New"/>
                </a:rPr>
                <a:t>-- </a:t>
              </a:r>
              <a:r>
                <a:rPr lang="en-US" altLang="en-US" sz="1600" dirty="0" err="1">
                  <a:latin typeface="Courier New"/>
                  <a:cs typeface="Courier New"/>
                </a:rPr>
                <a:t>prod_id</a:t>
              </a:r>
              <a:r>
                <a:rPr lang="en-US" altLang="en-US" sz="1600" dirty="0">
                  <a:latin typeface="Courier New"/>
                  <a:cs typeface="Courier New"/>
                </a:rPr>
                <a:t> 7 not shown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altLang="en-US" sz="1600" dirty="0">
                <a:latin typeface="Courier New"/>
                <a:ea typeface="+mn-ea"/>
                <a:cs typeface="Courier New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altLang="en-US" sz="1600" dirty="0">
                <a:latin typeface="Courier New"/>
                <a:ea typeface="+mn-ea"/>
                <a:cs typeface="Courier New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-- 5 –-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SELECT * FROM </a:t>
              </a:r>
              <a:r>
                <a:rPr lang="en-US" altLang="en-US" sz="1600" dirty="0" err="1">
                  <a:latin typeface="Courier New"/>
                  <a:ea typeface="+mn-ea"/>
                  <a:cs typeface="Courier New"/>
                </a:rPr>
                <a:t>candy_product</a:t>
              </a: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;</a:t>
              </a:r>
            </a:p>
            <a:p>
              <a:pPr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600" dirty="0">
                  <a:solidFill>
                    <a:srgbClr val="000000"/>
                  </a:solidFill>
                  <a:latin typeface="Courier New"/>
                  <a:cs typeface="Courier New"/>
                </a:rPr>
                <a:t>--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prod_id</a:t>
              </a:r>
              <a:r>
                <a:rPr lang="en-US" altLang="en-US" sz="1600" dirty="0">
                  <a:solidFill>
                    <a:srgbClr val="000000"/>
                  </a:solidFill>
                  <a:latin typeface="Courier New"/>
                  <a:cs typeface="Courier New"/>
                </a:rPr>
                <a:t> 7 still not shown </a:t>
              </a:r>
            </a:p>
            <a:p>
              <a:pPr>
                <a:spcBef>
                  <a:spcPct val="0"/>
                </a:spcBef>
                <a:buClrTx/>
                <a:buSzTx/>
                <a:buNone/>
                <a:defRPr/>
              </a:pPr>
              <a:endParaRPr lang="en-US" altLang="en-US" sz="1600" dirty="0">
                <a:latin typeface="Courier New"/>
                <a:ea typeface="+mn-ea"/>
                <a:cs typeface="Courier New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-- 6 --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COMMIT;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-- 7 --</a:t>
              </a:r>
              <a:endParaRPr lang="en-US" altLang="en-US" sz="1600" b="1" dirty="0">
                <a:solidFill>
                  <a:srgbClr val="00B050"/>
                </a:solidFill>
                <a:latin typeface="Courier New"/>
                <a:ea typeface="+mn-ea"/>
                <a:cs typeface="Courier New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SELECT * FROM </a:t>
              </a:r>
              <a:r>
                <a:rPr lang="en-US" altLang="en-US" sz="1600" dirty="0" err="1">
                  <a:latin typeface="Courier New"/>
                  <a:ea typeface="+mn-ea"/>
                  <a:cs typeface="Courier New"/>
                </a:rPr>
                <a:t>candy_product</a:t>
              </a: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dirty="0">
                  <a:solidFill>
                    <a:srgbClr val="000000"/>
                  </a:solidFill>
                  <a:latin typeface="Courier New"/>
                  <a:cs typeface="Courier New"/>
                </a:rPr>
                <a:t>--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prod_id</a:t>
              </a:r>
              <a:r>
                <a:rPr lang="en-US" altLang="en-US" sz="1600" dirty="0">
                  <a:solidFill>
                    <a:srgbClr val="000000"/>
                  </a:solidFill>
                  <a:latin typeface="Courier New"/>
                  <a:cs typeface="Courier New"/>
                </a:rPr>
                <a:t> 7 now shown </a:t>
              </a:r>
            </a:p>
          </p:txBody>
        </p:sp>
        <p:sp>
          <p:nvSpPr>
            <p:cNvPr id="9" name="TextBox 21"/>
            <p:cNvSpPr txBox="1">
              <a:spLocks noChangeArrowheads="1"/>
            </p:cNvSpPr>
            <p:nvPr/>
          </p:nvSpPr>
          <p:spPr bwMode="auto">
            <a:xfrm>
              <a:off x="132388" y="1295400"/>
              <a:ext cx="1315096" cy="36942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800" dirty="0">
                  <a:solidFill>
                    <a:srgbClr val="FFFFFF"/>
                  </a:solidFill>
                  <a:latin typeface="+mn-lt"/>
                  <a:ea typeface="+mn-ea"/>
                </a:rPr>
                <a:t>Connection 2</a:t>
              </a:r>
            </a:p>
          </p:txBody>
        </p:sp>
      </p:grp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304800" y="5334000"/>
            <a:ext cx="340349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+mn-lt"/>
              </a:rPr>
              <a:t>This SELECT operation started a </a:t>
            </a:r>
          </a:p>
          <a:p>
            <a:r>
              <a:rPr lang="en-US" dirty="0">
                <a:latin typeface="+mn-lt"/>
              </a:rPr>
              <a:t>transaction and later SELECTs won't </a:t>
            </a:r>
          </a:p>
          <a:p>
            <a:r>
              <a:rPr lang="en-US" dirty="0">
                <a:latin typeface="+mn-lt"/>
              </a:rPr>
              <a:t>show changes until COMMIT from </a:t>
            </a:r>
          </a:p>
          <a:p>
            <a:r>
              <a:rPr lang="en-US" dirty="0">
                <a:latin typeface="+mn-lt"/>
              </a:rPr>
              <a:t>connection 1 </a:t>
            </a:r>
            <a:r>
              <a:rPr lang="en-US" b="1" dirty="0">
                <a:solidFill>
                  <a:srgbClr val="000000"/>
                </a:solidFill>
                <a:latin typeface="+mn-lt"/>
              </a:rPr>
              <a:t>AND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connection2</a:t>
            </a:r>
          </a:p>
        </p:txBody>
      </p:sp>
      <p:cxnSp>
        <p:nvCxnSpPr>
          <p:cNvPr id="11" name="Straight Arrow Connector 27"/>
          <p:cNvCxnSpPr>
            <a:cxnSpLocks noChangeShapeType="1"/>
          </p:cNvCxnSpPr>
          <p:nvPr/>
        </p:nvCxnSpPr>
        <p:spPr bwMode="auto">
          <a:xfrm flipV="1">
            <a:off x="3429000" y="5562600"/>
            <a:ext cx="1219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29"/>
          <p:cNvCxnSpPr>
            <a:cxnSpLocks noChangeShapeType="1"/>
          </p:cNvCxnSpPr>
          <p:nvPr/>
        </p:nvCxnSpPr>
        <p:spPr bwMode="auto">
          <a:xfrm flipV="1">
            <a:off x="762000" y="3810000"/>
            <a:ext cx="3944938" cy="160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65056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Oracle SQL Developer in same scenario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381000" y="2209800"/>
            <a:ext cx="3886200" cy="2935545"/>
            <a:chOff x="0" y="1857209"/>
            <a:chExt cx="3886200" cy="2934677"/>
          </a:xfrm>
          <a:solidFill>
            <a:srgbClr val="FFFF00"/>
          </a:solidFill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2238096"/>
              <a:ext cx="3886200" cy="255379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-- 1 --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INSERT INTO </a:t>
              </a:r>
              <a:r>
                <a:rPr lang="en-US" altLang="en-US" sz="1600" dirty="0" err="1">
                  <a:latin typeface="Courier New"/>
                  <a:ea typeface="+mn-ea"/>
                  <a:cs typeface="Courier New"/>
                </a:rPr>
                <a:t>candy_product</a:t>
              </a: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 VALUES(null, 'test1', 1, 2);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-- 2 –-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SELECT * FROM </a:t>
              </a:r>
              <a:r>
                <a:rPr lang="en-US" altLang="en-US" sz="1600" dirty="0" err="1">
                  <a:latin typeface="Courier New"/>
                  <a:ea typeface="+mn-ea"/>
                  <a:cs typeface="Courier New"/>
                </a:rPr>
                <a:t>candy_product</a:t>
              </a: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;</a:t>
              </a:r>
            </a:p>
            <a:p>
              <a:pPr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600" dirty="0">
                  <a:latin typeface="Courier New"/>
                  <a:cs typeface="Courier New"/>
                </a:rPr>
                <a:t>-- </a:t>
              </a:r>
              <a:r>
                <a:rPr lang="en-US" altLang="en-US" sz="1600" dirty="0" err="1">
                  <a:latin typeface="Courier New"/>
                  <a:cs typeface="Courier New"/>
                </a:rPr>
                <a:t>prod_id</a:t>
              </a:r>
              <a:r>
                <a:rPr lang="en-US" altLang="en-US" sz="1600" dirty="0">
                  <a:latin typeface="Courier New"/>
                  <a:cs typeface="Courier New"/>
                </a:rPr>
                <a:t> 7 is shown</a:t>
              </a:r>
              <a:endParaRPr lang="en-US" altLang="en-US" sz="1600" dirty="0">
                <a:latin typeface="Courier New"/>
                <a:ea typeface="+mn-ea"/>
                <a:cs typeface="Courier New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altLang="en-US" sz="1600" dirty="0">
                <a:latin typeface="Courier New"/>
                <a:ea typeface="+mn-ea"/>
                <a:cs typeface="Courier New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altLang="en-US" sz="1600" dirty="0">
                <a:latin typeface="Courier New"/>
                <a:ea typeface="+mn-ea"/>
                <a:cs typeface="Courier New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-- 4 --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COMMIT;</a:t>
              </a:r>
            </a:p>
          </p:txBody>
        </p:sp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0" y="1857209"/>
              <a:ext cx="1366668" cy="369223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800" dirty="0">
                  <a:solidFill>
                    <a:schemeClr val="bg1"/>
                  </a:solidFill>
                  <a:latin typeface="+mn-lt"/>
                  <a:ea typeface="+mn-ea"/>
                </a:rPr>
                <a:t>Connection 1</a:t>
              </a: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648200" y="2895600"/>
            <a:ext cx="4038600" cy="2372304"/>
            <a:chOff x="76200" y="1295400"/>
            <a:chExt cx="3886200" cy="2372883"/>
          </a:xfrm>
          <a:solidFill>
            <a:srgbClr val="FFFF00"/>
          </a:solidFill>
        </p:grpSpPr>
        <p:sp>
          <p:nvSpPr>
            <p:cNvPr id="8" name="Rectangle 20"/>
            <p:cNvSpPr>
              <a:spLocks noChangeArrowheads="1"/>
            </p:cNvSpPr>
            <p:nvPr/>
          </p:nvSpPr>
          <p:spPr bwMode="auto">
            <a:xfrm>
              <a:off x="76200" y="1605677"/>
              <a:ext cx="3886200" cy="206260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-- 3 --</a:t>
              </a:r>
              <a:endParaRPr lang="en-US" altLang="en-US" sz="1600" b="1" dirty="0">
                <a:solidFill>
                  <a:srgbClr val="FF0000"/>
                </a:solidFill>
                <a:latin typeface="Courier New"/>
                <a:ea typeface="+mn-ea"/>
                <a:cs typeface="Courier New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SELECT * FROM </a:t>
              </a:r>
              <a:r>
                <a:rPr lang="en-US" altLang="en-US" sz="1600" dirty="0" err="1">
                  <a:latin typeface="Courier New"/>
                  <a:ea typeface="+mn-ea"/>
                  <a:cs typeface="Courier New"/>
                </a:rPr>
                <a:t>candy_product</a:t>
              </a: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dirty="0">
                  <a:latin typeface="Courier New"/>
                  <a:cs typeface="Courier New"/>
                </a:rPr>
                <a:t>-- </a:t>
              </a:r>
              <a:r>
                <a:rPr lang="en-US" altLang="en-US" sz="1600" dirty="0" err="1">
                  <a:latin typeface="Courier New"/>
                  <a:cs typeface="Courier New"/>
                </a:rPr>
                <a:t>prod_id</a:t>
              </a:r>
              <a:r>
                <a:rPr lang="en-US" altLang="en-US" sz="1600" dirty="0">
                  <a:latin typeface="Courier New"/>
                  <a:cs typeface="Courier New"/>
                </a:rPr>
                <a:t> 7 not shown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altLang="en-US" sz="1600" dirty="0">
                <a:latin typeface="Courier New"/>
                <a:ea typeface="+mn-ea"/>
                <a:cs typeface="Courier New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altLang="en-US" sz="1600" dirty="0">
                <a:latin typeface="Courier New"/>
                <a:ea typeface="+mn-ea"/>
                <a:cs typeface="Courier New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-- 5 –-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SELECT * FROM </a:t>
              </a:r>
              <a:r>
                <a:rPr lang="en-US" altLang="en-US" sz="1600" dirty="0" err="1">
                  <a:latin typeface="Courier New"/>
                  <a:ea typeface="+mn-ea"/>
                  <a:cs typeface="Courier New"/>
                </a:rPr>
                <a:t>candy_product</a:t>
              </a:r>
              <a:r>
                <a:rPr lang="en-US" altLang="en-US" sz="1600" dirty="0">
                  <a:latin typeface="Courier New"/>
                  <a:ea typeface="+mn-ea"/>
                  <a:cs typeface="Courier New"/>
                </a:rPr>
                <a:t>;</a:t>
              </a:r>
            </a:p>
            <a:p>
              <a:pPr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en-US" altLang="en-US" sz="1600" dirty="0">
                  <a:solidFill>
                    <a:srgbClr val="000000"/>
                  </a:solidFill>
                  <a:latin typeface="Courier New"/>
                  <a:cs typeface="Courier New"/>
                </a:rPr>
                <a:t>-- </a:t>
              </a:r>
              <a:r>
                <a:rPr lang="en-US" altLang="en-US" sz="160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prod_id</a:t>
              </a:r>
              <a:r>
                <a:rPr lang="en-US" altLang="en-US" sz="1600" dirty="0">
                  <a:solidFill>
                    <a:srgbClr val="000000"/>
                  </a:solidFill>
                  <a:latin typeface="Courier New"/>
                  <a:cs typeface="Courier New"/>
                </a:rPr>
                <a:t> 7 is shown </a:t>
              </a:r>
            </a:p>
          </p:txBody>
        </p:sp>
        <p:sp>
          <p:nvSpPr>
            <p:cNvPr id="9" name="TextBox 21"/>
            <p:cNvSpPr txBox="1">
              <a:spLocks noChangeArrowheads="1"/>
            </p:cNvSpPr>
            <p:nvPr/>
          </p:nvSpPr>
          <p:spPr bwMode="auto">
            <a:xfrm>
              <a:off x="132388" y="1295400"/>
              <a:ext cx="1315096" cy="36942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800" dirty="0">
                  <a:solidFill>
                    <a:srgbClr val="FFFFFF"/>
                  </a:solidFill>
                  <a:latin typeface="+mn-lt"/>
                  <a:ea typeface="+mn-ea"/>
                </a:rPr>
                <a:t>Connection 2</a:t>
              </a:r>
            </a:p>
          </p:txBody>
        </p:sp>
      </p:grpSp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304800" y="5334000"/>
            <a:ext cx="3505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+mn-lt"/>
              </a:rPr>
              <a:t>Not necessary to commit from connection 2 to see committed changes from connection 1</a:t>
            </a:r>
          </a:p>
        </p:txBody>
      </p:sp>
    </p:spTree>
    <p:extLst>
      <p:ext uri="{BB962C8B-B14F-4D97-AF65-F5344CB8AC3E}">
        <p14:creationId xmlns:p14="http://schemas.microsoft.com/office/powerpoint/2010/main" val="3761245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Implications due to transactions</a:t>
            </a:r>
          </a:p>
          <a:p>
            <a:pPr lvl="1"/>
            <a:r>
              <a:rPr lang="en-US" dirty="0"/>
              <a:t>Before a transaction is committed, its actions are visible on your connection but not to others</a:t>
            </a:r>
          </a:p>
          <a:p>
            <a:pPr lvl="1"/>
            <a:r>
              <a:rPr lang="en-US" dirty="0"/>
              <a:t>When a transaction is committed, it cannot be rolled back, and its changes may be visible to other users</a:t>
            </a:r>
          </a:p>
          <a:p>
            <a:pPr lvl="1"/>
            <a:r>
              <a:rPr lang="en-US" dirty="0"/>
              <a:t>By default, most applications that interact with a database will auto commit transactions</a:t>
            </a:r>
          </a:p>
        </p:txBody>
      </p:sp>
    </p:spTree>
    <p:extLst>
      <p:ext uri="{BB962C8B-B14F-4D97-AF65-F5344CB8AC3E}">
        <p14:creationId xmlns:p14="http://schemas.microsoft.com/office/powerpoint/2010/main" val="413986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Inserting a value for every field</a:t>
            </a:r>
          </a:p>
          <a:p>
            <a:pPr lvl="1"/>
            <a:r>
              <a:rPr lang="en-US" dirty="0"/>
              <a:t>Syntax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lvl="1"/>
            <a:r>
              <a:rPr lang="en-US" dirty="0"/>
              <a:t>Example</a:t>
            </a: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2743200"/>
            <a:ext cx="4001717" cy="58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INSERT INTO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table_name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VALUES (&lt;value1&gt;, &lt;value2&gt;, …);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4191000"/>
            <a:ext cx="6781800" cy="58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INSERT INTO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candy_product</a:t>
            </a:r>
            <a:endParaRPr lang="en-US" sz="16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VALUES (1, ‘Celestial Cashew Crunch’, 7.45, 10);</a:t>
            </a:r>
          </a:p>
        </p:txBody>
      </p:sp>
    </p:spTree>
    <p:extLst>
      <p:ext uri="{BB962C8B-B14F-4D97-AF65-F5344CB8AC3E}">
        <p14:creationId xmlns:p14="http://schemas.microsoft.com/office/powerpoint/2010/main" val="394700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Inserting a value for every field</a:t>
            </a:r>
          </a:p>
          <a:p>
            <a:pPr lvl="1"/>
            <a:r>
              <a:rPr lang="en-US" dirty="0"/>
              <a:t>Rules</a:t>
            </a:r>
          </a:p>
          <a:p>
            <a:pPr lvl="2"/>
            <a:r>
              <a:rPr lang="en-US" dirty="0"/>
              <a:t>You must include a value for every field</a:t>
            </a:r>
          </a:p>
          <a:p>
            <a:pPr lvl="2"/>
            <a:r>
              <a:rPr lang="en-US" dirty="0"/>
              <a:t>You must list the values in the correct order</a:t>
            </a:r>
          </a:p>
          <a:p>
            <a:pPr lvl="3"/>
            <a:r>
              <a:rPr lang="en-US" dirty="0"/>
              <a:t>You can use DESCRIBE to find the correct order</a:t>
            </a:r>
          </a:p>
          <a:p>
            <a:pPr marL="1143000" lvl="3" indent="0">
              <a:buNone/>
            </a:pPr>
            <a:endParaRPr lang="en-US" dirty="0"/>
          </a:p>
          <a:p>
            <a:pPr lvl="2"/>
            <a:r>
              <a:rPr lang="en-US" dirty="0"/>
              <a:t>With this syntax,  the DBMS is expecting data for every field in a specific order</a:t>
            </a:r>
          </a:p>
          <a:p>
            <a:pPr lvl="2"/>
            <a:r>
              <a:rPr lang="en-US" dirty="0"/>
              <a:t>The data types must be consistent with the specified order</a:t>
            </a:r>
          </a:p>
          <a:p>
            <a:pPr lvl="3"/>
            <a:r>
              <a:rPr lang="en-US" dirty="0"/>
              <a:t>Otherwise an error occurs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4200" y="3810000"/>
            <a:ext cx="2893540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DESCRIBE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table_name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974202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Inserting a value for specific fields</a:t>
            </a:r>
          </a:p>
          <a:p>
            <a:pPr lvl="1"/>
            <a:r>
              <a:rPr lang="en-US" dirty="0"/>
              <a:t>Syntax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lvl="1"/>
            <a:r>
              <a:rPr lang="en-US" dirty="0"/>
              <a:t>Example</a:t>
            </a: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2743200"/>
            <a:ext cx="6019800" cy="58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INSERT INTO &lt;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table_name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&gt; (&lt;field1&gt;, &lt;field2&gt;,…)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VALUES (&lt;value1&gt;, &lt;value2&gt;, …);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4191000"/>
            <a:ext cx="5867400" cy="58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INSERT INTO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candy_product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prod_desc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urier New"/>
                <a:cs typeface="Courier New"/>
              </a:rPr>
              <a:t>prod_id</a:t>
            </a:r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/>
                <a:cs typeface="Courier New"/>
              </a:rPr>
              <a:t>VALUES (‘Celestial Cashew Crunch’, 1);</a:t>
            </a:r>
          </a:p>
        </p:txBody>
      </p:sp>
    </p:spTree>
    <p:extLst>
      <p:ext uri="{BB962C8B-B14F-4D97-AF65-F5344CB8AC3E}">
        <p14:creationId xmlns:p14="http://schemas.microsoft.com/office/powerpoint/2010/main" val="278967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a value for specific fields</a:t>
            </a:r>
          </a:p>
          <a:p>
            <a:pPr lvl="1"/>
            <a:r>
              <a:rPr lang="en-US" dirty="0"/>
              <a:t>Rules</a:t>
            </a:r>
          </a:p>
          <a:p>
            <a:pPr lvl="2"/>
            <a:r>
              <a:rPr lang="en-US" dirty="0"/>
              <a:t>The field names can be specified in any order</a:t>
            </a:r>
          </a:p>
          <a:p>
            <a:pPr lvl="2"/>
            <a:r>
              <a:rPr lang="en-US" dirty="0"/>
              <a:t>The corresponding values must be specified in the same order as the specified field names</a:t>
            </a:r>
          </a:p>
          <a:p>
            <a:r>
              <a:rPr lang="en-US" dirty="0"/>
              <a:t>If you are unsure of the values for all fields, use this syntax</a:t>
            </a:r>
          </a:p>
          <a:p>
            <a:pPr lvl="1"/>
            <a:r>
              <a:rPr lang="en-US" dirty="0"/>
              <a:t>Allows default column values to be used (if specified for the corresponding field in the table)</a:t>
            </a:r>
          </a:p>
        </p:txBody>
      </p:sp>
    </p:spTree>
    <p:extLst>
      <p:ext uri="{BB962C8B-B14F-4D97-AF65-F5344CB8AC3E}">
        <p14:creationId xmlns:p14="http://schemas.microsoft.com/office/powerpoint/2010/main" val="61289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Specifying values</a:t>
            </a:r>
          </a:p>
          <a:p>
            <a:pPr lvl="1"/>
            <a:r>
              <a:rPr lang="en-US" dirty="0"/>
              <a:t>Characters</a:t>
            </a:r>
          </a:p>
          <a:p>
            <a:pPr lvl="2"/>
            <a:r>
              <a:rPr lang="en-US" dirty="0"/>
              <a:t>Enclose values in single quotes (just like in SELECT query search conditions)</a:t>
            </a:r>
          </a:p>
          <a:p>
            <a:pPr lvl="2"/>
            <a:r>
              <a:rPr lang="en-US" dirty="0"/>
              <a:t>If a single quote should be present in the value, use two single quotes</a:t>
            </a:r>
          </a:p>
          <a:p>
            <a:pPr lvl="1"/>
            <a:r>
              <a:rPr lang="en-US" dirty="0"/>
              <a:t>Numbers</a:t>
            </a:r>
          </a:p>
          <a:p>
            <a:pPr lvl="2"/>
            <a:r>
              <a:rPr lang="en-US" dirty="0"/>
              <a:t>Just specify the value (just like in SELECT query search conditions)</a:t>
            </a:r>
          </a:p>
        </p:txBody>
      </p:sp>
    </p:spTree>
    <p:extLst>
      <p:ext uri="{BB962C8B-B14F-4D97-AF65-F5344CB8AC3E}">
        <p14:creationId xmlns:p14="http://schemas.microsoft.com/office/powerpoint/2010/main" val="408245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Specifying foreign key values</a:t>
            </a:r>
          </a:p>
          <a:p>
            <a:pPr lvl="1"/>
            <a:r>
              <a:rPr lang="en-US" dirty="0"/>
              <a:t>You must insert the parent record first</a:t>
            </a:r>
          </a:p>
          <a:p>
            <a:pPr lvl="1"/>
            <a:r>
              <a:rPr lang="en-US" dirty="0"/>
              <a:t>Otherwise, insert them just like other value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736360"/>
              </p:ext>
            </p:extLst>
          </p:nvPr>
        </p:nvGraphicFramePr>
        <p:xfrm>
          <a:off x="914400" y="3713162"/>
          <a:ext cx="16224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" name="Worksheet" r:id="rId3" imgW="6639018" imgH="3895722" progId="Excel.Sheet.8">
                  <p:embed/>
                </p:oleObj>
              </mc:Choice>
              <mc:Fallback>
                <p:oleObj name="Worksheet" r:id="rId3" imgW="6639018" imgH="389572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542" b="50230"/>
                      <a:stretch>
                        <a:fillRect/>
                      </a:stretch>
                    </p:blipFill>
                    <p:spPr bwMode="auto">
                      <a:xfrm>
                        <a:off x="914400" y="3713162"/>
                        <a:ext cx="1622425" cy="2971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613814"/>
              </p:ext>
            </p:extLst>
          </p:nvPr>
        </p:nvGraphicFramePr>
        <p:xfrm>
          <a:off x="3657600" y="3505200"/>
          <a:ext cx="4576763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" name="Worksheet" r:id="rId5" imgW="6105602" imgH="4057666" progId="Excel.Sheet.8">
                  <p:embed/>
                </p:oleObj>
              </mc:Choice>
              <mc:Fallback>
                <p:oleObj name="Worksheet" r:id="rId5" imgW="6105602" imgH="405766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7440" b="36958"/>
                      <a:stretch>
                        <a:fillRect/>
                      </a:stretch>
                    </p:blipFill>
                    <p:spPr bwMode="auto">
                      <a:xfrm>
                        <a:off x="3657600" y="3505200"/>
                        <a:ext cx="4576763" cy="307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914400" y="4932362"/>
            <a:ext cx="838200" cy="304800"/>
          </a:xfrm>
          <a:prstGeom prst="ellipse">
            <a:avLst/>
          </a:prstGeom>
          <a:solidFill>
            <a:schemeClr val="accent1">
              <a:alpha val="38823"/>
            </a:schemeClr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181600" y="3636962"/>
            <a:ext cx="838200" cy="304800"/>
          </a:xfrm>
          <a:prstGeom prst="ellipse">
            <a:avLst/>
          </a:prstGeom>
          <a:solidFill>
            <a:schemeClr val="accent1">
              <a:alpha val="38823"/>
            </a:schemeClr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752600" y="3789362"/>
            <a:ext cx="3429000" cy="12954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04800" y="3352800"/>
            <a:ext cx="1184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</a:rPr>
              <a:t>Primary key</a:t>
            </a:r>
            <a:r>
              <a:rPr lang="en-US" dirty="0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105400" y="3124200"/>
            <a:ext cx="1173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</a:rPr>
              <a:t>Foreign key</a:t>
            </a:r>
            <a:r>
              <a:rPr lang="en-US" dirty="0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590800" y="4779962"/>
            <a:ext cx="7826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Parent</a:t>
            </a:r>
          </a:p>
          <a:p>
            <a:r>
              <a:rPr lang="en-US" sz="1600"/>
              <a:t>record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463800" y="5084762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743200" y="3103562"/>
            <a:ext cx="7604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Child</a:t>
            </a:r>
          </a:p>
          <a:p>
            <a:r>
              <a:rPr lang="en-US" sz="1600"/>
              <a:t>record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 flipV="1">
            <a:off x="3276600" y="3636962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7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C101671259990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TC101671259990</Template>
  <TotalTime>0</TotalTime>
  <Words>2380</Words>
  <Application>Microsoft Macintosh PowerPoint</Application>
  <PresentationFormat>On-screen Show (4:3)</PresentationFormat>
  <Paragraphs>373</Paragraphs>
  <Slides>37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Courier New</vt:lpstr>
      <vt:lpstr>Tw Cen MT</vt:lpstr>
      <vt:lpstr>Wingdings</vt:lpstr>
      <vt:lpstr>Wingdings 2</vt:lpstr>
      <vt:lpstr>TC101671259990</vt:lpstr>
      <vt:lpstr>Worksheet</vt:lpstr>
      <vt:lpstr>sql action queries and transaction control</vt:lpstr>
      <vt:lpstr>Overview</vt:lpstr>
      <vt:lpstr>Inserting Data</vt:lpstr>
      <vt:lpstr>Inserting Data</vt:lpstr>
      <vt:lpstr>Inserting Data</vt:lpstr>
      <vt:lpstr>Inserting Data</vt:lpstr>
      <vt:lpstr>Inserting Data</vt:lpstr>
      <vt:lpstr>Inserting Data</vt:lpstr>
      <vt:lpstr>Inserting Data</vt:lpstr>
      <vt:lpstr>Inserting Data</vt:lpstr>
      <vt:lpstr>Inserting Data</vt:lpstr>
      <vt:lpstr>Inserting Data</vt:lpstr>
      <vt:lpstr>Overview</vt:lpstr>
      <vt:lpstr>Updating Data</vt:lpstr>
      <vt:lpstr>Updating Data</vt:lpstr>
      <vt:lpstr>Updating Data</vt:lpstr>
      <vt:lpstr>Deleting Data</vt:lpstr>
      <vt:lpstr>Deleting Data</vt:lpstr>
      <vt:lpstr>Deleting Data</vt:lpstr>
      <vt:lpstr>Overview</vt:lpstr>
      <vt:lpstr>Surrogate Keys</vt:lpstr>
      <vt:lpstr>Surrogate Keys</vt:lpstr>
      <vt:lpstr>Surrogate Keys</vt:lpstr>
      <vt:lpstr>Surrogate Keys</vt:lpstr>
      <vt:lpstr>Surrogate Keys</vt:lpstr>
      <vt:lpstr>Surrogate Keys</vt:lpstr>
      <vt:lpstr>Surrogate Keys</vt:lpstr>
      <vt:lpstr>Surrogate Keys</vt:lpstr>
      <vt:lpstr>Surrogate Keys</vt:lpstr>
      <vt:lpstr>Overview</vt:lpstr>
      <vt:lpstr>Transaction Control</vt:lpstr>
      <vt:lpstr>Transaction Control</vt:lpstr>
      <vt:lpstr>Transaction Control</vt:lpstr>
      <vt:lpstr>Transaction Control</vt:lpstr>
      <vt:lpstr>Transaction Control</vt:lpstr>
      <vt:lpstr>Transaction Control</vt:lpstr>
      <vt:lpstr>Transaction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presentation</dc:title>
  <dc:creator/>
  <cp:keywords/>
  <cp:lastModifiedBy/>
  <cp:revision>1</cp:revision>
  <dcterms:modified xsi:type="dcterms:W3CDTF">2020-09-22T20:10:56Z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